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85" r:id="rId2"/>
    <p:sldId id="480" r:id="rId3"/>
    <p:sldId id="545" r:id="rId4"/>
    <p:sldId id="531" r:id="rId5"/>
    <p:sldId id="536" r:id="rId6"/>
    <p:sldId id="481" r:id="rId7"/>
    <p:sldId id="544" r:id="rId8"/>
    <p:sldId id="514" r:id="rId9"/>
    <p:sldId id="533" r:id="rId10"/>
    <p:sldId id="532" r:id="rId11"/>
    <p:sldId id="534" r:id="rId12"/>
    <p:sldId id="538" r:id="rId13"/>
    <p:sldId id="540" r:id="rId14"/>
    <p:sldId id="537" r:id="rId15"/>
    <p:sldId id="539" r:id="rId16"/>
    <p:sldId id="542" r:id="rId17"/>
    <p:sldId id="541" r:id="rId18"/>
    <p:sldId id="535" r:id="rId19"/>
    <p:sldId id="543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E32F178-27BE-46C7-99B0-DCB6D900434E}">
          <p14:sldIdLst>
            <p14:sldId id="285"/>
            <p14:sldId id="480"/>
            <p14:sldId id="545"/>
            <p14:sldId id="531"/>
            <p14:sldId id="536"/>
            <p14:sldId id="481"/>
            <p14:sldId id="544"/>
            <p14:sldId id="514"/>
            <p14:sldId id="533"/>
            <p14:sldId id="532"/>
            <p14:sldId id="534"/>
            <p14:sldId id="538"/>
            <p14:sldId id="540"/>
            <p14:sldId id="537"/>
            <p14:sldId id="539"/>
            <p14:sldId id="542"/>
            <p14:sldId id="541"/>
            <p14:sldId id="535"/>
            <p14:sldId id="5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568AB"/>
    <a:srgbClr val="5AA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65435-3475-4559-B623-BA4AC63E674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BB7734D-F626-4864-A3FE-7E8C191C3302}">
      <dgm:prSet phldrT="[Текст]" phldr="1"/>
      <dgm:spPr/>
      <dgm:t>
        <a:bodyPr/>
        <a:lstStyle/>
        <a:p>
          <a:endParaRPr lang="ru-RU" dirty="0"/>
        </a:p>
      </dgm:t>
    </dgm:pt>
    <dgm:pt modelId="{DCA7367C-29BC-4732-A6D5-429D39ACA995}" type="sibTrans" cxnId="{2EA4C9A6-E123-437F-A686-3D3DE21F05D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A8F73813-8994-4E51-ACE1-0A72742DC896}" type="parTrans" cxnId="{2EA4C9A6-E123-437F-A686-3D3DE21F05D1}">
      <dgm:prSet/>
      <dgm:spPr/>
      <dgm:t>
        <a:bodyPr/>
        <a:lstStyle/>
        <a:p>
          <a:endParaRPr lang="ru-RU"/>
        </a:p>
      </dgm:t>
    </dgm:pt>
    <dgm:pt modelId="{731C397E-8787-49E7-9E64-E979815B9FDE}" type="pres">
      <dgm:prSet presAssocID="{C8565435-3475-4559-B623-BA4AC63E6745}" presName="Name0" presStyleCnt="0">
        <dgm:presLayoutVars>
          <dgm:chMax val="7"/>
          <dgm:chPref val="7"/>
          <dgm:dir/>
        </dgm:presLayoutVars>
      </dgm:prSet>
      <dgm:spPr/>
    </dgm:pt>
    <dgm:pt modelId="{3E84CB45-8C6A-47E8-B675-1AB3CAFB1658}" type="pres">
      <dgm:prSet presAssocID="{C8565435-3475-4559-B623-BA4AC63E6745}" presName="Name1" presStyleCnt="0"/>
      <dgm:spPr/>
    </dgm:pt>
    <dgm:pt modelId="{B0A1987E-492F-42C7-A2DE-BEABD40086A3}" type="pres">
      <dgm:prSet presAssocID="{DCA7367C-29BC-4732-A6D5-429D39ACA995}" presName="picture_1" presStyleCnt="0"/>
      <dgm:spPr/>
    </dgm:pt>
    <dgm:pt modelId="{D53E3D31-35A0-4C21-AE57-B2AF124DFDF6}" type="pres">
      <dgm:prSet presAssocID="{DCA7367C-29BC-4732-A6D5-429D39ACA995}" presName="pictureRepeatNode" presStyleLbl="alignImgPlace1" presStyleIdx="0" presStyleCnt="1" custLinFactNeighborX="-1608" custLinFactNeighborY="-1579"/>
      <dgm:spPr/>
      <dgm:t>
        <a:bodyPr/>
        <a:lstStyle/>
        <a:p>
          <a:endParaRPr lang="ru-RU"/>
        </a:p>
      </dgm:t>
    </dgm:pt>
    <dgm:pt modelId="{5176ED1A-8DE9-4864-852B-93DF7265E74B}" type="pres">
      <dgm:prSet presAssocID="{0BB7734D-F626-4864-A3FE-7E8C191C3302}" presName="text_1" presStyleLbl="node1" presStyleIdx="0" presStyleCnt="0" custFlipVert="1" custScaleY="193812" custLinFactX="22012" custLinFactY="39847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A4C9A6-E123-437F-A686-3D3DE21F05D1}" srcId="{C8565435-3475-4559-B623-BA4AC63E6745}" destId="{0BB7734D-F626-4864-A3FE-7E8C191C3302}" srcOrd="0" destOrd="0" parTransId="{A8F73813-8994-4E51-ACE1-0A72742DC896}" sibTransId="{DCA7367C-29BC-4732-A6D5-429D39ACA995}"/>
    <dgm:cxn modelId="{547C5F5E-2936-4FD9-9746-880CD59424FC}" type="presOf" srcId="{C8565435-3475-4559-B623-BA4AC63E6745}" destId="{731C397E-8787-49E7-9E64-E979815B9FDE}" srcOrd="0" destOrd="0" presId="urn:microsoft.com/office/officeart/2008/layout/CircularPictureCallout"/>
    <dgm:cxn modelId="{D2CC2D89-CD22-442F-89DC-6F38891C66B4}" type="presOf" srcId="{0BB7734D-F626-4864-A3FE-7E8C191C3302}" destId="{5176ED1A-8DE9-4864-852B-93DF7265E74B}" srcOrd="0" destOrd="0" presId="urn:microsoft.com/office/officeart/2008/layout/CircularPictureCallout"/>
    <dgm:cxn modelId="{03607BEB-6032-4479-8125-D509CCAB00F5}" type="presOf" srcId="{DCA7367C-29BC-4732-A6D5-429D39ACA995}" destId="{D53E3D31-35A0-4C21-AE57-B2AF124DFDF6}" srcOrd="0" destOrd="0" presId="urn:microsoft.com/office/officeart/2008/layout/CircularPictureCallout"/>
    <dgm:cxn modelId="{CDED0A80-EBC6-48C1-9180-D7B564F2651A}" type="presParOf" srcId="{731C397E-8787-49E7-9E64-E979815B9FDE}" destId="{3E84CB45-8C6A-47E8-B675-1AB3CAFB1658}" srcOrd="0" destOrd="0" presId="urn:microsoft.com/office/officeart/2008/layout/CircularPictureCallout"/>
    <dgm:cxn modelId="{78393038-E0D0-49D0-AFC8-E81294BA1C62}" type="presParOf" srcId="{3E84CB45-8C6A-47E8-B675-1AB3CAFB1658}" destId="{B0A1987E-492F-42C7-A2DE-BEABD40086A3}" srcOrd="0" destOrd="0" presId="urn:microsoft.com/office/officeart/2008/layout/CircularPictureCallout"/>
    <dgm:cxn modelId="{9759E232-E38D-4A33-A7EA-5C57E49F2EC9}" type="presParOf" srcId="{B0A1987E-492F-42C7-A2DE-BEABD40086A3}" destId="{D53E3D31-35A0-4C21-AE57-B2AF124DFDF6}" srcOrd="0" destOrd="0" presId="urn:microsoft.com/office/officeart/2008/layout/CircularPictureCallout"/>
    <dgm:cxn modelId="{CBD6C5D1-6A27-4567-9410-D63BCAC62AD6}" type="presParOf" srcId="{3E84CB45-8C6A-47E8-B675-1AB3CAFB1658}" destId="{5176ED1A-8DE9-4864-852B-93DF7265E74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E3D31-35A0-4C21-AE57-B2AF124DFDF6}">
      <dsp:nvSpPr>
        <dsp:cNvPr id="0" name=""/>
        <dsp:cNvSpPr/>
      </dsp:nvSpPr>
      <dsp:spPr>
        <a:xfrm>
          <a:off x="2229436" y="1016365"/>
          <a:ext cx="4607035" cy="46070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6ED1A-8DE9-4864-852B-93DF7265E74B}">
      <dsp:nvSpPr>
        <dsp:cNvPr id="0" name=""/>
        <dsp:cNvSpPr/>
      </dsp:nvSpPr>
      <dsp:spPr>
        <a:xfrm flipV="1">
          <a:off x="6265567" y="3911434"/>
          <a:ext cx="2948502" cy="29465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6265567" y="3911434"/>
        <a:ext cx="2948502" cy="294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EDAB8-A3B8-4DF8-8959-30C1BBB30857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D28E-B2DD-470A-B525-63077F92EE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1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7B37F-7DA6-40F3-B6C3-A0A591E4E74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14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7B37F-7DA6-40F3-B6C3-A0A591E4E74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14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1020-18EB-4B48-AE48-D437955B1A92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D5A7-573D-4A69-B0B2-88BF0F67C173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BFF-C461-4850-B23F-382008DA9580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384C-6B7A-4BF9-B5D8-722588E61F5F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D71-BD9D-4646-A0E2-B1D1C4ACC4B6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102-02F0-416F-B8FE-5BB1816BA187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E0BE-9BB2-4E73-9A36-1089ACBDCC10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C7BA-AE5F-4B56-B147-4B589A32DAA3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7914-F17F-42E6-9E3A-7C12904411D3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C790-E650-4D68-8D09-0F1A9800B580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9297-9AA0-43DC-8CF7-15C11991DA03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B33B-FAA1-4404-9C79-461BB08A1ED3}" type="datetime1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Сводный отчет о социально-значимых мероприятиях в Одинцовском муниципальном районе за 15-22 августа 2014 года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4202677"/>
              </p:ext>
            </p:extLst>
          </p:nvPr>
        </p:nvGraphicFramePr>
        <p:xfrm>
          <a:off x="-70070" y="0"/>
          <a:ext cx="921407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9629" y="2693987"/>
            <a:ext cx="8134672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Сводный отчёт о социально значимых мероприятиях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36565" y="116632"/>
            <a:ext cx="68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Лотошинский  </a:t>
            </a:r>
            <a:r>
              <a:rPr lang="ru-RU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муниципальный район </a:t>
            </a:r>
            <a:endParaRPr lang="ru-RU" sz="24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Московской </a:t>
            </a:r>
            <a:r>
              <a:rPr lang="ru-RU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области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95536" y="6216240"/>
            <a:ext cx="8134672" cy="410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16 -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31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января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35" y="188640"/>
            <a:ext cx="725746" cy="908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71616"/>
            <a:ext cx="2088232" cy="19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5436096" y="1772816"/>
            <a:ext cx="3527871" cy="29589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sz="1400" dirty="0" smtClean="0">
                <a:cs typeface="Times New Roman" pitchFamily="18" charset="0"/>
              </a:rPr>
              <a:t>23 января в фортепианном отделе прошёл открытый урок преподавателя Скворцовой В.П. с учащимся Александром Игнатовым на тему: «Способы оптимизации разбора  и разучивания нотного текста» и школьный конкурс сольного академического пения в классе преподавателя Егоровой Е.О. </a:t>
            </a:r>
          </a:p>
          <a:p>
            <a:pPr marL="533400" indent="-533400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cs typeface="Times New Roman" pitchFamily="18" charset="0"/>
              </a:rPr>
              <a:t>26 января в художественном отделении открыта выставка творческих работ учащихся.</a:t>
            </a:r>
          </a:p>
          <a:p>
            <a:pPr marL="533400" indent="-533400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cs typeface="Times New Roman" pitchFamily="18" charset="0"/>
              </a:rPr>
              <a:t>27 января в народном отделе (баян, </a:t>
            </a:r>
            <a:r>
              <a:rPr lang="ru-RU" sz="1400" dirty="0" smtClean="0">
                <a:cs typeface="Times New Roman" pitchFamily="18" charset="0"/>
              </a:rPr>
              <a:t>аккордеон</a:t>
            </a:r>
            <a:r>
              <a:rPr lang="en-US" sz="1400" dirty="0" smtClean="0">
                <a:cs typeface="Times New Roman" pitchFamily="18" charset="0"/>
              </a:rPr>
              <a:t>)</a:t>
            </a:r>
            <a:r>
              <a:rPr lang="ru-RU" sz="1400" dirty="0" smtClean="0">
                <a:cs typeface="Times New Roman" pitchFamily="18" charset="0"/>
              </a:rPr>
              <a:t> прошёл </a:t>
            </a:r>
            <a:r>
              <a:rPr lang="ru-RU" sz="1400" dirty="0" smtClean="0">
                <a:cs typeface="Times New Roman" pitchFamily="18" charset="0"/>
              </a:rPr>
              <a:t>школьный конкурс на лучшее исполнение пьес. </a:t>
            </a:r>
          </a:p>
          <a:p>
            <a:pPr marL="533400" indent="-533400" algn="just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cs typeface="Times New Roman" pitchFamily="18" charset="0"/>
              </a:rPr>
              <a:t/>
            </a:r>
            <a:br>
              <a:rPr lang="ru-RU" sz="1400" dirty="0" smtClean="0"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>
              <a:cs typeface="Times New Roman" pitchFamily="18" charset="0"/>
            </a:endParaRPr>
          </a:p>
          <a:p>
            <a:pPr marL="533400" indent="-533400" algn="just">
              <a:spcBef>
                <a:spcPct val="0"/>
              </a:spcBef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5364088" y="1196430"/>
            <a:ext cx="3672408" cy="360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smtClean="0">
                <a:latin typeface="Times New Roman" pitchFamily="18" charset="0"/>
              </a:rPr>
              <a:t> </a:t>
            </a:r>
            <a:r>
              <a:rPr lang="ru-RU" sz="1400" smtClean="0">
                <a:solidFill>
                  <a:srgbClr val="FFC000"/>
                </a:solidFill>
              </a:rPr>
              <a:t>Творческие события </a:t>
            </a:r>
            <a:br>
              <a:rPr lang="ru-RU" sz="1400" smtClean="0">
                <a:solidFill>
                  <a:srgbClr val="FFC000"/>
                </a:solidFill>
              </a:rPr>
            </a:br>
            <a:r>
              <a:rPr lang="ru-RU" sz="1400" smtClean="0">
                <a:solidFill>
                  <a:srgbClr val="FFC000"/>
                </a:solidFill>
              </a:rPr>
              <a:t>в «Детской  школе  искусств»</a:t>
            </a:r>
            <a:endParaRPr lang="ru-RU" sz="1400" dirty="0" smtClean="0">
              <a:solidFill>
                <a:srgbClr val="FFC000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250825" y="2060575"/>
            <a:ext cx="4316413" cy="25923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468313" y="191589"/>
            <a:ext cx="7200900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Дополнительное образование. </a:t>
            </a:r>
            <a:r>
              <a:rPr lang="ru-RU" sz="1600" b="1" dirty="0" smtClean="0">
                <a:solidFill>
                  <a:srgbClr val="376092"/>
                </a:solidFill>
                <a:latin typeface="Calibri" pitchFamily="34" charset="0"/>
              </a:rPr>
              <a:t>МОУД «</a:t>
            </a:r>
            <a:r>
              <a:rPr lang="ru-RU" sz="1600" b="1" dirty="0">
                <a:solidFill>
                  <a:srgbClr val="376092"/>
                </a:solidFill>
                <a:latin typeface="Calibri" pitchFamily="34" charset="0"/>
              </a:rPr>
              <a:t>Лотошинская детская школа искусств»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" name="Номер слайда 1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49615A-96AC-4D68-9049-DA3D2CA2E6C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21605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002" y="3789040"/>
            <a:ext cx="23034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862" y="3811190"/>
            <a:ext cx="24479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9" y="1125538"/>
            <a:ext cx="269960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0824" y="3140968"/>
            <a:ext cx="484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фотосъёмки: </a:t>
            </a:r>
            <a:r>
              <a:rPr lang="ru-RU" sz="1200" b="1" dirty="0" smtClean="0">
                <a:latin typeface="+mn-lt"/>
              </a:rPr>
              <a:t>23.01.2015</a:t>
            </a:r>
            <a:endParaRPr lang="ru-RU" sz="1200" dirty="0">
              <a:latin typeface="+mn-lt"/>
            </a:endParaRPr>
          </a:p>
          <a:p>
            <a:r>
              <a:rPr lang="ru-RU" sz="1200" b="1" dirty="0" smtClean="0"/>
              <a:t>Открытый урок фортепьяно.</a:t>
            </a:r>
          </a:p>
          <a:p>
            <a:r>
              <a:rPr lang="ru-RU" sz="1200" b="1" dirty="0" smtClean="0"/>
              <a:t>Конкурс сольного академического пения.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5517232"/>
            <a:ext cx="4933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фотосъёмки: </a:t>
            </a:r>
            <a:r>
              <a:rPr lang="ru-RU" sz="1200" b="1" dirty="0" smtClean="0">
                <a:latin typeface="+mn-lt"/>
              </a:rPr>
              <a:t>26.01.2015</a:t>
            </a:r>
            <a:endParaRPr lang="ru-RU" sz="1200" dirty="0">
              <a:latin typeface="+mn-lt"/>
            </a:endParaRPr>
          </a:p>
          <a:p>
            <a:r>
              <a:rPr lang="ru-RU" sz="1200" b="1" dirty="0" smtClean="0"/>
              <a:t>Выставка работ учащихся художественного отделения</a:t>
            </a:r>
          </a:p>
          <a:p>
            <a:r>
              <a:rPr lang="ru-RU" sz="1200" b="1" dirty="0">
                <a:latin typeface="+mn-lt"/>
              </a:rPr>
              <a:t>Дата фотосъёмки: 26.01.2015</a:t>
            </a:r>
            <a:endParaRPr lang="ru-RU" sz="1200" dirty="0">
              <a:latin typeface="+mn-lt"/>
            </a:endParaRPr>
          </a:p>
          <a:p>
            <a:r>
              <a:rPr lang="ru-RU" sz="1200" b="1" dirty="0" smtClean="0"/>
              <a:t>Участники конкурса на лучшее исполнение пьес (баян, аккордеон).</a:t>
            </a:r>
            <a:endParaRPr lang="ru-RU" sz="1200" dirty="0"/>
          </a:p>
        </p:txBody>
      </p:sp>
      <p:pic>
        <p:nvPicPr>
          <p:cNvPr id="16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46701" y="4731790"/>
            <a:ext cx="1541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2063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6084168" y="1124744"/>
            <a:ext cx="2880320" cy="48965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000"/>
                </a:solidFill>
              </a:rPr>
              <a:t>Районный конкурс чтецов</a:t>
            </a:r>
          </a:p>
          <a:p>
            <a:pPr algn="just"/>
            <a:endParaRPr lang="ru-RU" sz="1400" dirty="0" smtClean="0">
              <a:latin typeface="+mn-lt"/>
            </a:endParaRPr>
          </a:p>
          <a:p>
            <a:pPr algn="just"/>
            <a:r>
              <a:rPr lang="ru-RU" sz="1400" dirty="0" smtClean="0">
                <a:latin typeface="+mn-lt"/>
              </a:rPr>
              <a:t>27 </a:t>
            </a:r>
            <a:r>
              <a:rPr lang="ru-RU" sz="1400" dirty="0">
                <a:latin typeface="+mn-lt"/>
              </a:rPr>
              <a:t>января 2015 года на базе МОУ ДОД «Дом детского творчества» прошел  районный конкурс чтецов «Великой Победе посвящается» в рамках мероприятий, посвященных  празднованию 70-летия Победы в Великой Отечественной войне 1941-1945 годов.</a:t>
            </a:r>
          </a:p>
          <a:p>
            <a:pPr algn="just"/>
            <a:r>
              <a:rPr lang="ru-RU" sz="1400" dirty="0">
                <a:latin typeface="+mn-lt"/>
              </a:rPr>
              <a:t>В конкурсе приняли участие 52 чтеца  из 4-11 классов </a:t>
            </a:r>
            <a:r>
              <a:rPr lang="ru-RU" sz="1400" dirty="0" smtClean="0">
                <a:latin typeface="+mn-lt"/>
              </a:rPr>
              <a:t>общеобразовательных организаций</a:t>
            </a:r>
            <a:r>
              <a:rPr lang="ru-RU" sz="1400" dirty="0">
                <a:latin typeface="+mn-lt"/>
              </a:rPr>
              <a:t>.</a:t>
            </a:r>
          </a:p>
          <a:p>
            <a:pPr algn="just"/>
            <a:r>
              <a:rPr lang="ru-RU" sz="1400" dirty="0">
                <a:latin typeface="+mn-lt"/>
              </a:rPr>
              <a:t>Ц</a:t>
            </a:r>
            <a:r>
              <a:rPr lang="ru-RU" sz="1400" dirty="0" smtClean="0">
                <a:latin typeface="+mn-lt"/>
              </a:rPr>
              <a:t>елью конкурса было выявление талантливой молодёжи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smtClean="0">
                <a:latin typeface="+mn-lt"/>
              </a:rPr>
              <a:t>воспитание нравственности, любви </a:t>
            </a:r>
            <a:r>
              <a:rPr lang="ru-RU" sz="1400" dirty="0">
                <a:latin typeface="+mn-lt"/>
              </a:rPr>
              <a:t>к Родине, </a:t>
            </a:r>
            <a:r>
              <a:rPr lang="ru-RU" sz="1400" dirty="0" smtClean="0">
                <a:latin typeface="+mn-lt"/>
              </a:rPr>
              <a:t>приобщение </a:t>
            </a:r>
            <a:r>
              <a:rPr lang="ru-RU" sz="1400" dirty="0">
                <a:latin typeface="+mn-lt"/>
              </a:rPr>
              <a:t>к </a:t>
            </a:r>
            <a:r>
              <a:rPr lang="ru-RU" sz="1400" dirty="0" smtClean="0">
                <a:latin typeface="+mn-lt"/>
              </a:rPr>
              <a:t>русскому литературному наследию.</a:t>
            </a:r>
            <a:endParaRPr lang="ru-RU" sz="1400" dirty="0">
              <a:latin typeface="+mn-lt"/>
            </a:endParaRPr>
          </a:p>
          <a:p>
            <a:pPr algn="just"/>
            <a:endParaRPr lang="ru-RU" sz="1400" dirty="0" smtClean="0">
              <a:solidFill>
                <a:srgbClr val="FFC000"/>
              </a:solidFill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250825" y="2060575"/>
            <a:ext cx="4316413" cy="25923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468313" y="191589"/>
            <a:ext cx="7200900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Дополнительное образование. </a:t>
            </a:r>
            <a:r>
              <a:rPr lang="ru-RU" sz="1600" b="1" dirty="0" smtClean="0">
                <a:solidFill>
                  <a:srgbClr val="376092"/>
                </a:solidFill>
                <a:latin typeface="Calibri" pitchFamily="34" charset="0"/>
              </a:rPr>
              <a:t>МОУ ДОД «Дом детского творчества»</a:t>
            </a: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0" name="Номер слайда 1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49615A-96AC-4D68-9049-DA3D2CA2E6C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445" y="6077247"/>
            <a:ext cx="49336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фотосъёмки: </a:t>
            </a:r>
            <a:r>
              <a:rPr lang="ru-RU" sz="1200" b="1" dirty="0" smtClean="0">
                <a:latin typeface="+mn-lt"/>
              </a:rPr>
              <a:t>27.01.2015</a:t>
            </a:r>
            <a:endParaRPr lang="ru-RU" sz="1200" dirty="0">
              <a:latin typeface="+mn-lt"/>
            </a:endParaRPr>
          </a:p>
          <a:p>
            <a:r>
              <a:rPr lang="ru-RU" sz="1400" b="1" dirty="0" smtClean="0"/>
              <a:t>Участники и зрители районного конкурса чтецов</a:t>
            </a:r>
            <a:r>
              <a:rPr lang="ru-RU" sz="1200" b="1" dirty="0" smtClean="0"/>
              <a:t>.</a:t>
            </a:r>
            <a:endParaRPr lang="ru-RU" sz="1200" dirty="0"/>
          </a:p>
        </p:txBody>
      </p:sp>
      <p:pic>
        <p:nvPicPr>
          <p:cNvPr id="17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7733" y="625004"/>
            <a:ext cx="1541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47230"/>
            <a:ext cx="2264610" cy="12738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5" y="2147229"/>
            <a:ext cx="2481710" cy="12472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5" y="3590219"/>
            <a:ext cx="2466799" cy="21493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3016"/>
            <a:ext cx="2443739" cy="21625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5" y="598366"/>
            <a:ext cx="1709861" cy="14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4860032" y="1844824"/>
            <a:ext cx="4013448" cy="41797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/>
              <a:t>28 января в Центральной детской библиотеке прошла лекция для учеников 3 «А» класса. Ребятам </a:t>
            </a:r>
            <a:r>
              <a:rPr lang="ru-RU" sz="1400" dirty="0" err="1" smtClean="0"/>
              <a:t>расказали</a:t>
            </a:r>
            <a:r>
              <a:rPr lang="ru-RU" sz="1400" dirty="0" smtClean="0"/>
              <a:t> о лётчиках-истребителях Второй мировой войны  и  самолётах, на которых они летали.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/>
              <a:t>Дети узнали, чем отличается по своим техническим характеристикам истребитель от бомбардировщика. Посмотрели фильм о  трижды Герое СССР Иване Никитовиче </a:t>
            </a:r>
            <a:r>
              <a:rPr lang="ru-RU" sz="1400" dirty="0" err="1" smtClean="0"/>
              <a:t>Кожедубе</a:t>
            </a:r>
            <a:r>
              <a:rPr lang="ru-RU" sz="1400" dirty="0" smtClean="0"/>
              <a:t> и его воздушной дуэли, прослушали песню в исполнении В. Высоцкого «Их восемь – нас двое». Лебедева Е.Н., заведующая сектором по пропаганде книги и зрелищным мероприятиям, познакомила учеников с журналом «Мир техники», в котором можно узнать всё об авиации с самого её зарождения, с книгами о самолетах и вертолётах, которые есть в детской библиотеке. 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4932040" y="1196752"/>
            <a:ext cx="4042792" cy="5809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Авиация Второй мировой войны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539552" y="5733256"/>
            <a:ext cx="3927495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/>
              <a:t>Дата </a:t>
            </a:r>
            <a:r>
              <a:rPr lang="ru-RU" sz="1400" b="1" dirty="0" smtClean="0"/>
              <a:t>съёмки: </a:t>
            </a:r>
            <a:r>
              <a:rPr lang="ru-RU" sz="1400" b="1" dirty="0" smtClean="0"/>
              <a:t>28 января 2015 года.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/>
              <a:t>Дети во время лекции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19020" y="332656"/>
            <a:ext cx="7195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</a:rPr>
              <a:t>Навстречу 70-летию Победы.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Детям про лётчиков.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1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35" y="188640"/>
            <a:ext cx="725746" cy="90872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57315" cy="22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19067" r="1600" b="8000"/>
          <a:stretch/>
        </p:blipFill>
        <p:spPr bwMode="auto">
          <a:xfrm>
            <a:off x="539552" y="3573017"/>
            <a:ext cx="297088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4298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5436097" y="2852936"/>
            <a:ext cx="3250704" cy="3572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600" dirty="0" smtClean="0"/>
              <a:t>     Лотошинский район в Истре представляли два не совсем обычных коллектива. В одной участвовал сводный хор Лотошинского муниципального района в составе ансамбля «Ветеран» Лотошинского районного Дома культуры и вокального ансамбля «Лучинушка» Ушаковского сельского Дома культуры.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600" dirty="0" smtClean="0"/>
              <a:t>Мы чаще видим на сцене дуэт Савина-Евсеев. На этот раз в фестивале участвовало трио (исполнители Ю.Ф. Громов и В.В. Савина под руководством аккомпаниатора А.В. Евсеева).</a:t>
            </a:r>
            <a:endParaRPr lang="ru-RU" sz="1600" dirty="0" smtClean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AutoNum type="arabicPeriod"/>
            </a:pPr>
            <a:endParaRPr lang="ru-RU" sz="1600" dirty="0" smtClean="0"/>
          </a:p>
          <a:p>
            <a:pPr marL="0" indent="0" algn="just">
              <a:spcBef>
                <a:spcPct val="0"/>
              </a:spcBef>
              <a:buFont typeface="Arial" charset="0"/>
              <a:buAutoNum type="arabicPeriod"/>
            </a:pP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250825" y="5157788"/>
            <a:ext cx="4608513" cy="9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600" b="1" dirty="0" smtClean="0"/>
              <a:t>Дата съёмки: 29 января 2015 г.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800" dirty="0" smtClean="0"/>
              <a:t>Сводный хор Лотошинского муниципального района </a:t>
            </a:r>
            <a:r>
              <a:rPr lang="ru-RU" sz="1800" dirty="0" smtClean="0"/>
              <a:t> </a:t>
            </a:r>
            <a:endParaRPr lang="ru-RU" sz="1800" dirty="0" smtClean="0"/>
          </a:p>
        </p:txBody>
      </p: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F18ED7-5C10-4F42-82E8-C8CD2720577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5"/>
          <p:cNvSpPr>
            <a:spLocks/>
          </p:cNvSpPr>
          <p:nvPr/>
        </p:nvSpPr>
        <p:spPr bwMode="auto">
          <a:xfrm>
            <a:off x="434975" y="260350"/>
            <a:ext cx="7666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Навстречу 70-летию Победы. </a:t>
            </a: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</a:rPr>
              <a:t>Областной фестиваль ветеранов </a:t>
            </a:r>
            <a:r>
              <a:rPr lang="ru-RU" sz="20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ru-RU" sz="20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" name="Объект 8"/>
          <p:cNvSpPr>
            <a:spLocks/>
          </p:cNvSpPr>
          <p:nvPr/>
        </p:nvSpPr>
        <p:spPr bwMode="auto">
          <a:xfrm>
            <a:off x="5364087" y="1412875"/>
            <a:ext cx="338437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b="1" dirty="0">
                <a:solidFill>
                  <a:srgbClr val="FFC000"/>
                </a:solidFill>
                <a:latin typeface="Calibri" pitchFamily="34" charset="0"/>
              </a:rPr>
              <a:t>Участие во II - ом этапе Областного фестиваля ветеранских организаций, </a:t>
            </a: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посвящённому</a:t>
            </a:r>
          </a:p>
          <a:p>
            <a:pPr algn="just">
              <a:buFont typeface="Arial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70 </a:t>
            </a:r>
            <a:r>
              <a:rPr lang="ru-RU" sz="1600" b="1" dirty="0">
                <a:solidFill>
                  <a:srgbClr val="FFC000"/>
                </a:solidFill>
                <a:latin typeface="Calibri" pitchFamily="34" charset="0"/>
              </a:rPr>
              <a:t>- </a:t>
            </a:r>
            <a:r>
              <a:rPr lang="ru-RU" sz="1600" b="1" dirty="0" err="1">
                <a:solidFill>
                  <a:srgbClr val="FFC000"/>
                </a:solidFill>
                <a:latin typeface="Calibri" pitchFamily="34" charset="0"/>
              </a:rPr>
              <a:t>летию</a:t>
            </a:r>
            <a:r>
              <a:rPr lang="ru-RU" sz="1600" b="1" dirty="0">
                <a:solidFill>
                  <a:srgbClr val="FFC000"/>
                </a:solidFill>
                <a:latin typeface="Calibri" pitchFamily="34" charset="0"/>
              </a:rPr>
              <a:t> Великой </a:t>
            </a: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Победы (Истра).</a:t>
            </a:r>
            <a:endParaRPr lang="ru-RU" sz="1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1" name="Picture 10" descr="DSC0022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608513" cy="3455987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</p:spTree>
    <p:extLst>
      <p:ext uri="{BB962C8B-B14F-4D97-AF65-F5344CB8AC3E}">
        <p14:creationId xmlns:p14="http://schemas.microsoft.com/office/powerpoint/2010/main" val="4588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5020543" y="1052736"/>
            <a:ext cx="3816350" cy="17597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cs typeface="Times New Roman" pitchFamily="18" charset="0"/>
              </a:rPr>
              <a:t>       Обильный снегопад в конце января  добавил горячих денёчков рабочим Лотошинского  парка культуры</a:t>
            </a:r>
            <a:r>
              <a:rPr lang="ru-RU" sz="1400" dirty="0" smtClean="0"/>
              <a:t> и отдыха.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dirty="0" smtClean="0"/>
              <a:t>       Ведутся работы по расчистке от снега   игровых площадок, аллей и дорожек парка.</a:t>
            </a:r>
            <a:endParaRPr lang="ru-RU" sz="1400" dirty="0" smtClean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cs typeface="Times New Roman" pitchFamily="18" charset="0"/>
              </a:rPr>
              <a:t>       Продолжаются работы по уборке с территории парка сухостоя и валежника.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dirty="0" smtClean="0"/>
              <a:t> 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4193381" y="775048"/>
            <a:ext cx="4337050" cy="493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Хозяйственные работы в парке </a:t>
            </a:r>
            <a:endParaRPr lang="ru-RU" sz="1400" dirty="0" smtClean="0">
              <a:solidFill>
                <a:srgbClr val="FFC000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250825" y="2060575"/>
            <a:ext cx="4316413" cy="25923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395536" y="2204864"/>
            <a:ext cx="4401984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>
                <a:cs typeface="Times New Roman" pitchFamily="18" charset="0"/>
              </a:rPr>
              <a:t>Дата съёмки: 28 января  2015 г.  Расчистка от снега игровой площадки парка снегоуборочной машиной. 29 января 2015 г. Уборка сухостоя и валежника рабочими парка культуры и отдыха.</a:t>
            </a:r>
            <a:endParaRPr lang="ru-RU" sz="1200" b="1" dirty="0" smtClean="0"/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323850" y="333375"/>
            <a:ext cx="790235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376092"/>
                </a:solidFill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</a:rPr>
              <a:t>Досуг и отдых.</a:t>
            </a:r>
            <a:r>
              <a:rPr lang="ru-RU" sz="1600" b="1" dirty="0" smtClean="0">
                <a:solidFill>
                  <a:srgbClr val="376092"/>
                </a:solidFill>
              </a:rPr>
              <a:t> Муниципальное </a:t>
            </a:r>
            <a:r>
              <a:rPr lang="ru-RU" sz="1600" b="1" dirty="0">
                <a:solidFill>
                  <a:srgbClr val="376092"/>
                </a:solidFill>
              </a:rPr>
              <a:t>учреждение «Лотошинский парк культуры и отдыха»</a:t>
            </a:r>
          </a:p>
        </p:txBody>
      </p:sp>
      <p:sp>
        <p:nvSpPr>
          <p:cNvPr id="10" name="Номер слайда 1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DF78A3C-BEF4-4591-A19B-9E33C6443B3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IMG004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837407"/>
            <a:ext cx="2174722" cy="12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IMG004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836613"/>
            <a:ext cx="2082353" cy="130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148064" y="3992284"/>
            <a:ext cx="3688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В новый год с новыми идеями</a:t>
            </a:r>
          </a:p>
          <a:p>
            <a:pPr algn="just"/>
            <a:r>
              <a:rPr lang="ru-RU" sz="1400" dirty="0" smtClean="0">
                <a:cs typeface="Times New Roman" panose="02020603050405020304" pitchFamily="18" charset="0"/>
              </a:rPr>
              <a:t>28 </a:t>
            </a:r>
            <a:r>
              <a:rPr lang="ru-RU" sz="1400" dirty="0">
                <a:cs typeface="Times New Roman" panose="02020603050405020304" pitchFamily="18" charset="0"/>
              </a:rPr>
              <a:t>января в </a:t>
            </a:r>
            <a:r>
              <a:rPr lang="ru-RU" sz="1400" dirty="0"/>
              <a:t>молодёжной комнате, недавно появившейся в Лотошинской центральной районной библиотеке, прошла встреча юных экологов в клубе друзей журнала «Муравейник</a:t>
            </a:r>
            <a:r>
              <a:rPr lang="ru-RU" sz="1400" dirty="0" smtClean="0"/>
              <a:t>». Ребята  </a:t>
            </a:r>
            <a:r>
              <a:rPr lang="ru-RU" sz="1400" dirty="0"/>
              <a:t>готовились к экологическому КВНу между двумя школами – </a:t>
            </a:r>
            <a:r>
              <a:rPr lang="ru-RU" sz="1400" dirty="0" smtClean="0"/>
              <a:t> </a:t>
            </a:r>
            <a:r>
              <a:rPr lang="ru-RU" sz="1400" dirty="0" err="1" smtClean="0"/>
              <a:t>Ушаковской</a:t>
            </a:r>
            <a:r>
              <a:rPr lang="ru-RU" sz="1400" dirty="0" smtClean="0"/>
              <a:t> </a:t>
            </a:r>
            <a:r>
              <a:rPr lang="ru-RU" sz="1400" dirty="0"/>
              <a:t>и Введенской.  Обсудили новые выпуски журнала «Муравейник</a:t>
            </a:r>
            <a:r>
              <a:rPr lang="ru-RU" sz="1400" dirty="0" smtClean="0"/>
              <a:t>».</a:t>
            </a:r>
          </a:p>
          <a:p>
            <a:pPr algn="just"/>
            <a:r>
              <a:rPr lang="ru-RU" sz="1400" dirty="0" smtClean="0"/>
              <a:t>Начало  </a:t>
            </a:r>
            <a:r>
              <a:rPr lang="ru-RU" sz="1400" dirty="0"/>
              <a:t>сезона в клубе </a:t>
            </a:r>
            <a:r>
              <a:rPr lang="ru-RU" sz="1400" dirty="0" smtClean="0"/>
              <a:t>отметили </a:t>
            </a:r>
            <a:r>
              <a:rPr lang="ru-RU" sz="1400" dirty="0"/>
              <a:t>добрым </a:t>
            </a:r>
            <a:r>
              <a:rPr lang="ru-RU" sz="1400" dirty="0" smtClean="0"/>
              <a:t>делом, повесили кормушки для </a:t>
            </a:r>
            <a:r>
              <a:rPr lang="ru-RU" sz="1400" dirty="0"/>
              <a:t>птиц. </a:t>
            </a:r>
            <a:br>
              <a:rPr lang="ru-RU" sz="1400" dirty="0"/>
            </a:b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173167"/>
            <a:ext cx="8180362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C000"/>
                </a:solidFill>
              </a:rPr>
              <a:t>Досуг и отдых.</a:t>
            </a:r>
            <a:r>
              <a:rPr lang="ru-RU" b="1" dirty="0">
                <a:solidFill>
                  <a:srgbClr val="376092"/>
                </a:solidFill>
              </a:rPr>
              <a:t> </a:t>
            </a:r>
            <a:r>
              <a:rPr lang="ru-RU" b="1" dirty="0" smtClean="0">
                <a:solidFill>
                  <a:srgbClr val="376092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казенное учреждение культуры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«Лотошинская централизованная библиотечная система»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" y="4168105"/>
            <a:ext cx="2403546" cy="180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92" y="4149080"/>
            <a:ext cx="2355419" cy="17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бъект 7"/>
          <p:cNvSpPr txBox="1">
            <a:spLocks/>
          </p:cNvSpPr>
          <p:nvPr/>
        </p:nvSpPr>
        <p:spPr>
          <a:xfrm>
            <a:off x="547936" y="6021288"/>
            <a:ext cx="4401984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>
                <a:cs typeface="Times New Roman" pitchFamily="18" charset="0"/>
              </a:rPr>
              <a:t>Дата съёмки: 28 января  2015 г. </a:t>
            </a:r>
            <a:r>
              <a:rPr lang="ru-RU" sz="1200" b="1" dirty="0">
                <a:cs typeface="Times New Roman" pitchFamily="18" charset="0"/>
              </a:rPr>
              <a:t>Ю</a:t>
            </a:r>
            <a:r>
              <a:rPr lang="ru-RU" sz="1200" b="1" dirty="0" smtClean="0">
                <a:cs typeface="Times New Roman" pitchFamily="18" charset="0"/>
              </a:rPr>
              <a:t>ные   защитники окружающей среды в молодёжной комнате библиотеки и на </a:t>
            </a:r>
            <a:r>
              <a:rPr lang="ru-RU" sz="1200" b="1" dirty="0" err="1" smtClean="0">
                <a:cs typeface="Times New Roman" pitchFamily="18" charset="0"/>
              </a:rPr>
              <a:t>лотошинских</a:t>
            </a:r>
            <a:r>
              <a:rPr lang="ru-RU" sz="1200" b="1" dirty="0" smtClean="0">
                <a:cs typeface="Times New Roman" pitchFamily="18" charset="0"/>
              </a:rPr>
              <a:t> улицах.</a:t>
            </a:r>
            <a:endParaRPr lang="ru-RU" sz="1200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653637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2805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4932363" y="2060575"/>
            <a:ext cx="4014787" cy="4179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     В Лотошинском районном Доме культуры проходит активная подготовка к выходу нового кукольного спектакля «Живой светофор». Поучительная постановка предназначена прежде всего для детей дошкольного возраста и учащихся начальных классов.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sz="1400" smtClean="0"/>
              <a:t>Силами сотрудников районного Дома культуры изготавливаются декорации и куклы.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sz="1400" smtClean="0"/>
              <a:t>В январе силами сотрудников районного Дома культуры изготавливаются декорации и куклы.</a:t>
            </a:r>
            <a:endParaRPr lang="ru-RU" sz="1400" smtClean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AutoNum type="arabicPeriod"/>
            </a:pPr>
            <a:endParaRPr lang="ru-RU" sz="1400" smtClean="0"/>
          </a:p>
          <a:p>
            <a:pPr marL="0" indent="0" algn="just">
              <a:spcBef>
                <a:spcPct val="0"/>
              </a:spcBef>
              <a:buFont typeface="Arial" charset="0"/>
              <a:buAutoNum type="arabicPeriod"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4867275" y="4869160"/>
            <a:ext cx="4241800" cy="825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smtClean="0"/>
              <a:t>Дата съёмки 27 января 2015 г.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Методист Хорькова Т.В. шьёт кукле костюм.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sz="1200" smtClean="0"/>
              <a:t>Дата съёмки 27 января 2015 г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Методисты РДК станут сценаристами, постановщиками и кукловодами спектакля</a:t>
            </a:r>
            <a:endParaRPr lang="ru-RU" sz="1400" dirty="0" smtClean="0"/>
          </a:p>
        </p:txBody>
      </p:sp>
      <p:sp>
        <p:nvSpPr>
          <p:cNvPr id="7" name="Номер слайда 1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29B8679-5F17-403D-A47D-C7E9539B1D4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5"/>
          <p:cNvSpPr>
            <a:spLocks/>
          </p:cNvSpPr>
          <p:nvPr/>
        </p:nvSpPr>
        <p:spPr bwMode="auto">
          <a:xfrm>
            <a:off x="434975" y="188913"/>
            <a:ext cx="7666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Досуг и отдых.</a:t>
            </a:r>
            <a:r>
              <a:rPr lang="ru-RU" sz="2000" b="1" dirty="0" smtClean="0">
                <a:solidFill>
                  <a:srgbClr val="5AA8F6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</a:rPr>
              <a:t>Муниципальное учреждение «Лотошинский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</a:rPr>
              <a:t>районный Дом культуры»</a:t>
            </a:r>
            <a:r>
              <a:rPr lang="ru-RU" sz="2000" dirty="0">
                <a:solidFill>
                  <a:srgbClr val="5AA8F6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" name="Picture 11" descr="DSC00220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" y="1035050"/>
            <a:ext cx="4283124" cy="321345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8"/>
          <p:cNvSpPr>
            <a:spLocks/>
          </p:cNvSpPr>
          <p:nvPr/>
        </p:nvSpPr>
        <p:spPr bwMode="auto">
          <a:xfrm>
            <a:off x="4932363" y="1339850"/>
            <a:ext cx="4176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700" b="1" dirty="0">
                <a:solidFill>
                  <a:srgbClr val="FFC000"/>
                </a:solidFill>
                <a:latin typeface="Calibri" pitchFamily="34" charset="0"/>
              </a:rPr>
              <a:t>Подготовка к выходу нового кукольного спектакля «Живой светофор» </a:t>
            </a:r>
            <a:endParaRPr lang="ru-RU" sz="1700" b="1" dirty="0">
              <a:solidFill>
                <a:srgbClr val="FFC000"/>
              </a:solidFill>
              <a:latin typeface="Calibri" pitchFamily="34" charset="0"/>
              <a:cs typeface="Times New Roman" pitchFamily="18" charset="0"/>
            </a:endParaRPr>
          </a:p>
          <a:p>
            <a:pPr marL="742950" lvl="1" indent="-285750" algn="just">
              <a:buFont typeface="Arial" charset="0"/>
              <a:buAutoNum type="arabicPeriod"/>
            </a:pPr>
            <a:endParaRPr lang="ru-RU" sz="1500" b="1" dirty="0">
              <a:latin typeface="Calibri" pitchFamily="34" charset="0"/>
            </a:endParaRPr>
          </a:p>
          <a:p>
            <a:pPr algn="just"/>
            <a:endParaRPr lang="ru-RU" sz="14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  <p:pic>
        <p:nvPicPr>
          <p:cNvPr id="13" name="Picture 10" descr="DSC00217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0" y="3861049"/>
            <a:ext cx="3511781" cy="263445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4644008" y="2533971"/>
            <a:ext cx="4042792" cy="1615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000"/>
                </a:solidFill>
              </a:rPr>
              <a:t>Преодолели снегопады и оттепель</a:t>
            </a:r>
          </a:p>
          <a:p>
            <a:pPr algn="just"/>
            <a:endParaRPr lang="ru-RU" sz="1400" dirty="0">
              <a:solidFill>
                <a:srgbClr val="FFC000"/>
              </a:solidFill>
            </a:endParaRPr>
          </a:p>
          <a:p>
            <a:pPr algn="just"/>
            <a:r>
              <a:rPr lang="ru-RU" sz="1400" dirty="0"/>
              <a:t>В поселке </a:t>
            </a:r>
            <a:r>
              <a:rPr lang="ru-RU" sz="1400" dirty="0" err="1"/>
              <a:t>Новолотошино</a:t>
            </a:r>
            <a:r>
              <a:rPr lang="ru-RU" sz="1400" dirty="0"/>
              <a:t> силами сотрудников учреждения МКУ «Стадион </a:t>
            </a:r>
            <a:r>
              <a:rPr lang="ru-RU" sz="1400" dirty="0" err="1"/>
              <a:t>п.Лотошино</a:t>
            </a:r>
            <a:r>
              <a:rPr lang="ru-RU" sz="1400" dirty="0"/>
              <a:t>» была спланирована площадка и организован каток для круглосуточного массового катания на коньках. С осени каток был залит силами сотрудников учреждения. Ежедневно производится чистка катка и глянцевание льда горячей водой. Дети и взрослые до глубокой ночи катаются на коньках и играют в хоккей. Также на стадионах в </a:t>
            </a:r>
            <a:r>
              <a:rPr lang="ru-RU" sz="1400" dirty="0" err="1"/>
              <a:t>п.Лотошино</a:t>
            </a:r>
            <a:r>
              <a:rPr lang="ru-RU" sz="1400" dirty="0"/>
              <a:t> и в </a:t>
            </a:r>
            <a:r>
              <a:rPr lang="ru-RU" sz="1400" dirty="0" err="1"/>
              <a:t>п.Новолотошино</a:t>
            </a:r>
            <a:r>
              <a:rPr lang="ru-RU" sz="1400" dirty="0"/>
              <a:t> организована лыжня для массового катания на лыжах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После обильных снегопадов января пришла оттепель, сменившаяся похолоданием. Тем не менее работники стадиона в кратчайшие сроки восстанавливают </a:t>
            </a:r>
            <a:r>
              <a:rPr lang="ru-RU" sz="1400" dirty="0" err="1" smtClean="0"/>
              <a:t>погодозависимые</a:t>
            </a:r>
            <a:r>
              <a:rPr lang="ru-RU" sz="1400" dirty="0" smtClean="0"/>
              <a:t> спортивные объекты. </a:t>
            </a:r>
            <a:endParaRPr lang="ru-RU" sz="1400" dirty="0"/>
          </a:p>
          <a:p>
            <a:pPr algn="just"/>
            <a:endParaRPr lang="ru-RU" sz="1400" dirty="0" smtClean="0">
              <a:solidFill>
                <a:srgbClr val="FFC000"/>
              </a:solidFill>
            </a:endParaRPr>
          </a:p>
          <a:p>
            <a:pPr algn="just"/>
            <a:endParaRPr lang="en-US" sz="1400" dirty="0" smtClean="0">
              <a:solidFill>
                <a:srgbClr val="FFC000"/>
              </a:solidFill>
            </a:endParaRP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FFC000"/>
              </a:solidFill>
            </a:endParaRP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solidFill>
                <a:srgbClr val="FFC000"/>
              </a:solidFill>
            </a:endParaRP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243779" y="1776575"/>
            <a:ext cx="4316413" cy="25923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468313" y="116632"/>
            <a:ext cx="7200900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Муниципальное предприятие</a:t>
            </a:r>
            <a:r>
              <a:rPr lang="ru-RU" sz="1600" b="1" dirty="0" smtClean="0">
                <a:solidFill>
                  <a:srgbClr val="376092"/>
                </a:solidFill>
                <a:latin typeface="Calibri" pitchFamily="34" charset="0"/>
              </a:rPr>
              <a:t> «Стадион </a:t>
            </a:r>
            <a:r>
              <a:rPr lang="ru-RU" sz="1600" b="1" dirty="0" err="1" smtClean="0">
                <a:solidFill>
                  <a:srgbClr val="376092"/>
                </a:solidFill>
                <a:latin typeface="Calibri" pitchFamily="34" charset="0"/>
              </a:rPr>
              <a:t>п.Лотошино</a:t>
            </a:r>
            <a:r>
              <a:rPr lang="ru-RU" sz="1600" b="1" dirty="0" smtClean="0">
                <a:solidFill>
                  <a:srgbClr val="376092"/>
                </a:solidFill>
                <a:latin typeface="Calibri" pitchFamily="34" charset="0"/>
              </a:rPr>
              <a:t>»</a:t>
            </a: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1" name="Номер слайда 1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49615A-96AC-4D68-9049-DA3D2CA2E6C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670011"/>
            <a:ext cx="1943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фотосъёмки: </a:t>
            </a:r>
            <a:r>
              <a:rPr lang="ru-RU" sz="1200" b="1" dirty="0" smtClean="0">
                <a:latin typeface="+mn-lt"/>
              </a:rPr>
              <a:t>29.01.</a:t>
            </a:r>
          </a:p>
          <a:p>
            <a:r>
              <a:rPr lang="ru-RU" sz="1200" b="1" dirty="0" smtClean="0"/>
              <a:t>Каток не пустует до самого вечера </a:t>
            </a:r>
            <a:endParaRPr lang="ru-RU" sz="1200" b="1" dirty="0"/>
          </a:p>
          <a:p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4245829"/>
            <a:ext cx="1943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фотосъёмки: </a:t>
            </a:r>
            <a:r>
              <a:rPr lang="ru-RU" sz="1200" b="1" dirty="0" smtClean="0">
                <a:latin typeface="+mn-lt"/>
              </a:rPr>
              <a:t>29.01.2015</a:t>
            </a:r>
            <a:endParaRPr lang="ru-RU" sz="1200" dirty="0">
              <a:latin typeface="+mn-lt"/>
            </a:endParaRPr>
          </a:p>
          <a:p>
            <a:r>
              <a:rPr lang="ru-RU" sz="1200" b="1" dirty="0" smtClean="0"/>
              <a:t>Лыжня на Центральном стадионе и стадионе в </a:t>
            </a:r>
            <a:r>
              <a:rPr lang="ru-RU" sz="1200" b="1" dirty="0" err="1" smtClean="0"/>
              <a:t>Новолотошино</a:t>
            </a:r>
            <a:r>
              <a:rPr lang="ru-RU" sz="1200" b="1" dirty="0" smtClean="0"/>
              <a:t>  </a:t>
            </a:r>
            <a:endParaRPr lang="ru-RU" sz="1200" b="1" dirty="0"/>
          </a:p>
          <a:p>
            <a:endParaRPr lang="ru-RU" sz="1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4" y="620688"/>
            <a:ext cx="2436455" cy="18273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5" y="2636912"/>
            <a:ext cx="2436454" cy="1827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5" y="4668386"/>
            <a:ext cx="2436454" cy="18273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1" y="539853"/>
            <a:ext cx="4427984" cy="18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4185271" y="1700808"/>
            <a:ext cx="4761880" cy="45396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29 </a:t>
            </a:r>
            <a:r>
              <a:rPr lang="ru-RU" sz="1400" dirty="0" smtClean="0"/>
              <a:t>.01 музей </a:t>
            </a:r>
            <a:r>
              <a:rPr lang="ru-RU" sz="1400" dirty="0"/>
              <a:t>стал одной из площадок для </a:t>
            </a:r>
            <a:r>
              <a:rPr lang="ru-RU" sz="1400" dirty="0" smtClean="0"/>
              <a:t>съёмок программы «Малые города» (ОТР) – работа травницы Т.С. Селезнёвой. В рамках образовательной программы </a:t>
            </a:r>
            <a:r>
              <a:rPr lang="ru-RU" sz="1400" dirty="0"/>
              <a:t>«Мир вещей», </a:t>
            </a:r>
            <a:r>
              <a:rPr lang="ru-RU" sz="1400" dirty="0" smtClean="0"/>
              <a:t>30 января в </a:t>
            </a:r>
            <a:r>
              <a:rPr lang="ru-RU" sz="1400" dirty="0"/>
              <a:t>музее </a:t>
            </a:r>
            <a:r>
              <a:rPr lang="ru-RU" sz="1400" dirty="0" smtClean="0"/>
              <a:t>прошло </a:t>
            </a:r>
            <a:r>
              <a:rPr lang="ru-RU" sz="1400" dirty="0"/>
              <a:t>занятие на тему «Зимние Святки» для учащихся 6 класса </a:t>
            </a:r>
            <a:r>
              <a:rPr lang="ru-RU" sz="1400" dirty="0" err="1"/>
              <a:t>Ушаковской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школы. Ребята познакомились с традициями и обрядами Святочной недели, по окончании занятия </a:t>
            </a:r>
            <a:r>
              <a:rPr lang="ru-RU" sz="1400" dirty="0" smtClean="0"/>
              <a:t>прошла викторина. была </a:t>
            </a:r>
            <a:r>
              <a:rPr lang="ru-RU" sz="1400" dirty="0"/>
              <a:t>проведена викторина. </a:t>
            </a:r>
          </a:p>
          <a:p>
            <a:pPr marL="0" indent="0">
              <a:buNone/>
            </a:pPr>
            <a:r>
              <a:rPr lang="ru-RU" sz="1400" dirty="0"/>
              <a:t>30 января 2015 года в ДК </a:t>
            </a:r>
            <a:r>
              <a:rPr lang="ru-RU" sz="1400" dirty="0" err="1"/>
              <a:t>Новолотошино</a:t>
            </a:r>
            <a:r>
              <a:rPr lang="ru-RU" sz="1400" dirty="0"/>
              <a:t> состоялась тематическая встреча «Эхо войны» для </a:t>
            </a:r>
            <a:r>
              <a:rPr lang="ru-RU" sz="1400" dirty="0" smtClean="0"/>
              <a:t>старшеклассников  </a:t>
            </a:r>
            <a:r>
              <a:rPr lang="ru-RU" sz="1400" dirty="0"/>
              <a:t>Лотошинской средней </a:t>
            </a:r>
            <a:r>
              <a:rPr lang="ru-RU" sz="1400" dirty="0" smtClean="0"/>
              <a:t>школы </a:t>
            </a:r>
            <a:r>
              <a:rPr lang="ru-RU" sz="1400" dirty="0"/>
              <a:t>№ 2. </a:t>
            </a:r>
            <a:r>
              <a:rPr lang="ru-RU" sz="1400" dirty="0" smtClean="0"/>
              <a:t>Командир </a:t>
            </a:r>
            <a:r>
              <a:rPr lang="ru-RU" sz="1400" dirty="0"/>
              <a:t>Лотошинского </a:t>
            </a:r>
            <a:r>
              <a:rPr lang="ru-RU" sz="1400" dirty="0" smtClean="0"/>
              <a:t>поискового </a:t>
            </a:r>
            <a:r>
              <a:rPr lang="ru-RU" sz="1400" dirty="0"/>
              <a:t>отряда «Отечество» В.А. </a:t>
            </a:r>
            <a:r>
              <a:rPr lang="ru-RU" sz="1400" dirty="0" smtClean="0"/>
              <a:t>Ананьев рассказал о военных материалах из </a:t>
            </a:r>
            <a:r>
              <a:rPr lang="ru-RU" sz="1400" dirty="0"/>
              <a:t>фондов Лотошинского </a:t>
            </a:r>
            <a:r>
              <a:rPr lang="ru-RU" sz="1400" dirty="0" smtClean="0"/>
              <a:t>музея</a:t>
            </a:r>
            <a:r>
              <a:rPr lang="ru-RU" sz="1400" dirty="0"/>
              <a:t>. </a:t>
            </a:r>
            <a:r>
              <a:rPr lang="ru-RU" sz="1400" dirty="0" smtClean="0"/>
              <a:t>Командир </a:t>
            </a:r>
            <a:r>
              <a:rPr lang="ru-RU" sz="1400" dirty="0"/>
              <a:t>Шаховского поискового отряда «Запад» В.В. Кузьмин </a:t>
            </a:r>
            <a:r>
              <a:rPr lang="ru-RU" sz="1400" dirty="0" smtClean="0"/>
              <a:t>также представил  </a:t>
            </a:r>
            <a:r>
              <a:rPr lang="ru-RU" sz="1400" dirty="0"/>
              <a:t>материалы о деятельности своего отряда.</a:t>
            </a:r>
          </a:p>
          <a:p>
            <a:pPr marL="0" indent="0">
              <a:buNone/>
            </a:pPr>
            <a:r>
              <a:rPr lang="ru-RU" sz="1400" dirty="0" smtClean="0"/>
              <a:t>27.01  в  </a:t>
            </a:r>
            <a:r>
              <a:rPr lang="ru-RU" sz="1400" dirty="0" err="1"/>
              <a:t>Микулинском</a:t>
            </a:r>
            <a:r>
              <a:rPr lang="ru-RU" sz="1400" dirty="0"/>
              <a:t> </a:t>
            </a:r>
            <a:r>
              <a:rPr lang="ru-RU" sz="1400" dirty="0" smtClean="0"/>
              <a:t> филиале были </a:t>
            </a:r>
            <a:r>
              <a:rPr lang="ru-RU" sz="1400" dirty="0"/>
              <a:t>проведены </a:t>
            </a:r>
            <a:r>
              <a:rPr lang="ru-RU" sz="1400" dirty="0" smtClean="0"/>
              <a:t>экскурсии </a:t>
            </a:r>
            <a:r>
              <a:rPr lang="ru-RU" sz="1400" dirty="0"/>
              <a:t>на темы: «</a:t>
            </a:r>
            <a:r>
              <a:rPr lang="ru-RU" sz="1400" dirty="0" err="1"/>
              <a:t>Микулинская</a:t>
            </a:r>
            <a:r>
              <a:rPr lang="ru-RU" sz="1400" dirty="0"/>
              <a:t> картинная галерея», «История села Микулино</a:t>
            </a:r>
            <a:r>
              <a:rPr lang="ru-RU" sz="1400" dirty="0" smtClean="0"/>
              <a:t>», 29.01.прошла </a:t>
            </a:r>
            <a:r>
              <a:rPr lang="ru-RU" sz="1400" dirty="0"/>
              <a:t>лекционно-игровая программа «Славянская культура. Старинная свадьба» для учащихся </a:t>
            </a:r>
            <a:r>
              <a:rPr lang="ru-RU" sz="1400" dirty="0" err="1"/>
              <a:t>Микулинской</a:t>
            </a:r>
            <a:r>
              <a:rPr lang="ru-RU" sz="1400" dirty="0"/>
              <a:t> гимназии. </a:t>
            </a:r>
            <a:r>
              <a:rPr lang="ru-RU" sz="1400" dirty="0" smtClean="0"/>
              <a:t>Детей познакомили с русским свадебным обрядом. </a:t>
            </a:r>
            <a:endParaRPr lang="ru-RU" sz="1400" dirty="0"/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sz="1400" dirty="0" smtClean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AutoNum type="arabicPeriod"/>
            </a:pPr>
            <a:endParaRPr lang="ru-RU" sz="1400" dirty="0" smtClean="0"/>
          </a:p>
          <a:p>
            <a:pPr marL="0" indent="0" algn="just">
              <a:spcBef>
                <a:spcPct val="0"/>
              </a:spcBef>
              <a:buFont typeface="Arial" charset="0"/>
              <a:buAutoNum type="arabicPeriod"/>
            </a:pPr>
            <a:endParaRPr lang="ru-RU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1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29B8679-5F17-403D-A47D-C7E9539B1D4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5"/>
          <p:cNvSpPr>
            <a:spLocks/>
          </p:cNvSpPr>
          <p:nvPr/>
        </p:nvSpPr>
        <p:spPr bwMode="auto">
          <a:xfrm>
            <a:off x="434975" y="188913"/>
            <a:ext cx="7666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Досуг и отдых.</a:t>
            </a:r>
            <a:r>
              <a:rPr lang="ru-RU" sz="2000" b="1" dirty="0" smtClean="0">
                <a:solidFill>
                  <a:srgbClr val="5AA8F6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</a:rPr>
              <a:t>Муниципальное учреждение «Лотошинский историко- краеведческий музей»</a:t>
            </a:r>
            <a:r>
              <a:rPr lang="ru-RU" sz="2000" dirty="0" smtClean="0">
                <a:solidFill>
                  <a:srgbClr val="5AA8F6"/>
                </a:solidFill>
                <a:latin typeface="Calibri" pitchFamily="34" charset="0"/>
              </a:rPr>
              <a:t> </a:t>
            </a:r>
            <a:endParaRPr lang="ru-RU" sz="2000" dirty="0">
              <a:solidFill>
                <a:srgbClr val="5AA8F6"/>
              </a:solidFill>
              <a:latin typeface="Calibri" pitchFamily="34" charset="0"/>
            </a:endParaRPr>
          </a:p>
        </p:txBody>
      </p:sp>
      <p:sp>
        <p:nvSpPr>
          <p:cNvPr id="12" name="Объект 8"/>
          <p:cNvSpPr>
            <a:spLocks/>
          </p:cNvSpPr>
          <p:nvPr/>
        </p:nvSpPr>
        <p:spPr bwMode="auto">
          <a:xfrm>
            <a:off x="4185270" y="1051718"/>
            <a:ext cx="476188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700" b="1" dirty="0">
                <a:solidFill>
                  <a:srgbClr val="FFC000"/>
                </a:solidFill>
                <a:latin typeface="Calibri" pitchFamily="34" charset="0"/>
              </a:rPr>
              <a:t>Подготовка к выходу нового кукольного спектакля «Живой светофор» </a:t>
            </a:r>
            <a:endParaRPr lang="ru-RU" sz="1700" b="1" dirty="0">
              <a:solidFill>
                <a:srgbClr val="FFC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4" y="1124744"/>
            <a:ext cx="3553618" cy="26652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4" y="4053433"/>
            <a:ext cx="3555585" cy="227493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86234" y="3797161"/>
            <a:ext cx="36039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Дата с</a:t>
            </a:r>
            <a:r>
              <a:rPr lang="ru-RU" sz="1000" b="1" dirty="0" smtClean="0"/>
              <a:t>ъёмки</a:t>
            </a:r>
            <a:r>
              <a:rPr lang="ru-RU" sz="1000" b="1" dirty="0"/>
              <a:t>: </a:t>
            </a:r>
            <a:r>
              <a:rPr lang="ru-RU" sz="1000" b="1" dirty="0" smtClean="0"/>
              <a:t>29.01.2015. Микулино.  «Старинная свадьба».  </a:t>
            </a:r>
            <a:endParaRPr lang="ru-RU" sz="1000" b="1" dirty="0"/>
          </a:p>
          <a:p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6564" y="6310481"/>
            <a:ext cx="36039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Дата с</a:t>
            </a:r>
            <a:r>
              <a:rPr lang="ru-RU" sz="1000" b="1" dirty="0" smtClean="0"/>
              <a:t>ъёмки</a:t>
            </a:r>
            <a:r>
              <a:rPr lang="ru-RU" sz="1000" b="1" dirty="0"/>
              <a:t>: </a:t>
            </a:r>
            <a:r>
              <a:rPr lang="ru-RU" sz="1000" b="1" dirty="0" smtClean="0"/>
              <a:t>30.01.2015. Лотошино.  «</a:t>
            </a:r>
            <a:r>
              <a:rPr lang="ru-RU" sz="1000" b="1" dirty="0" err="1" smtClean="0"/>
              <a:t>Смир</a:t>
            </a:r>
            <a:r>
              <a:rPr lang="ru-RU" sz="1000" b="1" dirty="0" smtClean="0"/>
              <a:t> вещей».  </a:t>
            </a:r>
            <a:endParaRPr lang="ru-RU" sz="10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03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5148064" y="1124744"/>
            <a:ext cx="3538736" cy="1615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000"/>
                </a:solidFill>
              </a:rPr>
              <a:t>Новая вывеска </a:t>
            </a:r>
            <a:r>
              <a:rPr lang="ru-RU" sz="1400" dirty="0" err="1" smtClean="0">
                <a:solidFill>
                  <a:srgbClr val="FFC000"/>
                </a:solidFill>
              </a:rPr>
              <a:t>лотошинского</a:t>
            </a:r>
            <a:r>
              <a:rPr lang="ru-RU" sz="1400" dirty="0" smtClean="0">
                <a:solidFill>
                  <a:srgbClr val="FFC000"/>
                </a:solidFill>
              </a:rPr>
              <a:t> КБО</a:t>
            </a:r>
          </a:p>
          <a:p>
            <a:pPr algn="just"/>
            <a:endParaRPr lang="en-US" sz="1400" dirty="0" smtClean="0">
              <a:solidFill>
                <a:srgbClr val="FFC000"/>
              </a:solidFill>
            </a:endParaRPr>
          </a:p>
          <a:p>
            <a:pPr algn="just"/>
            <a:r>
              <a:rPr lang="ru-RU" sz="1400" dirty="0">
                <a:cs typeface="Times New Roman" panose="02020603050405020304" pitchFamily="18" charset="0"/>
              </a:rPr>
              <a:t>МУП «Лотошинский КБО» меняет старые вывески  на новые. Теперь новую вывеску видно с </a:t>
            </a:r>
            <a:r>
              <a:rPr lang="ru-RU" sz="1400" dirty="0" smtClean="0">
                <a:cs typeface="Times New Roman" panose="02020603050405020304" pitchFamily="18" charset="0"/>
              </a:rPr>
              <a:t>улицы Калинина. Значит, ни </a:t>
            </a:r>
            <a:r>
              <a:rPr lang="ru-RU" sz="1400" dirty="0">
                <a:cs typeface="Times New Roman" panose="02020603050405020304" pitchFamily="18" charset="0"/>
              </a:rPr>
              <a:t>один клиент не </a:t>
            </a:r>
            <a:r>
              <a:rPr lang="ru-RU" sz="1400" dirty="0" smtClean="0">
                <a:cs typeface="Times New Roman" panose="02020603050405020304" pitchFamily="18" charset="0"/>
              </a:rPr>
              <a:t>пройдёт мимо.</a:t>
            </a: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C000"/>
                </a:solidFill>
                <a:cs typeface="Times New Roman" pitchFamily="18" charset="0"/>
              </a:rPr>
              <a:t>Получение  </a:t>
            </a:r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важной лицензии</a:t>
            </a:r>
            <a:endParaRPr lang="ru-RU" sz="1400" b="1" dirty="0">
              <a:solidFill>
                <a:srgbClr val="FFC000"/>
              </a:solidFill>
              <a:cs typeface="Times New Roman" pitchFamily="18" charset="0"/>
            </a:endParaRPr>
          </a:p>
          <a:p>
            <a:endParaRPr lang="ru-RU" sz="14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Arial" charset="0"/>
                <a:cs typeface="Times New Roman" pitchFamily="18" charset="0"/>
              </a:rPr>
              <a:t>                </a:t>
            </a:r>
            <a:r>
              <a:rPr lang="ru-RU" sz="1400" dirty="0">
                <a:latin typeface="+mn-lt"/>
                <a:cs typeface="Times New Roman" pitchFamily="18" charset="0"/>
              </a:rPr>
              <a:t>28 января 2015 года в Министерстве потребительского рынка и услуг Московской области была получена лицензия на осуществление розничной продажи алкогольной продукции для магазинов МУП «Муниципальная база-1»</a:t>
            </a: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FFC000"/>
              </a:solidFill>
            </a:endParaRP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solidFill>
                <a:srgbClr val="FFC000"/>
              </a:solidFill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243779" y="1776575"/>
            <a:ext cx="4316413" cy="25923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468313" y="116632"/>
            <a:ext cx="7200900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Муниципальное предприятие</a:t>
            </a:r>
            <a:r>
              <a:rPr lang="ru-RU" sz="1600" b="1" dirty="0" smtClean="0">
                <a:solidFill>
                  <a:srgbClr val="376092"/>
                </a:solidFill>
                <a:latin typeface="Calibri" pitchFamily="34" charset="0"/>
              </a:rPr>
              <a:t> «Комбинат бытового обслуживания»</a:t>
            </a: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0" name="Номер слайда 1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49615A-96AC-4D68-9049-DA3D2CA2E6C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4667" y="1552045"/>
            <a:ext cx="1943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фотосъёмки: </a:t>
            </a:r>
            <a:r>
              <a:rPr lang="ru-RU" sz="1200" b="1" dirty="0" smtClean="0">
                <a:latin typeface="+mn-lt"/>
              </a:rPr>
              <a:t>27.01.2015</a:t>
            </a:r>
            <a:endParaRPr lang="ru-RU" sz="1200" dirty="0">
              <a:latin typeface="+mn-lt"/>
            </a:endParaRPr>
          </a:p>
          <a:p>
            <a:r>
              <a:rPr lang="ru-RU" sz="1200" b="1" dirty="0"/>
              <a:t>Новый фасад здания , где </a:t>
            </a:r>
            <a:r>
              <a:rPr lang="ru-RU" sz="1200" b="1" dirty="0" smtClean="0"/>
              <a:t>расположено </a:t>
            </a:r>
            <a:r>
              <a:rPr lang="ru-RU" sz="1200" b="1" dirty="0"/>
              <a:t>МУП «Лотошинский КБО» </a:t>
            </a:r>
          </a:p>
          <a:p>
            <a:endParaRPr lang="ru-RU" sz="1200" dirty="0"/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254" y="813298"/>
            <a:ext cx="2444172" cy="1926555"/>
          </a:xfrm>
          <a:prstGeom prst="rect">
            <a:avLst/>
          </a:prstGeom>
        </p:spPr>
      </p:pic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468312" y="2879299"/>
            <a:ext cx="8136135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Муниципальное предприятие</a:t>
            </a:r>
            <a:r>
              <a:rPr lang="ru-RU" sz="1600" b="1" dirty="0" smtClean="0">
                <a:solidFill>
                  <a:srgbClr val="376092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rgbClr val="376092"/>
                </a:solidFill>
              </a:rPr>
              <a:t>МУП «Муниципальная база-1» </a:t>
            </a:r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endParaRPr lang="ru-RU" sz="1600" b="1" dirty="0">
              <a:solidFill>
                <a:srgbClr val="376092"/>
              </a:solidFill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3" y="3226039"/>
            <a:ext cx="2467874" cy="32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204666" y="4245829"/>
            <a:ext cx="1943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фотосъёмки: </a:t>
            </a:r>
            <a:r>
              <a:rPr lang="ru-RU" sz="1200" b="1" dirty="0" smtClean="0">
                <a:latin typeface="+mn-lt"/>
              </a:rPr>
              <a:t>28.01.2015</a:t>
            </a:r>
            <a:endParaRPr lang="ru-RU" sz="1200" dirty="0">
              <a:latin typeface="+mn-lt"/>
            </a:endParaRPr>
          </a:p>
          <a:p>
            <a:r>
              <a:rPr lang="ru-RU" sz="1200" b="1" dirty="0" smtClean="0"/>
              <a:t>Директор предприятия «Муниципальная база – 1» Е.Н. </a:t>
            </a:r>
            <a:r>
              <a:rPr lang="ru-RU" sz="1200" b="1" dirty="0" err="1" smtClean="0"/>
              <a:t>Расскосова</a:t>
            </a:r>
            <a:r>
              <a:rPr lang="ru-RU" sz="1200" b="1" dirty="0" smtClean="0"/>
              <a:t> со свежеполученным важным документом.  </a:t>
            </a:r>
            <a:endParaRPr lang="ru-RU" sz="12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072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Заголовок 9"/>
          <p:cNvSpPr txBox="1">
            <a:spLocks/>
          </p:cNvSpPr>
          <p:nvPr/>
        </p:nvSpPr>
        <p:spPr>
          <a:xfrm>
            <a:off x="5148064" y="1124744"/>
            <a:ext cx="3538736" cy="1615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</a:rPr>
              <a:t>Ремонт печи в </a:t>
            </a:r>
            <a:r>
              <a:rPr lang="ru-RU" sz="1400" dirty="0" err="1" smtClean="0">
                <a:solidFill>
                  <a:srgbClr val="FFC000"/>
                </a:solidFill>
                <a:latin typeface="Times New Roman" pitchFamily="18" charset="0"/>
              </a:rPr>
              <a:t>лотошинской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</a:rPr>
              <a:t> центральной бане</a:t>
            </a:r>
            <a:endParaRPr lang="ru-RU" sz="1400" dirty="0" smtClean="0">
              <a:solidFill>
                <a:srgbClr val="FFC000"/>
              </a:solidFill>
            </a:endParaRPr>
          </a:p>
          <a:p>
            <a:pPr algn="just"/>
            <a:endParaRPr lang="en-US" sz="1400" dirty="0" smtClean="0">
              <a:solidFill>
                <a:srgbClr val="FFC000"/>
              </a:solidFill>
            </a:endParaRPr>
          </a:p>
          <a:p>
            <a:pPr algn="just"/>
            <a:r>
              <a:rPr lang="ru-RU" sz="1400" dirty="0" smtClean="0">
                <a:cs typeface="Times New Roman" panose="02020603050405020304" pitchFamily="18" charset="0"/>
              </a:rPr>
              <a:t>Завершается плановый текущий ремонт печи в </a:t>
            </a:r>
            <a:r>
              <a:rPr lang="ru-RU" sz="1400" dirty="0" err="1" smtClean="0">
                <a:cs typeface="Times New Roman" panose="02020603050405020304" pitchFamily="18" charset="0"/>
              </a:rPr>
              <a:t>лотошинской</a:t>
            </a:r>
            <a:r>
              <a:rPr lang="ru-RU" sz="1400" dirty="0" smtClean="0">
                <a:cs typeface="Times New Roman" panose="02020603050405020304" pitchFamily="18" charset="0"/>
              </a:rPr>
              <a:t> центральной бане. Внимательный текущий уход за оборудованием комплекса давно сделал баню одним из любимых мест досуга </a:t>
            </a:r>
            <a:r>
              <a:rPr lang="ru-RU" sz="1400" dirty="0" err="1" smtClean="0">
                <a:cs typeface="Times New Roman" panose="02020603050405020304" pitchFamily="18" charset="0"/>
              </a:rPr>
              <a:t>лотошинцев</a:t>
            </a:r>
            <a:r>
              <a:rPr lang="ru-RU" sz="1400" dirty="0" smtClean="0">
                <a:cs typeface="Times New Roman" panose="02020603050405020304" pitchFamily="18" charset="0"/>
              </a:rPr>
              <a:t>.</a:t>
            </a:r>
            <a:endParaRPr lang="ru-RU" sz="1400" dirty="0"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Баня в Дорах на контроле предприятия</a:t>
            </a:r>
            <a:endParaRPr lang="ru-RU" sz="1400" b="1" dirty="0">
              <a:solidFill>
                <a:srgbClr val="FFC000"/>
              </a:solidFill>
              <a:cs typeface="Times New Roman" pitchFamily="18" charset="0"/>
            </a:endParaRPr>
          </a:p>
          <a:p>
            <a:endParaRPr lang="ru-RU" sz="14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Arial" charset="0"/>
                <a:cs typeface="Times New Roman" pitchFamily="18" charset="0"/>
              </a:rPr>
              <a:t>                </a:t>
            </a:r>
            <a:r>
              <a:rPr lang="ru-RU" sz="1400" dirty="0" err="1" smtClean="0">
                <a:latin typeface="Arial" charset="0"/>
                <a:cs typeface="Times New Roman" pitchFamily="18" charset="0"/>
              </a:rPr>
              <a:t>Баннный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 комплекс в </a:t>
            </a:r>
            <a:r>
              <a:rPr lang="ru-RU" sz="1400" dirty="0" err="1" smtClean="0">
                <a:latin typeface="Arial" charset="0"/>
                <a:cs typeface="Times New Roman" pitchFamily="18" charset="0"/>
              </a:rPr>
              <a:t>д.Доры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 в настоящее время не работает по причине отрицательной рентабельности. Однако состояние 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комплекса  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имущества (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относящегося 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к МП «БОК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») предмет мониторинга. 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Контроль за имуществом ведёт руководитель предприятия. Это первая плановая проверка в 2015 году. О текущем состоянии муниципального имущества руководители регулярно докладывают в Комитет по управлению имуществом. </a:t>
            </a:r>
            <a:endParaRPr lang="ru-RU" sz="1400" dirty="0">
              <a:latin typeface="+mn-lt"/>
              <a:cs typeface="Times New Roman" pitchFamily="18" charset="0"/>
            </a:endParaRP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FFC000"/>
              </a:solidFill>
            </a:endParaRP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solidFill>
                <a:srgbClr val="FFC000"/>
              </a:solidFill>
            </a:endParaRPr>
          </a:p>
        </p:txBody>
      </p: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468313" y="116632"/>
            <a:ext cx="7200900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alibri" pitchFamily="34" charset="0"/>
              </a:rPr>
              <a:t>Муниципальное предприятие</a:t>
            </a:r>
            <a:r>
              <a:rPr lang="ru-RU" sz="1600" b="1" dirty="0" smtClean="0">
                <a:solidFill>
                  <a:srgbClr val="376092"/>
                </a:solidFill>
                <a:latin typeface="Calibri" pitchFamily="34" charset="0"/>
              </a:rPr>
              <a:t> «Банно-оздоровительный комплекс»</a:t>
            </a: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567" y="2567708"/>
            <a:ext cx="2596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</a:t>
            </a:r>
            <a:r>
              <a:rPr lang="ru-RU" sz="1200" b="1" dirty="0" smtClean="0">
                <a:latin typeface="+mn-lt"/>
              </a:rPr>
              <a:t>съёмки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27.01.2015. </a:t>
            </a:r>
            <a:r>
              <a:rPr lang="ru-RU" sz="1200" b="1" dirty="0" smtClean="0"/>
              <a:t>В таком виде печь требовала ремонта. </a:t>
            </a:r>
            <a:endParaRPr lang="ru-RU" sz="1200" b="1" dirty="0"/>
          </a:p>
          <a:p>
            <a:endParaRPr lang="ru-RU" sz="1200" dirty="0"/>
          </a:p>
        </p:txBody>
      </p:sp>
      <p:pic>
        <p:nvPicPr>
          <p:cNvPr id="7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6495727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Сводный отчет о социально значимых мероприятиях в Лотошинском муниципальном районе за 16-31 января  2015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2420" y="5373216"/>
            <a:ext cx="3815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Дата </a:t>
            </a:r>
            <a:r>
              <a:rPr lang="ru-RU" sz="1200" b="1" dirty="0" smtClean="0">
                <a:latin typeface="+mn-lt"/>
              </a:rPr>
              <a:t>съёмки</a:t>
            </a:r>
            <a:r>
              <a:rPr lang="ru-RU" sz="1200" b="1">
                <a:latin typeface="+mn-lt"/>
              </a:rPr>
              <a:t>: </a:t>
            </a:r>
            <a:r>
              <a:rPr lang="ru-RU" sz="1200" b="1" smtClean="0">
                <a:latin typeface="+mn-lt"/>
              </a:rPr>
              <a:t>27.01.2015.</a:t>
            </a:r>
            <a:endParaRPr lang="ru-RU" sz="1200" dirty="0">
              <a:latin typeface="+mn-lt"/>
            </a:endParaRPr>
          </a:p>
          <a:p>
            <a:r>
              <a:rPr lang="ru-RU" sz="1200" b="1" dirty="0" smtClean="0"/>
              <a:t>Плановый осмотр бани в Дорах. </a:t>
            </a:r>
            <a:endParaRPr lang="ru-RU" sz="1200" b="1" dirty="0"/>
          </a:p>
          <a:p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3645024"/>
            <a:ext cx="2645620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5" y="3623294"/>
            <a:ext cx="2416731" cy="16059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643510"/>
            <a:ext cx="2561859" cy="19213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43" y="642938"/>
            <a:ext cx="2562622" cy="19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349824" y="3212976"/>
            <a:ext cx="4686672" cy="30963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cs typeface="Times New Roman" panose="02020603050405020304" pitchFamily="18" charset="0"/>
              </a:rPr>
              <a:t>С 15 по 17 января в деревнях и сёлах всех трёх поселений Лотошинского района прошли митинги памяти, посвящённые освобождению территории района в 1942 году во время контрнаступления битвы за Москву. Главный и самый многолюдный митинг с последующим возложением цветов, веков и свечей к Вечному огню в центральном сквере у памятника участникам Великой Отечественной войны состоялся в посёлке Лотошино.  После митинга и салюта жители района прошли чрез живой коридор, образованный школьниками, державшими в руках лампадки.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cs typeface="Times New Roman" panose="02020603050405020304" pitchFamily="18" charset="0"/>
              </a:rPr>
              <a:t>В честь праздника освобождения на площади перед районной администрацией был устроен концерт, собравшихся у костров угощали солдатской кашей и чаем из самовара.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60032" y="1988840"/>
            <a:ext cx="4042792" cy="49379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+mn-lt"/>
                <a:cs typeface="Times New Roman" pitchFamily="18" charset="0"/>
              </a:rPr>
              <a:t>Открытие общественных приемных Руководителя Администрации Одинцовского муниципального района</a:t>
            </a:r>
            <a:endParaRPr lang="ru-RU" sz="1400" dirty="0">
              <a:latin typeface="+mn-lt"/>
            </a:endParaRPr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251520" y="2060848"/>
            <a:ext cx="431628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3265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612576" y="6381328"/>
            <a:ext cx="8748464" cy="332656"/>
          </a:xfrm>
        </p:spPr>
        <p:txBody>
          <a:bodyPr/>
          <a:lstStyle/>
          <a:p>
            <a:r>
              <a:rPr lang="ru-RU" sz="1050" dirty="0" smtClean="0"/>
              <a:t>Сводный отчет о социально значимых мероприятиях в Лотошинском муниципальном районе за 16-31 января  2015 года</a:t>
            </a:r>
            <a:endParaRPr lang="ru-RU" sz="105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2" y="-4936"/>
            <a:ext cx="9144000" cy="32181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288232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Событи</a:t>
            </a:r>
            <a:r>
              <a:rPr lang="ru-RU" sz="1600" b="1" dirty="0">
                <a:solidFill>
                  <a:srgbClr val="FFC000"/>
                </a:solidFill>
                <a:latin typeface="+mj-lt"/>
              </a:rPr>
              <a:t>е</a:t>
            </a: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 районного масштаба</a:t>
            </a:r>
            <a:endParaRPr lang="ru-RU" sz="1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4" name="Объект 7"/>
          <p:cNvSpPr>
            <a:spLocks noGrp="1"/>
          </p:cNvSpPr>
          <p:nvPr>
            <p:ph sz="half" idx="1"/>
          </p:nvPr>
        </p:nvSpPr>
        <p:spPr>
          <a:xfrm>
            <a:off x="89248" y="2420888"/>
            <a:ext cx="4038600" cy="4320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FFC000"/>
                </a:solidFill>
              </a:rPr>
              <a:t>73 годовщина освобождения Лотошинского района от фашистских оккупантов.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FFC000"/>
                </a:solidFill>
              </a:rPr>
              <a:t>Посёлок Лотошино, улица Центральная, 16 января</a:t>
            </a:r>
            <a:r>
              <a:rPr lang="ru-RU" sz="1600" dirty="0" smtClean="0">
                <a:solidFill>
                  <a:srgbClr val="FFC000"/>
                </a:solidFill>
              </a:rPr>
              <a:t/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2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65" y="3284984"/>
            <a:ext cx="1933387" cy="17420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84984"/>
            <a:ext cx="2119524" cy="17369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53790"/>
            <a:ext cx="2106179" cy="13995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64" y="5027047"/>
            <a:ext cx="1933387" cy="14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4859338" y="1196752"/>
            <a:ext cx="4014787" cy="31685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29 января </a:t>
            </a:r>
            <a:r>
              <a:rPr lang="ru-RU" sz="1400" dirty="0" smtClean="0"/>
              <a:t>состоялась </a:t>
            </a:r>
            <a:r>
              <a:rPr lang="ru-RU" sz="1400" dirty="0"/>
              <a:t>встреча главы Лотошинского муниципального района Е.Л. </a:t>
            </a:r>
            <a:r>
              <a:rPr lang="ru-RU" sz="1400" dirty="0" err="1"/>
              <a:t>Долгасовой</a:t>
            </a:r>
            <a:r>
              <a:rPr lang="ru-RU" sz="1400" dirty="0"/>
              <a:t> с трудовым коллективом Лотошинской ЦБС. </a:t>
            </a:r>
            <a:r>
              <a:rPr lang="ru-RU" sz="1400" dirty="0" smtClean="0"/>
              <a:t>В районе </a:t>
            </a:r>
            <a:r>
              <a:rPr lang="ru-RU" sz="1400" dirty="0"/>
              <a:t>решено сохранить единую библиотечную систему. Это повышает </a:t>
            </a:r>
            <a:r>
              <a:rPr lang="ru-RU" sz="1400" dirty="0" smtClean="0"/>
              <a:t>управляемость </a:t>
            </a:r>
            <a:r>
              <a:rPr lang="ru-RU" sz="1400" dirty="0"/>
              <a:t>и </a:t>
            </a:r>
            <a:r>
              <a:rPr lang="ru-RU" sz="1400" dirty="0" smtClean="0"/>
              <a:t>позволяет решать крупные задачи. Екатерина </a:t>
            </a:r>
            <a:r>
              <a:rPr lang="ru-RU" sz="1400" dirty="0"/>
              <a:t>Леонидовна призвала библиотекарей активизировать работу на селе</a:t>
            </a:r>
            <a:r>
              <a:rPr lang="ru-RU" sz="1400" dirty="0" smtClean="0"/>
              <a:t>, повысить </a:t>
            </a:r>
            <a:r>
              <a:rPr lang="ru-RU" sz="1400" dirty="0"/>
              <a:t>посещаемость сельских </a:t>
            </a:r>
            <a:r>
              <a:rPr lang="ru-RU" sz="1400" dirty="0" smtClean="0"/>
              <a:t>библиотек и проводить </a:t>
            </a:r>
            <a:r>
              <a:rPr lang="ru-RU" sz="1400" dirty="0"/>
              <a:t>больше тематических мероприятий, связанных с приближающимся юбилеем </a:t>
            </a:r>
            <a:r>
              <a:rPr lang="ru-RU" sz="1400" dirty="0" smtClean="0"/>
              <a:t>Победы.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Глава района Е.Л. </a:t>
            </a:r>
            <a:r>
              <a:rPr lang="ru-RU" sz="1400" dirty="0" err="1"/>
              <a:t>Долгасова</a:t>
            </a:r>
            <a:r>
              <a:rPr lang="ru-RU" sz="1400" dirty="0"/>
              <a:t> представила трудовому коллективу нового директора МКУК «Лотошинская ЦБС» Юлию Федоровну Громову, пообещав ей и всему персоналу всемерную поддержку</a:t>
            </a:r>
            <a:r>
              <a:rPr lang="ru-RU" sz="1400" dirty="0" smtClean="0"/>
              <a:t>. Всех желающих Екатерина Леонидовна пригласила на личный приём – «лучше после 17-00».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C000"/>
                </a:solidFill>
              </a:rPr>
              <a:t>Поздравления  и помощь блокадникам</a:t>
            </a:r>
          </a:p>
          <a:p>
            <a:pPr marL="0" indent="0">
              <a:buNone/>
            </a:pPr>
            <a:r>
              <a:rPr lang="ru-RU" sz="1400" dirty="0" smtClean="0"/>
              <a:t>С 71-й годовщиной снятия блокады администрация района и управление соцзащиты поздравили супругов Григория Васильевича Матвеева </a:t>
            </a:r>
            <a:r>
              <a:rPr lang="ru-RU" sz="1400" dirty="0"/>
              <a:t>и </a:t>
            </a:r>
            <a:r>
              <a:rPr lang="ru-RU" sz="1400" dirty="0" smtClean="0"/>
              <a:t>Антонину </a:t>
            </a:r>
            <a:r>
              <a:rPr lang="ru-RU" sz="1400" dirty="0" err="1" smtClean="0"/>
              <a:t>Прокофьевну</a:t>
            </a:r>
            <a:r>
              <a:rPr lang="ru-RU" sz="1400" dirty="0" smtClean="0"/>
              <a:t> Томашову. .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Блокадникам по </a:t>
            </a:r>
            <a:r>
              <a:rPr lang="ru-RU" sz="1400" dirty="0"/>
              <a:t>линии соцзащиты направлена </a:t>
            </a:r>
            <a:r>
              <a:rPr lang="ru-RU" sz="1400" dirty="0" smtClean="0"/>
              <a:t> </a:t>
            </a:r>
            <a:r>
              <a:rPr lang="ru-RU" sz="1400" dirty="0"/>
              <a:t>материальная помощь.</a:t>
            </a:r>
          </a:p>
          <a:p>
            <a:pPr marL="0" indent="0">
              <a:buNone/>
            </a:pPr>
            <a:endParaRPr lang="ru-RU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endParaRPr lang="ru-RU" sz="1400" dirty="0" smtClean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endParaRPr lang="ru-RU" sz="1400" dirty="0" smtClean="0"/>
          </a:p>
          <a:p>
            <a:pPr marL="0" indent="0" algn="ctr">
              <a:spcBef>
                <a:spcPct val="0"/>
              </a:spcBef>
              <a:buFont typeface="Arial" charset="0"/>
              <a:buAutoNum type="arabicPeriod"/>
            </a:pPr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4932363" y="764704"/>
            <a:ext cx="4041775" cy="581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Совещание с работниками</a:t>
            </a:r>
          </a:p>
          <a:p>
            <a:pPr algn="l"/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Центральной библиотечной системы</a:t>
            </a:r>
            <a:endParaRPr lang="ru-RU" sz="1400" b="1" dirty="0" smtClean="0">
              <a:solidFill>
                <a:srgbClr val="FFC000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2483768" y="1124297"/>
            <a:ext cx="1512168" cy="412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/>
              <a:t>Дата съёмки: 29.01.2015. Совещание с работниками ЦБС</a:t>
            </a:r>
            <a:endParaRPr lang="ru-RU" sz="1200" b="1" dirty="0" smtClean="0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188640"/>
            <a:ext cx="7633885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FFC000"/>
                </a:solidFill>
              </a:rPr>
              <a:t>Местное самоуправление. </a:t>
            </a:r>
            <a:r>
              <a:rPr lang="ru-RU" sz="1600" b="1" dirty="0" smtClean="0">
                <a:solidFill>
                  <a:schemeClr val="accent1"/>
                </a:solidFill>
              </a:rPr>
              <a:t>Работа администрации по укреплению взаимодействия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и взаимопонимания с жителями </a:t>
            </a:r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dirty="0">
                <a:solidFill>
                  <a:srgbClr val="376092"/>
                </a:solidFill>
              </a:rPr>
              <a:t>Лотошинского муниципального района</a:t>
            </a: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1015778"/>
            <a:ext cx="2087910" cy="212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3356992"/>
            <a:ext cx="3347864" cy="16002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6" y="5085184"/>
            <a:ext cx="1899480" cy="15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63408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C000"/>
                </a:solidFill>
              </a:rPr>
              <a:t>МУ Культурно-спортивный центр </a:t>
            </a:r>
            <a:r>
              <a:rPr lang="ru-RU" sz="2400" dirty="0" smtClean="0">
                <a:solidFill>
                  <a:srgbClr val="002060"/>
                </a:solidFill>
              </a:rPr>
              <a:t>«Лотошино»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464496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C000"/>
                </a:solidFill>
              </a:rPr>
              <a:t>Секция </a:t>
            </a:r>
            <a:r>
              <a:rPr lang="ru-RU" sz="1400" dirty="0" smtClean="0">
                <a:solidFill>
                  <a:srgbClr val="FFC000"/>
                </a:solidFill>
              </a:rPr>
              <a:t>бокса: </a:t>
            </a:r>
            <a:r>
              <a:rPr lang="ru-RU" sz="1400" dirty="0">
                <a:solidFill>
                  <a:srgbClr val="FFC000"/>
                </a:solidFill>
              </a:rPr>
              <a:t>победа областного масштаба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С </a:t>
            </a:r>
            <a:r>
              <a:rPr lang="ru-RU" sz="1400" dirty="0"/>
              <a:t>27  по 30 января 2015 года в </a:t>
            </a:r>
            <a:r>
              <a:rPr lang="ru-RU" sz="1400" dirty="0" smtClean="0"/>
              <a:t>Рузе </a:t>
            </a:r>
            <a:r>
              <a:rPr lang="ru-RU" sz="1400" dirty="0"/>
              <a:t>проходило </a:t>
            </a:r>
            <a:r>
              <a:rPr lang="ru-RU" sz="1400" dirty="0" smtClean="0"/>
              <a:t>первенство </a:t>
            </a:r>
            <a:r>
              <a:rPr lang="ru-RU" sz="1400" dirty="0"/>
              <a:t>Московской области по боксу среди юношей 1999-2000 г.р. Честь </a:t>
            </a:r>
            <a:r>
              <a:rPr lang="ru-RU" sz="1400" dirty="0" smtClean="0"/>
              <a:t>района на соревнованиях </a:t>
            </a:r>
            <a:r>
              <a:rPr lang="ru-RU" sz="1400" dirty="0"/>
              <a:t>защищали </a:t>
            </a:r>
            <a:r>
              <a:rPr lang="ru-RU" sz="1400" dirty="0" smtClean="0"/>
              <a:t> </a:t>
            </a:r>
            <a:r>
              <a:rPr lang="ru-RU" sz="1400" dirty="0"/>
              <a:t>представителя  секции бокса КСЦ «Лотошино» </a:t>
            </a:r>
            <a:r>
              <a:rPr lang="ru-RU" sz="1400" dirty="0" smtClean="0"/>
              <a:t>Данила </a:t>
            </a:r>
            <a:r>
              <a:rPr lang="ru-RU" sz="1400" dirty="0"/>
              <a:t>Бармин </a:t>
            </a:r>
            <a:r>
              <a:rPr lang="ru-RU" sz="1400" dirty="0" smtClean="0"/>
              <a:t> </a:t>
            </a:r>
            <a:r>
              <a:rPr lang="ru-RU" sz="1400" dirty="0"/>
              <a:t>и Юрий </a:t>
            </a:r>
            <a:r>
              <a:rPr lang="ru-RU" sz="1400" dirty="0" smtClean="0"/>
              <a:t>Изотов. Ю. Изотов (тренер Сергей Владимирович Кузнецов) дошёл до финала и </a:t>
            </a:r>
            <a:r>
              <a:rPr lang="ru-RU" sz="1400" dirty="0"/>
              <a:t>в </a:t>
            </a:r>
            <a:r>
              <a:rPr lang="ru-RU" sz="1400" dirty="0" smtClean="0"/>
              <a:t>тяжёлом </a:t>
            </a:r>
            <a:r>
              <a:rPr lang="ru-RU" sz="1400" dirty="0"/>
              <a:t>поединке </a:t>
            </a:r>
            <a:r>
              <a:rPr lang="ru-RU" sz="1400" dirty="0" smtClean="0"/>
              <a:t>завоевал </a:t>
            </a:r>
            <a:r>
              <a:rPr lang="ru-RU" sz="1400" dirty="0"/>
              <a:t>золотую награду. </a:t>
            </a:r>
            <a:r>
              <a:rPr lang="ru-RU" sz="1400" dirty="0" smtClean="0"/>
              <a:t>Юрий </a:t>
            </a:r>
            <a:r>
              <a:rPr lang="ru-RU" sz="1400" dirty="0"/>
              <a:t>второй раз стал </a:t>
            </a:r>
            <a:r>
              <a:rPr lang="ru-RU" sz="1400" dirty="0" smtClean="0"/>
              <a:t>чемпионом </a:t>
            </a:r>
            <a:r>
              <a:rPr lang="ru-RU" sz="1400" dirty="0"/>
              <a:t>Московской области среди юношей своей возрастной </a:t>
            </a:r>
            <a:r>
              <a:rPr lang="ru-RU" sz="1400" dirty="0" smtClean="0"/>
              <a:t>категории.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C000"/>
                </a:solidFill>
              </a:rPr>
              <a:t>Лучших пловцов выявили школьники и учители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17 </a:t>
            </a:r>
            <a:r>
              <a:rPr lang="ru-RU" sz="1400" dirty="0"/>
              <a:t>января 2015 года  и 24 января 2015 года в КСЦ «Лотошино» прошли районные соревнования по плаванию среди педагогических работников и  школьников образовательных организаций Лотошинского муниципального района.</a:t>
            </a:r>
          </a:p>
          <a:p>
            <a:pPr marL="0" indent="0" algn="just">
              <a:buNone/>
            </a:pPr>
            <a:r>
              <a:rPr lang="ru-RU" sz="1400" dirty="0"/>
              <a:t>В соревнованиях приняло участие 32 педагога и  95 учащихся</a:t>
            </a:r>
            <a:r>
              <a:rPr lang="ru-RU" sz="1400" dirty="0" smtClean="0"/>
              <a:t>. Все </a:t>
            </a:r>
            <a:r>
              <a:rPr lang="ru-RU" sz="1400" dirty="0"/>
              <a:t>победители и призеры были награждены грамотами и </a:t>
            </a:r>
            <a:r>
              <a:rPr lang="ru-RU" sz="1400" dirty="0" smtClean="0"/>
              <a:t>медалями.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FFC000"/>
                </a:solidFill>
              </a:rPr>
              <a:t>Шашки для инвалидов</a:t>
            </a:r>
          </a:p>
          <a:p>
            <a:pPr marL="0" indent="0" algn="just">
              <a:buNone/>
            </a:pPr>
            <a:r>
              <a:rPr lang="ru-RU" sz="1400" dirty="0" smtClean="0"/>
              <a:t>25.01 в КСЦ «Лотошино» прошёл открытый турнир по шашкам для лиц с ограниченными возможностями. В соревновании волоколамских и </a:t>
            </a:r>
            <a:r>
              <a:rPr lang="ru-RU" sz="1400" dirty="0" err="1" smtClean="0"/>
              <a:t>лотошинских</a:t>
            </a:r>
            <a:r>
              <a:rPr lang="ru-RU" sz="1400" dirty="0" smtClean="0"/>
              <a:t> спортсменов сильнее оказались гости, занявшие весь пьедестал почёта.</a:t>
            </a:r>
            <a:endParaRPr lang="ru-RU" sz="1400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80920" cy="365125"/>
          </a:xfrm>
        </p:spPr>
        <p:txBody>
          <a:bodyPr/>
          <a:lstStyle/>
          <a:p>
            <a:r>
              <a:rPr lang="ru-RU" dirty="0"/>
              <a:t>Сводный отчет о социально значимых мероприятиях в Лотошинском муниципальном районе за 16-31 января  2015 года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1075"/>
            <a:ext cx="2228020" cy="2420714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720"/>
            <a:ext cx="2232248" cy="2913989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66" y="95730"/>
            <a:ext cx="1641810" cy="109454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3383868" cy="225591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09" y="188640"/>
            <a:ext cx="46007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4859338" y="1412627"/>
            <a:ext cx="4014787" cy="31685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/>
              <a:t>28 января 2015 года в 11-00 в зале заседаний администрации состоялось совещание с руководителями и собственниками сельскохозяйственных предприятий района.</a:t>
            </a:r>
          </a:p>
          <a:p>
            <a:pPr marL="0" indent="0" algn="ctr">
              <a:buNone/>
            </a:pPr>
            <a:r>
              <a:rPr lang="ru-RU" sz="1400" dirty="0" smtClean="0"/>
              <a:t>Повестка дня: </a:t>
            </a:r>
          </a:p>
          <a:p>
            <a:pPr marL="0" indent="0"/>
            <a:r>
              <a:rPr lang="ru-RU" sz="1400" dirty="0" smtClean="0"/>
              <a:t>1.  Подведение итогов работы сельскохозяйственных предприятий за 2014 год.</a:t>
            </a:r>
          </a:p>
          <a:p>
            <a:pPr marL="0" indent="0"/>
            <a:r>
              <a:rPr lang="ru-RU" sz="1400" dirty="0" smtClean="0"/>
              <a:t>2.  Выполнение целевых индикаторов муниципальной программы «Развитие сельского хозяйства и сельских территорий Лотошинского муниципального района на 2015-2020 годы» в условиях сложившейся неблагоприятной экономической ситуации в сфере агропромышленного комплекса.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Экологическое просвещение</a:t>
            </a:r>
          </a:p>
          <a:p>
            <a:pPr marL="0" indent="0">
              <a:buNone/>
            </a:pPr>
            <a:r>
              <a:rPr lang="ru-RU" sz="1400" dirty="0"/>
              <a:t>29 января 2015 года в Волоколамском филиале ГКУ МО «</a:t>
            </a:r>
            <a:r>
              <a:rPr lang="ru-RU" sz="1400" dirty="0" err="1"/>
              <a:t>Мособллес</a:t>
            </a:r>
            <a:r>
              <a:rPr lang="ru-RU" sz="1400" dirty="0"/>
              <a:t>» </a:t>
            </a:r>
            <a:r>
              <a:rPr lang="ru-RU" sz="1400" dirty="0" smtClean="0"/>
              <a:t>награждали </a:t>
            </a:r>
            <a:r>
              <a:rPr lang="ru-RU" sz="1400" dirty="0"/>
              <a:t>участников межрайонного фотоконкурса «Чудная </a:t>
            </a:r>
            <a:r>
              <a:rPr lang="ru-RU" sz="1400" dirty="0" smtClean="0"/>
              <a:t>картина. Русская </a:t>
            </a:r>
            <a:r>
              <a:rPr lang="ru-RU" sz="1400" dirty="0"/>
              <a:t>зима</a:t>
            </a:r>
            <a:r>
              <a:rPr lang="ru-RU" sz="1400" dirty="0" smtClean="0"/>
              <a:t>». Победителем  </a:t>
            </a:r>
            <a:r>
              <a:rPr lang="ru-RU" sz="1400" dirty="0"/>
              <a:t>стала ученица 8 «Б» класса </a:t>
            </a:r>
            <a:r>
              <a:rPr lang="ru-RU" sz="1400" dirty="0" smtClean="0"/>
              <a:t>Лотошинской средней школы </a:t>
            </a:r>
            <a:r>
              <a:rPr lang="ru-RU" sz="1400" dirty="0"/>
              <a:t>№1» Светлана </a:t>
            </a:r>
            <a:r>
              <a:rPr lang="ru-RU" sz="1400" dirty="0" err="1" smtClean="0"/>
              <a:t>Самси</a:t>
            </a:r>
            <a:r>
              <a:rPr lang="ru-RU" sz="1400" dirty="0" smtClean="0"/>
              <a:t>. Поощрительный </a:t>
            </a:r>
            <a:r>
              <a:rPr lang="ru-RU" sz="1400" dirty="0"/>
              <a:t>приз получила </a:t>
            </a:r>
            <a:r>
              <a:rPr lang="ru-RU" sz="1400" dirty="0" smtClean="0"/>
              <a:t>Елизавета Ковальчук, ученица </a:t>
            </a:r>
            <a:r>
              <a:rPr lang="ru-RU" sz="1400" dirty="0"/>
              <a:t>7 класса </a:t>
            </a:r>
            <a:r>
              <a:rPr lang="ru-RU" sz="1400" dirty="0" smtClean="0"/>
              <a:t>Введенской средней школы.</a:t>
            </a:r>
            <a:endParaRPr lang="ru-RU" sz="1400" dirty="0"/>
          </a:p>
          <a:p>
            <a:pPr marL="0" indent="0">
              <a:buNone/>
            </a:pPr>
            <a:endParaRPr lang="ru-RU" sz="1400" dirty="0" smtClean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endParaRPr lang="ru-RU" sz="1400" dirty="0" smtClean="0"/>
          </a:p>
          <a:p>
            <a:pPr marL="0" indent="0" algn="ctr">
              <a:spcBef>
                <a:spcPct val="0"/>
              </a:spcBef>
              <a:buFont typeface="Arial" charset="0"/>
              <a:buAutoNum type="arabicPeriod"/>
            </a:pPr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4932363" y="980728"/>
            <a:ext cx="4041775" cy="581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Совещание с руководителями сельскохозяйственных предприятий района</a:t>
            </a:r>
            <a:endParaRPr lang="ru-RU" sz="1400" b="1" dirty="0" smtClean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288925" y="4076700"/>
            <a:ext cx="4241800" cy="825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/>
              <a:t>Дата съёмки: 28.01.2015. Обсуждение вопросов между администрацией и руководителями хозяйств</a:t>
            </a:r>
            <a:r>
              <a:rPr lang="ru-RU" sz="1200" b="1" dirty="0" smtClean="0">
                <a:latin typeface="Arial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3850" y="333375"/>
            <a:ext cx="6639638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FFC000"/>
                </a:solidFill>
              </a:rPr>
              <a:t>Местное самоуправление. </a:t>
            </a:r>
            <a:r>
              <a:rPr lang="ru-RU" sz="1600" b="1" dirty="0" smtClean="0">
                <a:solidFill>
                  <a:srgbClr val="376092"/>
                </a:solidFill>
              </a:rPr>
              <a:t>Отдел </a:t>
            </a:r>
            <a:r>
              <a:rPr lang="ru-RU" sz="1600" b="1" dirty="0">
                <a:solidFill>
                  <a:srgbClr val="376092"/>
                </a:solidFill>
              </a:rPr>
              <a:t>сельского хозяйства и продовольствия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376092"/>
                </a:solidFill>
              </a:rPr>
              <a:t> Лотошинского муниципального района</a:t>
            </a:r>
          </a:p>
        </p:txBody>
      </p:sp>
      <p:sp>
        <p:nvSpPr>
          <p:cNvPr id="9" name="Номер слайда 1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B65121-8062-4EF8-81BC-CBAE3F397F4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41767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бъект 7"/>
          <p:cNvSpPr txBox="1">
            <a:spLocks/>
          </p:cNvSpPr>
          <p:nvPr/>
        </p:nvSpPr>
        <p:spPr>
          <a:xfrm>
            <a:off x="324668" y="6527204"/>
            <a:ext cx="4463355" cy="3307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/>
              <a:t>Дата съёмки: 29.01.2015. Победительница конкурса и её работа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4902200"/>
            <a:ext cx="1501552" cy="1532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73" y="4902199"/>
            <a:ext cx="2312819" cy="15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04048" y="2348880"/>
            <a:ext cx="3816424" cy="38884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Arial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charset="0"/>
              </a:rPr>
              <a:t>26 </a:t>
            </a:r>
            <a:r>
              <a:rPr lang="ru-RU" sz="1600" dirty="0">
                <a:latin typeface="Arial" charset="0"/>
              </a:rPr>
              <a:t>января подведены итоги электронного аукциона</a:t>
            </a:r>
            <a:r>
              <a:rPr lang="ru-RU" sz="1600" dirty="0"/>
              <a:t>  </a:t>
            </a:r>
            <a:r>
              <a:rPr lang="ru-RU" sz="1600" dirty="0">
                <a:latin typeface="Arial" charset="0"/>
              </a:rPr>
              <a:t>на поставку продуктов для обеспечения полноценным питанием беременных женщин, кормящих матерей, детей в возрасте до трех лет.</a:t>
            </a:r>
            <a:r>
              <a:rPr lang="ru-RU" sz="1600" b="1" dirty="0">
                <a:latin typeface="Arial" charset="0"/>
              </a:rPr>
              <a:t> </a:t>
            </a:r>
            <a:r>
              <a:rPr lang="ru-RU" sz="1600" dirty="0">
                <a:latin typeface="Arial" charset="0"/>
              </a:rPr>
              <a:t>На аукцион выставлен 1 лот (15 наименований товаров) на сумму 2813750,0 рублей. В аукционе приняли участие 2 участника. Победил индивидуальный предприниматель Васьковский А.С. Экономия </a:t>
            </a:r>
            <a:r>
              <a:rPr lang="ru-RU" sz="1600" dirty="0" smtClean="0">
                <a:latin typeface="Arial" charset="0"/>
              </a:rPr>
              <a:t>бюджетных средств составила 14 069 </a:t>
            </a:r>
            <a:r>
              <a:rPr lang="ru-RU" sz="1600" dirty="0">
                <a:latin typeface="Arial" charset="0"/>
              </a:rPr>
              <a:t>рублей.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06419" y="1772816"/>
            <a:ext cx="4337581" cy="49379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C000"/>
                </a:solidFill>
              </a:rPr>
              <a:t>Аукцион на закупку</a:t>
            </a:r>
            <a:r>
              <a:rPr lang="ru-RU" sz="16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</a:rPr>
              <a:t>продуктов </a:t>
            </a:r>
            <a:r>
              <a:rPr lang="ru-RU" sz="1600" b="1" dirty="0" smtClean="0">
                <a:solidFill>
                  <a:srgbClr val="FFC000"/>
                </a:solidFill>
              </a:rPr>
              <a:t>питания</a:t>
            </a:r>
            <a:r>
              <a:rPr lang="ru-RU" sz="1600" b="1" dirty="0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sz="1600" b="1" dirty="0" smtClean="0">
                <a:solidFill>
                  <a:srgbClr val="FFC000"/>
                </a:solidFill>
                <a:latin typeface="Arial" charset="0"/>
              </a:rPr>
            </a:br>
            <a:r>
              <a:rPr lang="ru-RU" sz="1600" b="1" dirty="0" smtClean="0">
                <a:solidFill>
                  <a:srgbClr val="FFC000"/>
                </a:solidFill>
              </a:rPr>
              <a:t>для</a:t>
            </a:r>
            <a:r>
              <a:rPr lang="ru-RU" sz="1600" b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</a:rPr>
              <a:t>беременных женщин, кормящих матерей, детей в возрасте до трех лет</a:t>
            </a:r>
            <a:r>
              <a:rPr lang="ru-RU" sz="1600" b="1" dirty="0">
                <a:solidFill>
                  <a:srgbClr val="FFC000"/>
                </a:solidFill>
                <a:latin typeface="Arial" charset="0"/>
              </a:rPr>
              <a:t> 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251520" y="2060848"/>
            <a:ext cx="431628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3265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ъект 7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4038600" cy="8249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32656"/>
            <a:ext cx="7489101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FFC000"/>
                </a:solidFill>
              </a:rPr>
              <a:t>Местное </a:t>
            </a:r>
            <a:r>
              <a:rPr lang="ru-RU" sz="1600" b="1" dirty="0" smtClean="0">
                <a:solidFill>
                  <a:srgbClr val="FFC000"/>
                </a:solidFill>
              </a:rPr>
              <a:t>самоуправление. </a:t>
            </a:r>
            <a:r>
              <a:rPr lang="ru-RU" sz="1600" b="1" dirty="0">
                <a:solidFill>
                  <a:srgbClr val="376092"/>
                </a:solidFill>
              </a:rPr>
              <a:t>Отдел по экономике и перспективному развитию ФЭУ 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376092"/>
                </a:solidFill>
              </a:rPr>
              <a:t>администрации Лотошинского муниципального района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612576" y="6381328"/>
            <a:ext cx="8748464" cy="332656"/>
          </a:xfrm>
        </p:spPr>
        <p:txBody>
          <a:bodyPr/>
          <a:lstStyle/>
          <a:p>
            <a:r>
              <a:rPr lang="ru-RU" sz="1050" dirty="0"/>
              <a:t>Сводный отчет о социально значимых мероприятиях в Лотошинском муниципальном районе за 16-31 января  2015 года</a:t>
            </a:r>
          </a:p>
          <a:p>
            <a:endParaRPr lang="ru-RU" sz="105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29" y="188640"/>
            <a:ext cx="1080452" cy="1352854"/>
          </a:xfrm>
          <a:prstGeom prst="rect">
            <a:avLst/>
          </a:prstGeom>
        </p:spPr>
      </p:pic>
      <p:pic>
        <p:nvPicPr>
          <p:cNvPr id="20" name="Picture 10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03350"/>
            <a:ext cx="4535735" cy="436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908720"/>
            <a:ext cx="59046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FFC000"/>
                </a:solidFill>
              </a:rPr>
              <a:t>Лотошинцы</a:t>
            </a:r>
            <a:r>
              <a:rPr lang="ru-RU" sz="1400" dirty="0" smtClean="0">
                <a:solidFill>
                  <a:srgbClr val="FFC000"/>
                </a:solidFill>
              </a:rPr>
              <a:t>-собственники жилфонда  будут голосовать заочно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/>
              <a:t>В </a:t>
            </a:r>
            <a:r>
              <a:rPr lang="ru-RU" sz="1400" dirty="0"/>
              <a:t>Лотошинском муниципальном районе будет проведена заочная система выбора управляющей компании </a:t>
            </a:r>
            <a:r>
              <a:rPr lang="ru-RU" sz="1400" dirty="0" smtClean="0"/>
              <a:t>в сфере ЖКХ </a:t>
            </a:r>
            <a:r>
              <a:rPr lang="ru-RU" sz="1400" dirty="0"/>
              <a:t>собственниками многоквартирных домов. </a:t>
            </a:r>
            <a:r>
              <a:rPr lang="ru-RU" sz="1400" dirty="0" smtClean="0"/>
              <a:t>Так решили представители </a:t>
            </a:r>
            <a:r>
              <a:rPr lang="ru-RU" sz="1400" dirty="0"/>
              <a:t>органов местного самоуправления Лотошинского района в ходе </a:t>
            </a:r>
            <a:r>
              <a:rPr lang="ru-RU" sz="1400" dirty="0" smtClean="0"/>
              <a:t>совещания </a:t>
            </a:r>
            <a:r>
              <a:rPr lang="ru-RU" sz="1400" dirty="0"/>
              <a:t>26 </a:t>
            </a:r>
            <a:r>
              <a:rPr lang="ru-RU" sz="1400" dirty="0" smtClean="0"/>
              <a:t>января </a:t>
            </a:r>
            <a:r>
              <a:rPr lang="ru-RU" sz="1400" dirty="0"/>
              <a:t>в стенах администрации района. Неоднократные попытки провести очное голосование так и не дали </a:t>
            </a:r>
            <a:r>
              <a:rPr lang="ru-RU" sz="1400" dirty="0" smtClean="0"/>
              <a:t>результатов</a:t>
            </a:r>
            <a:r>
              <a:rPr lang="ru-RU" sz="1400" dirty="0"/>
              <a:t>. Подвела низкая активность населения. </a:t>
            </a:r>
            <a:endParaRPr lang="ru-RU" sz="1400" dirty="0" smtClean="0"/>
          </a:p>
          <a:p>
            <a:r>
              <a:rPr lang="ru-RU" sz="1400" dirty="0" smtClean="0"/>
              <a:t>Новый </a:t>
            </a:r>
            <a:r>
              <a:rPr lang="ru-RU" sz="1400" dirty="0"/>
              <a:t>Жилищный Кодекс Российской Федерации наделил собственников помещений возможностью выбора способа управления многоквартирным домом. </a:t>
            </a:r>
            <a:r>
              <a:rPr lang="ru-RU" sz="1400" dirty="0" smtClean="0"/>
              <a:t> </a:t>
            </a:r>
            <a:r>
              <a:rPr lang="ru-RU" sz="1400" dirty="0"/>
              <a:t>Участники совещания единодушно высказались в пользу МП «Лотошинское ЖКХ», обладающего </a:t>
            </a:r>
            <a:r>
              <a:rPr lang="ru-RU" sz="1400" dirty="0" smtClean="0"/>
              <a:t>всеми необходимыми службами </a:t>
            </a:r>
            <a:r>
              <a:rPr lang="ru-RU" sz="1400" dirty="0"/>
              <a:t>и знанием жилого фонда.</a:t>
            </a:r>
          </a:p>
          <a:p>
            <a:r>
              <a:rPr lang="ru-RU" sz="1400" dirty="0" smtClean="0"/>
              <a:t>Как сообщил заместитель </a:t>
            </a:r>
            <a:r>
              <a:rPr lang="ru-RU" sz="1400" dirty="0"/>
              <a:t>главы администрации района А.С. </a:t>
            </a:r>
            <a:r>
              <a:rPr lang="ru-RU" sz="1400" dirty="0" err="1" smtClean="0"/>
              <a:t>Арсенихин</a:t>
            </a:r>
            <a:r>
              <a:rPr lang="ru-RU" sz="1400" dirty="0" smtClean="0"/>
              <a:t>, в </a:t>
            </a:r>
            <a:r>
              <a:rPr lang="ru-RU" sz="1400" dirty="0"/>
              <a:t>конце прошлого года все главы поселений высказались за </a:t>
            </a:r>
            <a:r>
              <a:rPr lang="ru-RU" sz="1400" dirty="0" smtClean="0"/>
              <a:t>«Лотошинское ЖКХ». </a:t>
            </a:r>
            <a:r>
              <a:rPr lang="ru-RU" sz="1400" dirty="0"/>
              <a:t>Сейчас коммунальщики выступают как </a:t>
            </a:r>
            <a:r>
              <a:rPr lang="ru-RU" sz="1400" dirty="0" err="1"/>
              <a:t>ресурсоснабжающая</a:t>
            </a:r>
            <a:r>
              <a:rPr lang="ru-RU" sz="1400" dirty="0"/>
              <a:t> компания. С получением результата на заочном голосовании МП «Лотошинское ЖКХ» обретет статус управляющей </a:t>
            </a:r>
            <a:r>
              <a:rPr lang="ru-RU" sz="1400" dirty="0" smtClean="0"/>
              <a:t>компании.</a:t>
            </a:r>
          </a:p>
          <a:p>
            <a:endParaRPr lang="ru-RU" sz="1400" dirty="0"/>
          </a:p>
          <a:p>
            <a:r>
              <a:rPr lang="ru-RU" sz="1400" dirty="0" smtClean="0">
                <a:solidFill>
                  <a:srgbClr val="FFC000"/>
                </a:solidFill>
              </a:rPr>
              <a:t>Снег убран вовремя</a:t>
            </a:r>
          </a:p>
          <a:p>
            <a:endParaRPr lang="ru-RU" sz="1400" dirty="0"/>
          </a:p>
          <a:p>
            <a:r>
              <a:rPr lang="ru-RU" sz="1400" dirty="0" smtClean="0"/>
              <a:t>До начала бурной оттепели 30-31 января успели убрать основные массы снега </a:t>
            </a:r>
            <a:r>
              <a:rPr lang="ru-RU" sz="1400" dirty="0" err="1" smtClean="0"/>
              <a:t>лотошинские</a:t>
            </a:r>
            <a:r>
              <a:rPr lang="ru-RU" sz="1400" dirty="0" smtClean="0"/>
              <a:t> коммунальщики. Они расчистили также дворы,  пешеходную зону на Центральной.</a:t>
            </a:r>
            <a:endParaRPr lang="ru-RU" sz="1400" dirty="0"/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23850" y="333375"/>
            <a:ext cx="7416502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</a:rPr>
              <a:t>Благоустройство.  </a:t>
            </a:r>
            <a:r>
              <a:rPr lang="ru-RU" sz="1600" b="1" dirty="0" smtClean="0">
                <a:solidFill>
                  <a:srgbClr val="376092"/>
                </a:solidFill>
              </a:rPr>
              <a:t>Коммунальное хозяйство</a:t>
            </a:r>
            <a:endParaRPr lang="ru-RU" sz="1600" b="1" dirty="0">
              <a:solidFill>
                <a:srgbClr val="376092"/>
              </a:solidFill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8" y="924996"/>
            <a:ext cx="2699792" cy="2024844"/>
          </a:xfrm>
          <a:prstGeom prst="rect">
            <a:avLst/>
          </a:prstGeom>
        </p:spPr>
      </p:pic>
      <p:sp>
        <p:nvSpPr>
          <p:cNvPr id="6" name="Объект 7"/>
          <p:cNvSpPr txBox="1">
            <a:spLocks/>
          </p:cNvSpPr>
          <p:nvPr/>
        </p:nvSpPr>
        <p:spPr>
          <a:xfrm>
            <a:off x="110208" y="3299073"/>
            <a:ext cx="2699792" cy="70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/>
              <a:t>Дата фотосъёмки</a:t>
            </a:r>
            <a:r>
              <a:rPr lang="ru-RU" sz="1200" b="1" dirty="0" smtClean="0">
                <a:latin typeface="Arial" charset="0"/>
              </a:rPr>
              <a:t>: 26.01.2015</a:t>
            </a:r>
            <a:endParaRPr lang="ru-RU" sz="12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err="1" smtClean="0">
                <a:latin typeface="Arial" charset="0"/>
              </a:rPr>
              <a:t>А.С.Арсенихин</a:t>
            </a:r>
            <a:r>
              <a:rPr lang="ru-RU" sz="1200" b="1" dirty="0" smtClean="0">
                <a:latin typeface="Arial" charset="0"/>
              </a:rPr>
              <a:t> выступает на совещании по выбору  УК.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4" y="4050729"/>
            <a:ext cx="2699792" cy="1793998"/>
          </a:xfrm>
          <a:prstGeom prst="rect">
            <a:avLst/>
          </a:prstGeom>
        </p:spPr>
      </p:pic>
      <p:sp>
        <p:nvSpPr>
          <p:cNvPr id="8" name="Объект 7"/>
          <p:cNvSpPr txBox="1">
            <a:spLocks/>
          </p:cNvSpPr>
          <p:nvPr/>
        </p:nvSpPr>
        <p:spPr>
          <a:xfrm>
            <a:off x="107504" y="5963369"/>
            <a:ext cx="2699792" cy="70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/>
              <a:t>Дата фотосъёмки</a:t>
            </a:r>
            <a:r>
              <a:rPr lang="ru-RU" sz="1200" b="1" dirty="0" smtClean="0">
                <a:latin typeface="Arial" charset="0"/>
              </a:rPr>
              <a:t>: 23.01.2015</a:t>
            </a:r>
            <a:endParaRPr lang="ru-RU" sz="12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>
                <a:latin typeface="Arial" charset="0"/>
              </a:rPr>
              <a:t>Уборка снега в пешеходной зоне.</a:t>
            </a:r>
          </a:p>
        </p:txBody>
      </p:sp>
    </p:spTree>
    <p:extLst>
      <p:ext uri="{BB962C8B-B14F-4D97-AF65-F5344CB8AC3E}">
        <p14:creationId xmlns:p14="http://schemas.microsoft.com/office/powerpoint/2010/main" val="7927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33265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612576" y="6525344"/>
            <a:ext cx="8748464" cy="332656"/>
          </a:xfrm>
        </p:spPr>
        <p:txBody>
          <a:bodyPr/>
          <a:lstStyle/>
          <a:p>
            <a:r>
              <a:rPr lang="ru-RU" sz="1050" dirty="0"/>
              <a:t>Сводный отчет о социально значимых мероприятиях в Лотошинском муниципальном районе за 16-31 января  2015 года</a:t>
            </a:r>
          </a:p>
          <a:p>
            <a:endParaRPr lang="ru-RU" sz="1050" dirty="0"/>
          </a:p>
          <a:p>
            <a:endParaRPr lang="ru-RU" sz="105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5" name="Объект 8"/>
          <p:cNvSpPr txBox="1">
            <a:spLocks/>
          </p:cNvSpPr>
          <p:nvPr/>
        </p:nvSpPr>
        <p:spPr>
          <a:xfrm>
            <a:off x="4643438" y="2564904"/>
            <a:ext cx="4322762" cy="2303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sz="1400" dirty="0" smtClean="0">
                <a:cs typeface="Times New Roman" pitchFamily="18" charset="0"/>
              </a:rPr>
              <a:t>Главой Лотошинского муниципального района  Екатериной Леонидовной </a:t>
            </a:r>
            <a:r>
              <a:rPr lang="ru-RU" sz="1400" dirty="0" err="1" smtClean="0">
                <a:cs typeface="Times New Roman" pitchFamily="18" charset="0"/>
              </a:rPr>
              <a:t>Долгасовой</a:t>
            </a:r>
            <a:r>
              <a:rPr lang="ru-RU" sz="1400" dirty="0" smtClean="0">
                <a:cs typeface="Times New Roman" pitchFamily="18" charset="0"/>
              </a:rPr>
              <a:t> 26.01.2015 было принято решение о постановке на учет многодетной семьи </a:t>
            </a:r>
            <a:r>
              <a:rPr lang="ru-RU" sz="1400" dirty="0" err="1" smtClean="0">
                <a:cs typeface="Times New Roman" pitchFamily="18" charset="0"/>
              </a:rPr>
              <a:t>Бродолина</a:t>
            </a:r>
            <a:r>
              <a:rPr lang="ru-RU" sz="1400" dirty="0" smtClean="0">
                <a:cs typeface="Times New Roman" pitchFamily="18" charset="0"/>
              </a:rPr>
              <a:t> Е.Н. в целях бесплатного предоставления земельного участка для индивидуального жилищного строительства. 29.01.2015 в торжественной обстановке  отцу четверых детей (среди которых родившиеся в 2014 году тройняшки) было вручено указанное постановление. 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ru-RU" sz="1400" dirty="0" smtClean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ru-RU" sz="1400" dirty="0" smtClean="0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4643438" y="1196975"/>
            <a:ext cx="4330700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Вручение </a:t>
            </a:r>
            <a:r>
              <a:rPr lang="ru-RU" sz="1400" b="1" dirty="0" err="1" smtClean="0">
                <a:solidFill>
                  <a:srgbClr val="FFC000"/>
                </a:solidFill>
                <a:cs typeface="Times New Roman" pitchFamily="18" charset="0"/>
              </a:rPr>
              <a:t>Бродолину</a:t>
            </a:r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 Евгению Николаевичу постановления Главы Лотошинского муниципального района Московской области о постановке на учет его многодетной семьи для бесплатного предоставления земельного участка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Объект 7"/>
          <p:cNvSpPr txBox="1">
            <a:spLocks/>
          </p:cNvSpPr>
          <p:nvPr/>
        </p:nvSpPr>
        <p:spPr>
          <a:xfrm>
            <a:off x="467544" y="4005064"/>
            <a:ext cx="38885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/>
              <a:t>Дата фотосъёмки</a:t>
            </a:r>
            <a:r>
              <a:rPr lang="ru-RU" sz="1200" b="1" dirty="0" smtClean="0">
                <a:latin typeface="Arial" charset="0"/>
              </a:rPr>
              <a:t>: 29.01.2015</a:t>
            </a:r>
            <a:endParaRPr lang="ru-RU" sz="12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>
                <a:latin typeface="Arial" charset="0"/>
              </a:rPr>
              <a:t>Главный эксперт отдела земельных отношений КУИ Халтурина Р.И. и </a:t>
            </a:r>
            <a:r>
              <a:rPr lang="ru-RU" sz="1200" b="1" dirty="0" err="1" smtClean="0">
                <a:latin typeface="Arial" charset="0"/>
              </a:rPr>
              <a:t>Бродолин</a:t>
            </a:r>
            <a:r>
              <a:rPr lang="ru-RU" sz="1200" b="1" dirty="0" smtClean="0">
                <a:latin typeface="Arial" charset="0"/>
              </a:rPr>
              <a:t> Е.Н.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12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12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1200" b="1" dirty="0" smtClean="0">
              <a:latin typeface="Arial" charset="0"/>
            </a:endParaRPr>
          </a:p>
        </p:txBody>
      </p:sp>
      <p:sp>
        <p:nvSpPr>
          <p:cNvPr id="20" name="Прямоугольник 7"/>
          <p:cNvSpPr>
            <a:spLocks noChangeArrowheads="1"/>
          </p:cNvSpPr>
          <p:nvPr/>
        </p:nvSpPr>
        <p:spPr bwMode="auto">
          <a:xfrm>
            <a:off x="323850" y="333375"/>
            <a:ext cx="7416502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</a:rPr>
              <a:t>Местное самоуправление.  </a:t>
            </a:r>
            <a:r>
              <a:rPr lang="ru-RU" sz="1600" b="1" dirty="0" smtClean="0">
                <a:solidFill>
                  <a:srgbClr val="376092"/>
                </a:solidFill>
              </a:rPr>
              <a:t>Комитет </a:t>
            </a:r>
            <a:r>
              <a:rPr lang="ru-RU" sz="1600" b="1" dirty="0">
                <a:solidFill>
                  <a:srgbClr val="376092"/>
                </a:solidFill>
              </a:rPr>
              <a:t>по управлению имуществом 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376092"/>
                </a:solidFill>
              </a:rPr>
              <a:t>администрации Лотошинского муниципального района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376092"/>
                </a:solidFill>
              </a:rPr>
              <a:t>Московской области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1" name="Номер слайда 1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845272-B2C9-488C-B276-23BF81E5D09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2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Изображение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40768"/>
            <a:ext cx="3816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539749" y="4797152"/>
            <a:ext cx="8353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Регистрация права собственности Лотошинского муниципального </a:t>
            </a:r>
            <a:r>
              <a:rPr lang="ru-RU" sz="14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района на </a:t>
            </a:r>
            <a:r>
              <a:rPr lang="ru-RU" sz="14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линейные </a:t>
            </a:r>
            <a:r>
              <a:rPr lang="ru-RU" sz="14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объекты</a:t>
            </a:r>
          </a:p>
          <a:p>
            <a:pPr algn="just"/>
            <a:r>
              <a:rPr lang="ru-RU" sz="1400" dirty="0">
                <a:latin typeface="+mn-lt"/>
                <a:cs typeface="Times New Roman" pitchFamily="18" charset="0"/>
              </a:rPr>
              <a:t>Сотрудниками Комитета по управлению имуществом Администрации Лотошинского муниципального района Московской области проведена работа по сбору документов, необходимых для государственной регистрации ранее возникшего права в Едином государственном реестре прав на недвижимое имущество и сделок с ним, на тепловые сети.</a:t>
            </a:r>
          </a:p>
          <a:p>
            <a:pPr algn="just"/>
            <a:r>
              <a:rPr lang="ru-RU" sz="1400" dirty="0">
                <a:latin typeface="+mn-lt"/>
                <a:cs typeface="Times New Roman" pitchFamily="18" charset="0"/>
              </a:rPr>
              <a:t>30.01.2015 получены в Лотошинском отделе Управления </a:t>
            </a:r>
            <a:r>
              <a:rPr lang="ru-RU" sz="1400" dirty="0" err="1">
                <a:latin typeface="+mn-lt"/>
                <a:cs typeface="Times New Roman" pitchFamily="18" charset="0"/>
              </a:rPr>
              <a:t>Росреестра</a:t>
            </a:r>
            <a:r>
              <a:rPr lang="ru-RU" sz="1400" dirty="0">
                <a:latin typeface="+mn-lt"/>
                <a:cs typeface="Times New Roman" pitchFamily="18" charset="0"/>
              </a:rPr>
              <a:t> по Московской области первые десять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свидетельств </a:t>
            </a:r>
            <a:r>
              <a:rPr lang="ru-RU" sz="1400" dirty="0">
                <a:latin typeface="+mn-lt"/>
                <a:cs typeface="Times New Roman" pitchFamily="18" charset="0"/>
              </a:rPr>
              <a:t>о государственной регистрации права на тепловые сети.</a:t>
            </a:r>
            <a:endParaRPr lang="ru-RU" sz="1400" dirty="0">
              <a:latin typeface="+mn-lt"/>
            </a:endParaRPr>
          </a:p>
          <a:p>
            <a:pPr algn="just"/>
            <a:endParaRPr lang="ru-RU" sz="14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612576" y="6525344"/>
            <a:ext cx="8748464" cy="332656"/>
          </a:xfrm>
        </p:spPr>
        <p:txBody>
          <a:bodyPr/>
          <a:lstStyle/>
          <a:p>
            <a:r>
              <a:rPr lang="ru-RU" sz="1050" dirty="0"/>
              <a:t>Сводный отчет о социально значимых мероприятиях в Лотошинском муниципальном районе за 16-31 января  2015 года</a:t>
            </a:r>
          </a:p>
          <a:p>
            <a:endParaRPr lang="ru-RU" sz="1050" dirty="0"/>
          </a:p>
          <a:p>
            <a:endParaRPr lang="ru-RU" sz="1050" dirty="0"/>
          </a:p>
        </p:txBody>
      </p:sp>
      <p:sp>
        <p:nvSpPr>
          <p:cNvPr id="6" name="Номер слайда 1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2254821" y="980728"/>
            <a:ext cx="6768752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29 января 2015 года в МОУ «</a:t>
            </a:r>
            <a:r>
              <a:rPr lang="ru-RU" sz="1400" dirty="0" err="1"/>
              <a:t>Ушаковская</a:t>
            </a:r>
            <a:r>
              <a:rPr lang="ru-RU" sz="1400" dirty="0"/>
              <a:t> средняя общеобразовательная школа» прошел практический семинар для учителей начальных классов «Использование учебно-лабораторного оборудования в образовательном процессе».  Педагоги  делились опытом  использования в своей работе  современного интерактивного  оборудования. </a:t>
            </a:r>
          </a:p>
          <a:p>
            <a:pPr marL="0" indent="0">
              <a:buNone/>
            </a:pPr>
            <a:r>
              <a:rPr lang="ru-RU" sz="1400" dirty="0"/>
              <a:t>В рамках семинара проведено 6 мастер-классов: «Создание и использование  интерактивных тестов в единой образовательной сети «</a:t>
            </a:r>
            <a:r>
              <a:rPr lang="en-US" sz="1400" dirty="0" err="1"/>
              <a:t>Dnevnik</a:t>
            </a:r>
            <a:r>
              <a:rPr lang="ru-RU" sz="1400" dirty="0"/>
              <a:t>.</a:t>
            </a:r>
            <a:r>
              <a:rPr lang="en-US" sz="1400" dirty="0" err="1"/>
              <a:t>ru</a:t>
            </a:r>
            <a:r>
              <a:rPr lang="ru-RU" sz="1400" dirty="0"/>
              <a:t>» - учитель Е.В. Ильина (МОУ «</a:t>
            </a:r>
            <a:r>
              <a:rPr lang="ru-RU" sz="1400" dirty="0" err="1"/>
              <a:t>Ушаковская</a:t>
            </a:r>
            <a:r>
              <a:rPr lang="ru-RU" sz="1400" dirty="0"/>
              <a:t> СОШ</a:t>
            </a:r>
            <a:r>
              <a:rPr lang="ru-RU" sz="1400" dirty="0" smtClean="0"/>
              <a:t>»);   </a:t>
            </a:r>
            <a:r>
              <a:rPr lang="ru-RU" sz="1400" dirty="0"/>
              <a:t>«Увлекательная игра и эффективное обучение интерактивным глобусом» - учитель Воробьева С.В. (МОУ «</a:t>
            </a:r>
            <a:r>
              <a:rPr lang="ru-RU" sz="1400" dirty="0" err="1"/>
              <a:t>Ушаковская</a:t>
            </a:r>
            <a:r>
              <a:rPr lang="ru-RU" sz="1400" dirty="0"/>
              <a:t> СОШ</a:t>
            </a:r>
            <a:r>
              <a:rPr lang="ru-RU" sz="1400" dirty="0" smtClean="0"/>
              <a:t>»);   </a:t>
            </a:r>
            <a:r>
              <a:rPr lang="ru-RU" sz="1400" dirty="0"/>
              <a:t>«Использование интерактивных тренажеров» - учитель </a:t>
            </a:r>
            <a:r>
              <a:rPr lang="ru-RU" sz="1400" dirty="0" err="1"/>
              <a:t>Самбулова</a:t>
            </a:r>
            <a:r>
              <a:rPr lang="ru-RU" sz="1400" dirty="0"/>
              <a:t> О.Б. (МОУ «</a:t>
            </a:r>
            <a:r>
              <a:rPr lang="ru-RU" sz="1400" dirty="0" err="1"/>
              <a:t>Ушаковская</a:t>
            </a:r>
            <a:r>
              <a:rPr lang="ru-RU" sz="1400" dirty="0"/>
              <a:t> СОШ</a:t>
            </a:r>
            <a:r>
              <a:rPr lang="ru-RU" sz="1400" dirty="0" smtClean="0"/>
              <a:t>»);  </a:t>
            </a:r>
            <a:r>
              <a:rPr lang="ru-RU" sz="1400" dirty="0"/>
              <a:t>«Использование учебно-лабораторного оборудования на уроках окружающего мира» - учитель Колесниченко С.Е. (МОУ «</a:t>
            </a:r>
            <a:r>
              <a:rPr lang="ru-RU" sz="1400" dirty="0" err="1"/>
              <a:t>Микулинская</a:t>
            </a:r>
            <a:r>
              <a:rPr lang="ru-RU" sz="1400" dirty="0"/>
              <a:t> гимназия</a:t>
            </a:r>
            <a:r>
              <a:rPr lang="ru-RU" sz="1400" dirty="0" smtClean="0"/>
              <a:t>»);  </a:t>
            </a:r>
            <a:r>
              <a:rPr lang="ru-RU" sz="1400" dirty="0"/>
              <a:t>«Работа с интерактивной доской» - учитель Семенова А.В. (МОУ «Кировская НОШ»);   «Использование конструкторов </a:t>
            </a:r>
            <a:r>
              <a:rPr lang="en-US" sz="1400" dirty="0"/>
              <a:t>LEGO </a:t>
            </a:r>
            <a:r>
              <a:rPr lang="en-US" sz="1400" dirty="0" err="1"/>
              <a:t>WeDo</a:t>
            </a:r>
            <a:r>
              <a:rPr lang="en-US" sz="1400" dirty="0"/>
              <a:t> </a:t>
            </a:r>
            <a:r>
              <a:rPr lang="ru-RU" sz="1400" dirty="0"/>
              <a:t>во внеурочной деятельности школьников» -  учитель </a:t>
            </a:r>
            <a:r>
              <a:rPr lang="ru-RU" sz="1400" dirty="0" err="1"/>
              <a:t>Лямина</a:t>
            </a:r>
            <a:r>
              <a:rPr lang="ru-RU" sz="1400" dirty="0"/>
              <a:t> С.В. (МОУ «</a:t>
            </a:r>
            <a:r>
              <a:rPr lang="ru-RU" sz="1400" dirty="0" err="1"/>
              <a:t>Ошейкинская</a:t>
            </a:r>
            <a:r>
              <a:rPr lang="ru-RU" sz="1400" dirty="0"/>
              <a:t> СОШ»).</a:t>
            </a:r>
          </a:p>
          <a:p>
            <a:pPr marL="0" indent="0">
              <a:buNone/>
            </a:pPr>
            <a:r>
              <a:rPr lang="ru-RU" sz="1400" dirty="0" smtClean="0"/>
              <a:t>Участники </a:t>
            </a:r>
            <a:r>
              <a:rPr lang="ru-RU" sz="1400" dirty="0"/>
              <a:t>семинара  высоко оценили работу своих коллег, отметив их профессионализм и творческий подход  к делу</a:t>
            </a:r>
            <a:r>
              <a:rPr lang="ru-RU" sz="1400" dirty="0" smtClean="0"/>
              <a:t>.</a:t>
            </a:r>
            <a:r>
              <a:rPr lang="ru-RU" sz="1400" dirty="0" smtClean="0"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C000"/>
                </a:solidFill>
                <a:latin typeface="+mj-lt"/>
              </a:rPr>
              <a:t>28 января 2015 года  на базе МКДОУ </a:t>
            </a: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детский </a:t>
            </a:r>
            <a:r>
              <a:rPr lang="ru-RU" sz="1400" dirty="0">
                <a:solidFill>
                  <a:srgbClr val="FFC000"/>
                </a:solidFill>
                <a:latin typeface="+mj-lt"/>
              </a:rPr>
              <a:t>сад №9 «Чебурашка» прошел районный семинар для руководителей дошкольных образовательных </a:t>
            </a: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организаций.</a:t>
            </a:r>
          </a:p>
          <a:p>
            <a:pPr marL="0" indent="0">
              <a:buNone/>
            </a:pPr>
            <a:r>
              <a:rPr lang="ru-RU" sz="1400" dirty="0" smtClean="0"/>
              <a:t>Тема </a:t>
            </a:r>
            <a:r>
              <a:rPr lang="ru-RU" sz="1400" dirty="0"/>
              <a:t>семинара: «Развитие познавательной активности детей среднего возраста в процессе ознакомления с водой</a:t>
            </a:r>
            <a:r>
              <a:rPr lang="ru-RU" sz="1400" dirty="0" smtClean="0"/>
              <a:t>». Заведующие  </a:t>
            </a:r>
            <a:r>
              <a:rPr lang="ru-RU" sz="1400" dirty="0"/>
              <a:t>дошкольных  образовательных  организаций присутствовали на занятии, в ходе которого воспитанники  в процессе игры  знакомились со свойствами воды и способами ее использования. Узнали о роли воды в жизни человека, растений и животных.</a:t>
            </a:r>
          </a:p>
          <a:p>
            <a:pPr marL="0" indent="0">
              <a:buNone/>
            </a:pPr>
            <a:endParaRPr lang="ru-RU" sz="1400" dirty="0" smtClean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ru-RU" sz="1400" dirty="0" smtClean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ru-RU" sz="1400" dirty="0" smtClean="0"/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2195736" y="476672"/>
            <a:ext cx="6778402" cy="71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solidFill>
                  <a:srgbClr val="FFC000"/>
                </a:solidFill>
                <a:cs typeface="Times New Roman" pitchFamily="18" charset="0"/>
              </a:rPr>
              <a:t>Семинар «</a:t>
            </a:r>
            <a:r>
              <a:rPr lang="ru-RU" sz="1400" dirty="0">
                <a:solidFill>
                  <a:srgbClr val="FFC000"/>
                </a:solidFill>
              </a:rPr>
              <a:t>Использование учебно-лабораторного </a:t>
            </a:r>
            <a:r>
              <a:rPr lang="ru-RU" sz="1400" dirty="0" smtClean="0">
                <a:solidFill>
                  <a:srgbClr val="FFC000"/>
                </a:solidFill>
              </a:rPr>
              <a:t>оборудования</a:t>
            </a:r>
          </a:p>
          <a:p>
            <a:pPr algn="just"/>
            <a:r>
              <a:rPr lang="ru-RU" sz="1400" dirty="0" smtClean="0">
                <a:solidFill>
                  <a:srgbClr val="FFC000"/>
                </a:solidFill>
              </a:rPr>
              <a:t>в </a:t>
            </a:r>
            <a:r>
              <a:rPr lang="ru-RU" sz="1400" dirty="0">
                <a:solidFill>
                  <a:srgbClr val="FFC000"/>
                </a:solidFill>
              </a:rPr>
              <a:t>образовательном </a:t>
            </a:r>
            <a:r>
              <a:rPr lang="ru-RU" sz="1400" dirty="0" smtClean="0">
                <a:solidFill>
                  <a:srgbClr val="FFC000"/>
                </a:solidFill>
              </a:rPr>
              <a:t>процессе»</a:t>
            </a:r>
            <a:endParaRPr lang="ru-RU" sz="1400" b="1" dirty="0" smtClean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333375"/>
            <a:ext cx="1857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294321" y="4451201"/>
            <a:ext cx="1901415" cy="113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/>
              <a:t>Дата фотосъёмки: 29.01.2015. Участники семинара и мастер-классов. 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12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12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1200" b="1" dirty="0" smtClean="0">
              <a:latin typeface="Arial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323850" y="188640"/>
            <a:ext cx="7416502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C000"/>
                </a:solidFill>
              </a:rPr>
              <a:t>Отдел образования </a:t>
            </a:r>
            <a:r>
              <a:rPr lang="ru-RU" sz="1600" b="1" dirty="0" smtClean="0">
                <a:solidFill>
                  <a:srgbClr val="002060"/>
                </a:solidFill>
              </a:rPr>
              <a:t>администрации</a:t>
            </a:r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dirty="0">
                <a:solidFill>
                  <a:srgbClr val="376092"/>
                </a:solidFill>
              </a:rPr>
              <a:t>Лотошинского муниципального района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ru-RU" sz="16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2" name="Номер слайда 1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845272-B2C9-488C-B276-23BF81E5D09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88" y="188913"/>
            <a:ext cx="725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8" y="476672"/>
            <a:ext cx="1760421" cy="13203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3" y="1844824"/>
            <a:ext cx="1710627" cy="12829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9" y="3212976"/>
            <a:ext cx="1728191" cy="12961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9" y="5293567"/>
            <a:ext cx="1728191" cy="1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7015</TotalTime>
  <Words>2904</Words>
  <Application>Microsoft Office PowerPoint</Application>
  <PresentationFormat>Экран (4:3)</PresentationFormat>
  <Paragraphs>258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Сводный отчёт о социально значимых мероприятиях</vt:lpstr>
      <vt:lpstr>Открытие общественных приемных Руководителя Администрации Одинцовского муниципального района</vt:lpstr>
      <vt:lpstr>Презентация PowerPoint</vt:lpstr>
      <vt:lpstr>МУ Культурно-спортивный центр «Лотошино»</vt:lpstr>
      <vt:lpstr>Презентация PowerPoint</vt:lpstr>
      <vt:lpstr>Аукцион на закупку продуктов питания для беременных женщин, кормящих матерей, детей в возрасте до трех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пленарное заседание ОП Одинцовского муниципального района МО</dc:title>
  <dc:creator>Эрмантраут Юрий Юрьевич</dc:creator>
  <cp:lastModifiedBy>Белковский А.Н.</cp:lastModifiedBy>
  <cp:revision>1053</cp:revision>
  <cp:lastPrinted>2014-08-01T11:18:46Z</cp:lastPrinted>
  <dcterms:created xsi:type="dcterms:W3CDTF">2014-07-24T10:39:27Z</dcterms:created>
  <dcterms:modified xsi:type="dcterms:W3CDTF">2015-02-04T05:32:16Z</dcterms:modified>
</cp:coreProperties>
</file>