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7.xml" ContentType="application/vnd.openxmlformats-officedocument.drawingml.chart+xml"/>
  <Override PartName="/ppt/slides/slide99.xml" ContentType="application/vnd.openxmlformats-officedocument.presentationml.slide+xml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package" ContentType="application/vnd.openxmlformats-officedocument.package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8" r:id="rId1"/>
  </p:sldMasterIdLst>
  <p:notesMasterIdLst>
    <p:notesMasterId r:id="rId113"/>
  </p:notesMasterIdLst>
  <p:sldIdLst>
    <p:sldId id="256" r:id="rId2"/>
    <p:sldId id="329" r:id="rId3"/>
    <p:sldId id="297" r:id="rId4"/>
    <p:sldId id="257" r:id="rId5"/>
    <p:sldId id="373" r:id="rId6"/>
    <p:sldId id="370" r:id="rId7"/>
    <p:sldId id="364" r:id="rId8"/>
    <p:sldId id="365" r:id="rId9"/>
    <p:sldId id="259" r:id="rId10"/>
    <p:sldId id="303" r:id="rId11"/>
    <p:sldId id="366" r:id="rId12"/>
    <p:sldId id="260" r:id="rId13"/>
    <p:sldId id="347" r:id="rId14"/>
    <p:sldId id="264" r:id="rId15"/>
    <p:sldId id="298" r:id="rId16"/>
    <p:sldId id="262" r:id="rId17"/>
    <p:sldId id="323" r:id="rId18"/>
    <p:sldId id="324" r:id="rId19"/>
    <p:sldId id="325" r:id="rId20"/>
    <p:sldId id="326" r:id="rId21"/>
    <p:sldId id="263" r:id="rId22"/>
    <p:sldId id="265" r:id="rId23"/>
    <p:sldId id="266" r:id="rId24"/>
    <p:sldId id="327" r:id="rId25"/>
    <p:sldId id="267" r:id="rId26"/>
    <p:sldId id="268" r:id="rId27"/>
    <p:sldId id="269" r:id="rId28"/>
    <p:sldId id="330" r:id="rId29"/>
    <p:sldId id="331" r:id="rId30"/>
    <p:sldId id="361" r:id="rId31"/>
    <p:sldId id="270" r:id="rId32"/>
    <p:sldId id="271" r:id="rId33"/>
    <p:sldId id="332" r:id="rId34"/>
    <p:sldId id="371" r:id="rId35"/>
    <p:sldId id="362" r:id="rId36"/>
    <p:sldId id="372" r:id="rId37"/>
    <p:sldId id="349" r:id="rId38"/>
    <p:sldId id="348" r:id="rId39"/>
    <p:sldId id="333" r:id="rId40"/>
    <p:sldId id="368" r:id="rId41"/>
    <p:sldId id="334" r:id="rId42"/>
    <p:sldId id="375" r:id="rId43"/>
    <p:sldId id="374" r:id="rId44"/>
    <p:sldId id="339" r:id="rId45"/>
    <p:sldId id="306" r:id="rId46"/>
    <p:sldId id="328" r:id="rId47"/>
    <p:sldId id="319" r:id="rId48"/>
    <p:sldId id="317" r:id="rId49"/>
    <p:sldId id="318" r:id="rId50"/>
    <p:sldId id="377" r:id="rId51"/>
    <p:sldId id="376" r:id="rId52"/>
    <p:sldId id="336" r:id="rId53"/>
    <p:sldId id="316" r:id="rId54"/>
    <p:sldId id="320" r:id="rId55"/>
    <p:sldId id="321" r:id="rId56"/>
    <p:sldId id="307" r:id="rId57"/>
    <p:sldId id="340" r:id="rId58"/>
    <p:sldId id="275" r:id="rId59"/>
    <p:sldId id="385" r:id="rId60"/>
    <p:sldId id="300" r:id="rId61"/>
    <p:sldId id="276" r:id="rId62"/>
    <p:sldId id="277" r:id="rId63"/>
    <p:sldId id="308" r:id="rId64"/>
    <p:sldId id="338" r:id="rId65"/>
    <p:sldId id="302" r:id="rId66"/>
    <p:sldId id="344" r:id="rId67"/>
    <p:sldId id="343" r:id="rId68"/>
    <p:sldId id="384" r:id="rId69"/>
    <p:sldId id="294" r:id="rId70"/>
    <p:sldId id="378" r:id="rId71"/>
    <p:sldId id="379" r:id="rId72"/>
    <p:sldId id="280" r:id="rId73"/>
    <p:sldId id="299" r:id="rId74"/>
    <p:sldId id="369" r:id="rId75"/>
    <p:sldId id="309" r:id="rId76"/>
    <p:sldId id="310" r:id="rId77"/>
    <p:sldId id="311" r:id="rId78"/>
    <p:sldId id="350" r:id="rId79"/>
    <p:sldId id="351" r:id="rId80"/>
    <p:sldId id="352" r:id="rId81"/>
    <p:sldId id="281" r:id="rId82"/>
    <p:sldId id="282" r:id="rId83"/>
    <p:sldId id="283" r:id="rId84"/>
    <p:sldId id="312" r:id="rId85"/>
    <p:sldId id="353" r:id="rId86"/>
    <p:sldId id="354" r:id="rId87"/>
    <p:sldId id="313" r:id="rId88"/>
    <p:sldId id="355" r:id="rId89"/>
    <p:sldId id="356" r:id="rId90"/>
    <p:sldId id="357" r:id="rId91"/>
    <p:sldId id="314" r:id="rId92"/>
    <p:sldId id="358" r:id="rId93"/>
    <p:sldId id="359" r:id="rId94"/>
    <p:sldId id="315" r:id="rId95"/>
    <p:sldId id="305" r:id="rId96"/>
    <p:sldId id="380" r:id="rId97"/>
    <p:sldId id="381" r:id="rId98"/>
    <p:sldId id="382" r:id="rId99"/>
    <p:sldId id="284" r:id="rId100"/>
    <p:sldId id="285" r:id="rId101"/>
    <p:sldId id="383" r:id="rId102"/>
    <p:sldId id="286" r:id="rId103"/>
    <p:sldId id="287" r:id="rId104"/>
    <p:sldId id="288" r:id="rId105"/>
    <p:sldId id="289" r:id="rId106"/>
    <p:sldId id="290" r:id="rId107"/>
    <p:sldId id="292" r:id="rId108"/>
    <p:sldId id="291" r:id="rId109"/>
    <p:sldId id="295" r:id="rId110"/>
    <p:sldId id="296" r:id="rId111"/>
    <p:sldId id="261" r:id="rId112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C9A6E"/>
    <a:srgbClr val="0E90A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87" autoAdjust="0"/>
    <p:restoredTop sz="93367" autoAdjust="0"/>
  </p:normalViewPr>
  <p:slideViewPr>
    <p:cSldViewPr snapToGrid="0">
      <p:cViewPr varScale="1">
        <p:scale>
          <a:sx n="109" d="100"/>
          <a:sy n="109" d="100"/>
        </p:scale>
        <p:origin x="-18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_20071.package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_200710.package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_200711.package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_200712.package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_20072.package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_20073.package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_20074.package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_20075.package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_20076.package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_20077.package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_20078.package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_20079.package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2282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Демографические показатели рождаемости и смертности</a:t>
            </a:r>
          </a:p>
        </c:rich>
      </c:tx>
      <c:layout>
        <c:manualLayout>
          <c:xMode val="edge"/>
          <c:yMode val="edge"/>
          <c:x val="0.1635768811341331"/>
          <c:y val="1.9969278033794165E-2"/>
        </c:manualLayout>
      </c:layout>
      <c:spPr>
        <a:noFill/>
        <a:ln w="27244">
          <a:noFill/>
        </a:ln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Рождаемость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8000"/>
                    <a:hueMod val="94000"/>
                    <a:satMod val="130000"/>
                    <a:lumMod val="128000"/>
                  </a:schemeClr>
                </a:gs>
                <a:gs pos="100000">
                  <a:schemeClr val="accent1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dLbls>
            <c:spPr>
              <a:noFill/>
              <a:ln w="2538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3198" b="1" i="0" baseline="0">
                    <a:solidFill>
                      <a:srgbClr val="FFFF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2015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219</c:v>
                </c:pt>
                <c:pt idx="1">
                  <c:v>183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Смертность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8000"/>
                    <a:hueMod val="94000"/>
                    <a:satMod val="130000"/>
                    <a:lumMod val="128000"/>
                  </a:schemeClr>
                </a:gs>
                <a:gs pos="100000">
                  <a:schemeClr val="accent2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dLbls>
            <c:spPr>
              <a:noFill/>
              <a:ln w="2538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3198" b="1" i="0" baseline="0">
                    <a:solidFill>
                      <a:srgbClr val="FFFF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2015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303</c:v>
                </c:pt>
                <c:pt idx="1">
                  <c:v>281</c:v>
                </c:pt>
              </c:numCache>
            </c:numRef>
          </c:val>
        </c:ser>
        <c:gapWidth val="100"/>
        <c:overlap val="-24"/>
        <c:axId val="72645248"/>
        <c:axId val="126206336"/>
      </c:barChart>
      <c:catAx>
        <c:axId val="7264524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021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85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6206336"/>
        <c:crosses val="autoZero"/>
        <c:auto val="1"/>
        <c:lblAlgn val="ctr"/>
        <c:lblOffset val="100"/>
      </c:catAx>
      <c:valAx>
        <c:axId val="126206336"/>
        <c:scaling>
          <c:orientation val="minMax"/>
        </c:scaling>
        <c:axPos val="l"/>
        <c:majorGridlines>
          <c:spPr>
            <a:ln w="1021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ln w="6812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285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2645248"/>
        <c:crosses val="autoZero"/>
        <c:crossBetween val="between"/>
      </c:valAx>
      <c:spPr>
        <a:noFill/>
        <a:ln w="25391">
          <a:noFill/>
        </a:ln>
      </c:spPr>
    </c:plotArea>
    <c:legend>
      <c:legendPos val="b"/>
      <c:spPr>
        <a:noFill/>
        <a:ln w="27244">
          <a:noFill/>
        </a:ln>
      </c:spPr>
      <c:txPr>
        <a:bodyPr rot="0" spcFirstLastPara="1" vertOverflow="ellipsis" vert="horz" wrap="square" anchor="ctr" anchorCtr="1"/>
        <a:lstStyle/>
        <a:p>
          <a:pPr>
            <a:defRPr sz="1285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perspective val="30"/>
    </c:view3D>
    <c:floor>
      <c:spPr>
        <a:noFill/>
        <a:ln w="9525">
          <a:noFill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тонн</c:v>
                </c:pt>
              </c:strCache>
            </c:strRef>
          </c:tx>
          <c:spPr>
            <a:solidFill>
              <a:srgbClr val="FFC000"/>
            </a:solidFill>
            <a:ln w="25368">
              <a:noFill/>
            </a:ln>
          </c:spPr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 smtClean="0"/>
                      <a:t>640 тонн</a:t>
                    </a:r>
                  </a:p>
                </c:rich>
              </c:tx>
            </c:dLbl>
            <c:dLbl>
              <c:idx val="1"/>
              <c:tx>
                <c:rich>
                  <a:bodyPr/>
                  <a:lstStyle/>
                  <a:p>
                    <a:r>
                      <a:rPr lang="ru-RU" dirty="0" smtClean="0"/>
                      <a:t>715 тонн</a:t>
                    </a:r>
                  </a:p>
                </c:rich>
              </c:tx>
            </c:dLbl>
            <c:spPr>
              <a:noFill/>
              <a:ln w="25368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796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2015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640</c:v>
                </c:pt>
                <c:pt idx="1">
                  <c:v>715</c:v>
                </c:pt>
              </c:numCache>
            </c:numRef>
          </c:val>
        </c:ser>
        <c:dLbls>
          <c:showVal val="1"/>
        </c:dLbls>
        <c:gapWidth val="219"/>
        <c:shape val="box"/>
        <c:axId val="64273408"/>
        <c:axId val="64283008"/>
        <c:axId val="0"/>
      </c:bar3DChart>
      <c:catAx>
        <c:axId val="6427340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13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6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283008"/>
        <c:crosses val="autoZero"/>
        <c:auto val="1"/>
        <c:lblAlgn val="ctr"/>
        <c:lblOffset val="100"/>
      </c:catAx>
      <c:valAx>
        <c:axId val="64283008"/>
        <c:scaling>
          <c:orientation val="minMax"/>
        </c:scaling>
        <c:axPos val="l"/>
        <c:majorGridlines>
          <c:spPr>
            <a:ln w="9513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ln w="9513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196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273408"/>
        <c:crosses val="autoZero"/>
        <c:crossBetween val="between"/>
      </c:valAx>
      <c:spPr>
        <a:noFill/>
        <a:ln w="25392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 год, рублей</c:v>
                </c:pt>
              </c:strCache>
            </c:strRef>
          </c:tx>
          <c:spPr>
            <a:ln w="28560">
              <a:noFill/>
            </a:ln>
          </c:spPr>
          <c:dLbls>
            <c:dLbl>
              <c:idx val="0"/>
              <c:layout>
                <c:manualLayout>
                  <c:x val="3.3703822178477692E-2"/>
                  <c:y val="-0.12262817147856554"/>
                </c:manualLayout>
              </c:layout>
              <c:showVal val="1"/>
            </c:dLbl>
            <c:dLbl>
              <c:idx val="1"/>
              <c:layout>
                <c:manualLayout>
                  <c:x val="-5.9258844499192774E-3"/>
                  <c:y val="-2.7635395606041155E-2"/>
                </c:manualLayout>
              </c:layout>
              <c:showVal val="1"/>
            </c:dLbl>
            <c:dLbl>
              <c:idx val="2"/>
              <c:layout>
                <c:manualLayout>
                  <c:x val="-1.1851768899838643E-2"/>
                  <c:y val="-3.1910309578266252E-2"/>
                </c:manualLayout>
              </c:layout>
              <c:showVal val="1"/>
            </c:dLbl>
            <c:dLbl>
              <c:idx val="3"/>
              <c:layout>
                <c:manualLayout>
                  <c:x val="8.8888266748789711E-3"/>
                  <c:y val="-4.8952958499333163E-2"/>
                </c:manualLayout>
              </c:layout>
              <c:showVal val="1"/>
            </c:dLbl>
            <c:spPr>
              <a:noFill/>
              <a:ln w="25388">
                <a:noFill/>
              </a:ln>
            </c:spPr>
            <c:txPr>
              <a:bodyPr/>
              <a:lstStyle/>
              <a:p>
                <a:pPr>
                  <a:defRPr sz="2399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0.0</c:formatCode>
                <c:ptCount val="1"/>
                <c:pt idx="0">
                  <c:v>16740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 год, рублей</c:v>
                </c:pt>
              </c:strCache>
            </c:strRef>
          </c:tx>
          <c:spPr>
            <a:ln w="28560">
              <a:noFill/>
            </a:ln>
          </c:spPr>
          <c:dLbls>
            <c:dLbl>
              <c:idx val="0"/>
              <c:layout>
                <c:manualLayout>
                  <c:x val="2.8877214566929283E-2"/>
                  <c:y val="-0.11864180135377815"/>
                </c:manualLayout>
              </c:layout>
              <c:spPr>
                <a:noFill/>
                <a:ln w="25388">
                  <a:noFill/>
                </a:ln>
              </c:spPr>
              <c:txPr>
                <a:bodyPr/>
                <a:lstStyle/>
                <a:p>
                  <a:pPr>
                    <a:defRPr sz="2399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1.6296182237278061E-2"/>
                  <c:y val="-1.8588937564589323E-2"/>
                </c:manualLayout>
              </c:layout>
              <c:showVal val="1"/>
            </c:dLbl>
            <c:dLbl>
              <c:idx val="2"/>
              <c:layout>
                <c:manualLayout>
                  <c:x val="1.9259124462237754E-2"/>
                  <c:y val="-2.1604423578406556E-2"/>
                </c:manualLayout>
              </c:layout>
              <c:showVal val="1"/>
            </c:dLbl>
            <c:dLbl>
              <c:idx val="3"/>
              <c:layout>
                <c:manualLayout>
                  <c:x val="2.6666480024636747E-2"/>
                  <c:y val="-3.6070600999508651E-2"/>
                </c:manualLayout>
              </c:layout>
              <c:showVal val="1"/>
            </c:dLbl>
            <c:spPr>
              <a:noFill/>
              <a:ln w="25388">
                <a:noFill/>
              </a:ln>
            </c:spPr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0.0</c:formatCode>
                <c:ptCount val="1"/>
                <c:pt idx="0">
                  <c:v>18080</c:v>
                </c:pt>
              </c:numCache>
            </c:numRef>
          </c:val>
        </c:ser>
        <c:shape val="cylinder"/>
        <c:axId val="64318464"/>
        <c:axId val="64336640"/>
        <c:axId val="0"/>
      </c:bar3DChart>
      <c:catAx>
        <c:axId val="64318464"/>
        <c:scaling>
          <c:orientation val="minMax"/>
        </c:scaling>
        <c:axPos val="b"/>
        <c:numFmt formatCode="General" sourceLinked="1"/>
        <c:majorTickMark val="none"/>
        <c:tickLblPos val="nextTo"/>
        <c:crossAx val="64336640"/>
        <c:crossesAt val="0"/>
        <c:auto val="1"/>
        <c:lblAlgn val="ctr"/>
        <c:lblOffset val="100"/>
      </c:catAx>
      <c:valAx>
        <c:axId val="64336640"/>
        <c:scaling>
          <c:orientation val="minMax"/>
        </c:scaling>
        <c:delete val="1"/>
        <c:axPos val="l"/>
        <c:numFmt formatCode="0.0" sourceLinked="1"/>
        <c:tickLblPos val="nextTo"/>
        <c:crossAx val="64318464"/>
        <c:crosses val="autoZero"/>
        <c:crossBetween val="between"/>
      </c:valAx>
      <c:spPr>
        <a:noFill/>
        <a:ln w="25397">
          <a:noFill/>
        </a:ln>
      </c:spPr>
    </c:plotArea>
    <c:legend>
      <c:legendPos val="t"/>
      <c:txPr>
        <a:bodyPr/>
        <a:lstStyle/>
        <a:p>
          <a:pPr rtl="0">
            <a:defRPr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floor>
      <c:spPr>
        <a:noFill/>
        <a:ln w="9525">
          <a:noFill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4.8085999015748199E-2"/>
          <c:y val="1.9427980488558441E-2"/>
          <c:w val="0.82920362357242272"/>
          <c:h val="0.91538076168428328"/>
        </c:manualLayout>
      </c:layout>
      <c:bar3DChart>
        <c:barDir val="col"/>
        <c:grouping val="stacked"/>
        <c:ser>
          <c:idx val="1"/>
          <c:order val="0"/>
          <c:tx>
            <c:strRef>
              <c:f>Лист1!$B$1</c:f>
              <c:strCache>
                <c:ptCount val="1"/>
                <c:pt idx="0">
                  <c:v>Млн. рублей</c:v>
                </c:pt>
              </c:strCache>
            </c:strRef>
          </c:tx>
          <c:spPr>
            <a:solidFill>
              <a:srgbClr val="ED7D31"/>
            </a:solidFill>
            <a:ln w="25392">
              <a:noFill/>
            </a:ln>
          </c:spPr>
          <c:dPt>
            <c:idx val="0"/>
            <c:spPr>
              <a:solidFill>
                <a:srgbClr val="FFC000"/>
              </a:solidFill>
              <a:ln w="25392">
                <a:noFill/>
              </a:ln>
            </c:spPr>
          </c:dPt>
          <c:dPt>
            <c:idx val="1"/>
            <c:spPr>
              <a:solidFill>
                <a:srgbClr val="C00000"/>
              </a:solidFill>
              <a:ln w="25392">
                <a:noFill/>
              </a:ln>
            </c:spPr>
          </c:dPt>
          <c:dLbls>
            <c:dLbl>
              <c:idx val="0"/>
              <c:layout>
                <c:manualLayout>
                  <c:x val="4.9412559281052981E-2"/>
                  <c:y val="-0.3433275654359570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5,733</a:t>
                    </a:r>
                    <a:r>
                      <a:rPr lang="ru-RU" baseline="0" dirty="0" smtClean="0"/>
                      <a:t> </a:t>
                    </a:r>
                    <a:r>
                      <a:rPr lang="ru-RU" dirty="0" smtClean="0"/>
                      <a:t>млн. рублей</a:t>
                    </a:r>
                  </a:p>
                </c:rich>
              </c:tx>
            </c:dLbl>
            <c:dLbl>
              <c:idx val="1"/>
              <c:layout>
                <c:manualLayout>
                  <c:x val="9.3011876293746798E-2"/>
                  <c:y val="-0.3923743604982362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10,607 млн. рублей</a:t>
                    </a:r>
                  </a:p>
                </c:rich>
              </c:tx>
            </c:dLbl>
            <c:spPr>
              <a:noFill/>
              <a:ln w="25392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2015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5.734</c:v>
                </c:pt>
                <c:pt idx="1">
                  <c:v>10.607000000000001</c:v>
                </c:pt>
              </c:numCache>
            </c:numRef>
          </c:val>
        </c:ser>
        <c:dLbls>
          <c:showVal val="1"/>
        </c:dLbls>
        <c:gapWidth val="79"/>
        <c:shape val="cone"/>
        <c:axId val="64393216"/>
        <c:axId val="64394752"/>
        <c:axId val="0"/>
      </c:bar3DChart>
      <c:catAx>
        <c:axId val="64393216"/>
        <c:scaling>
          <c:orientation val="minMax"/>
        </c:scaling>
        <c:axPos val="b"/>
        <c:majorGridlines>
          <c:spPr>
            <a:ln w="9522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 w="9522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394752"/>
        <c:crosses val="autoZero"/>
        <c:auto val="1"/>
        <c:lblAlgn val="ctr"/>
        <c:lblOffset val="100"/>
      </c:catAx>
      <c:valAx>
        <c:axId val="64394752"/>
        <c:scaling>
          <c:orientation val="minMax"/>
        </c:scaling>
        <c:delete val="1"/>
        <c:axPos val="l"/>
        <c:numFmt formatCode="General" sourceLinked="1"/>
        <c:tickLblPos val="nextTo"/>
        <c:crossAx val="64393216"/>
        <c:crosses val="autoZero"/>
        <c:crossBetween val="between"/>
      </c:valAx>
      <c:spPr>
        <a:noFill/>
        <a:ln w="25395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2014 года, млн.руб.</c:v>
                </c:pt>
              </c:strCache>
            </c:strRef>
          </c:tx>
          <c:spPr>
            <a:ln w="28558">
              <a:noFill/>
            </a:ln>
          </c:spPr>
          <c:dLbls>
            <c:dLbl>
              <c:idx val="0"/>
              <c:layout>
                <c:manualLayout>
                  <c:x val="1.1828822178477683E-2"/>
                  <c:y val="-5.0113551595524303E-2"/>
                </c:manualLayout>
              </c:layout>
              <c:showVal val="1"/>
            </c:dLbl>
            <c:dLbl>
              <c:idx val="1"/>
              <c:layout>
                <c:manualLayout>
                  <c:x val="3.4491469816272202E-3"/>
                  <c:y val="-3.4652852603950832E-2"/>
                </c:manualLayout>
              </c:layout>
              <c:showVal val="1"/>
            </c:dLbl>
            <c:dLbl>
              <c:idx val="2"/>
              <c:layout>
                <c:manualLayout>
                  <c:x val="4.8148786089238903E-3"/>
                  <c:y val="-4.8284569691946395E-2"/>
                </c:manualLayout>
              </c:layout>
              <c:showVal val="1"/>
            </c:dLbl>
            <c:dLbl>
              <c:idx val="3"/>
              <c:layout>
                <c:manualLayout>
                  <c:x val="8.8888266748789659E-3"/>
                  <c:y val="-4.8952958499333163E-2"/>
                </c:manualLayout>
              </c:layout>
              <c:showVal val="1"/>
            </c:dLbl>
            <c:spPr>
              <a:noFill/>
              <a:ln w="25384">
                <a:noFill/>
              </a:ln>
            </c:spPr>
            <c:txPr>
              <a:bodyPr/>
              <a:lstStyle/>
              <a:p>
                <a:pPr>
                  <a:defRPr sz="1398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Доходы консолидированного бюджета</c:v>
                </c:pt>
                <c:pt idx="1">
                  <c:v>Налоговые и неналоговые доходы бюджета</c:v>
                </c:pt>
                <c:pt idx="2">
                  <c:v>Собственные доходы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 formatCode="0.0">
                  <c:v>1046</c:v>
                </c:pt>
                <c:pt idx="1">
                  <c:v>288.3</c:v>
                </c:pt>
                <c:pt idx="2" formatCode="0.0">
                  <c:v>128.69999999999999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 2015 года, млн.руб.</c:v>
                </c:pt>
              </c:strCache>
            </c:strRef>
          </c:tx>
          <c:spPr>
            <a:ln w="28558">
              <a:noFill/>
            </a:ln>
          </c:spPr>
          <c:dLbls>
            <c:dLbl>
              <c:idx val="0"/>
              <c:layout>
                <c:manualLayout>
                  <c:x val="2.314804790026247E-2"/>
                  <c:y val="-4.6127365658240077E-2"/>
                </c:manualLayout>
              </c:layout>
              <c:showVal val="1"/>
            </c:dLbl>
            <c:dLbl>
              <c:idx val="1"/>
              <c:layout>
                <c:manualLayout>
                  <c:x val="7.9628444881889894E-3"/>
                  <c:y val="-4.6659114979048684E-2"/>
                </c:manualLayout>
              </c:layout>
              <c:showVal val="1"/>
            </c:dLbl>
            <c:dLbl>
              <c:idx val="2"/>
              <c:layout>
                <c:manualLayout>
                  <c:x val="1.9259104330708706E-2"/>
                  <c:y val="-5.2013814062715914E-2"/>
                </c:manualLayout>
              </c:layout>
              <c:showVal val="1"/>
            </c:dLbl>
            <c:dLbl>
              <c:idx val="3"/>
              <c:layout>
                <c:manualLayout>
                  <c:x val="2.6666480024636747E-2"/>
                  <c:y val="-3.6070600999508651E-2"/>
                </c:manualLayout>
              </c:layout>
              <c:showVal val="1"/>
            </c:dLbl>
            <c:spPr>
              <a:noFill/>
              <a:ln w="25384">
                <a:noFill/>
              </a:ln>
            </c:spPr>
            <c:txPr>
              <a:bodyPr/>
              <a:lstStyle/>
              <a:p>
                <a:pPr>
                  <a:defRPr sz="1398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Доходы консолидированного бюджета</c:v>
                </c:pt>
                <c:pt idx="1">
                  <c:v>Налоговые и неналоговые доходы бюджета</c:v>
                </c:pt>
                <c:pt idx="2">
                  <c:v>Собственные доходы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764</c:v>
                </c:pt>
                <c:pt idx="1">
                  <c:v>314.2</c:v>
                </c:pt>
                <c:pt idx="2" formatCode="General">
                  <c:v>159.80000000000001</c:v>
                </c:pt>
              </c:numCache>
            </c:numRef>
          </c:val>
        </c:ser>
        <c:shape val="cylinder"/>
        <c:axId val="43138048"/>
        <c:axId val="43168512"/>
        <c:axId val="0"/>
      </c:bar3DChart>
      <c:catAx>
        <c:axId val="43138048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998" b="1"/>
            </a:pPr>
            <a:endParaRPr lang="ru-RU"/>
          </a:p>
        </c:txPr>
        <c:crossAx val="43168512"/>
        <c:crossesAt val="0"/>
        <c:auto val="1"/>
        <c:lblAlgn val="ctr"/>
        <c:lblOffset val="100"/>
      </c:catAx>
      <c:valAx>
        <c:axId val="43168512"/>
        <c:scaling>
          <c:orientation val="minMax"/>
        </c:scaling>
        <c:delete val="1"/>
        <c:axPos val="l"/>
        <c:numFmt formatCode="0.0" sourceLinked="1"/>
        <c:tickLblPos val="nextTo"/>
        <c:crossAx val="43138048"/>
        <c:crosses val="autoZero"/>
        <c:crossBetween val="between"/>
      </c:valAx>
      <c:spPr>
        <a:noFill/>
        <a:ln w="25389">
          <a:noFill/>
        </a:ln>
      </c:spPr>
    </c:plotArea>
    <c:legend>
      <c:legendPos val="t"/>
      <c:txPr>
        <a:bodyPr/>
        <a:lstStyle/>
        <a:p>
          <a:pPr rtl="0">
            <a:defRPr sz="1998" b="1"/>
          </a:pPr>
          <a:endParaRPr lang="ru-RU"/>
        </a:p>
      </c:txPr>
    </c:legend>
    <c:plotVisOnly val="1"/>
    <c:dispBlanksAs val="gap"/>
  </c:chart>
  <c:txPr>
    <a:bodyPr/>
    <a:lstStyle/>
    <a:p>
      <a:pPr>
        <a:defRPr sz="1798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48486819225721939"/>
          <c:y val="2.8984729181579582E-2"/>
          <c:w val="0.47789542322834688"/>
          <c:h val="0.9710152708184206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2015 года, %</c:v>
                </c:pt>
              </c:strCache>
            </c:strRef>
          </c:tx>
          <c:spPr>
            <a:ln w="28553">
              <a:noFill/>
            </a:ln>
          </c:spPr>
          <c:explosion val="25"/>
          <c:dLbls>
            <c:dLbl>
              <c:idx val="0"/>
              <c:layout>
                <c:manualLayout>
                  <c:x val="-1.6296182237278061E-2"/>
                  <c:y val="-2.2043438092258796E-2"/>
                </c:manualLayout>
              </c:layout>
              <c:dLblPos val="bestFit"/>
              <c:showVal val="1"/>
            </c:dLbl>
            <c:dLbl>
              <c:idx val="1"/>
              <c:layout>
                <c:manualLayout>
                  <c:x val="-5.9258844499192774E-3"/>
                  <c:y val="-2.7635395606041155E-2"/>
                </c:manualLayout>
              </c:layout>
              <c:dLblPos val="bestFit"/>
              <c:showVal val="1"/>
            </c:dLbl>
            <c:dLbl>
              <c:idx val="2"/>
              <c:layout>
                <c:manualLayout>
                  <c:x val="-1.1851768899838638E-2"/>
                  <c:y val="-3.1910309578266252E-2"/>
                </c:manualLayout>
              </c:layout>
              <c:dLblPos val="bestFit"/>
              <c:showVal val="1"/>
            </c:dLbl>
            <c:dLbl>
              <c:idx val="3"/>
              <c:layout>
                <c:manualLayout>
                  <c:x val="8.8888266748789711E-3"/>
                  <c:y val="-4.8952958499333163E-2"/>
                </c:manualLayout>
              </c:layout>
              <c:dLblPos val="bestFit"/>
              <c:showVal val="1"/>
            </c:dLbl>
            <c:spPr>
              <a:noFill/>
              <a:ln w="25380">
                <a:noFill/>
              </a:ln>
            </c:spPr>
            <c:txPr>
              <a:bodyPr/>
              <a:lstStyle/>
              <a:p>
                <a:pPr>
                  <a:defRPr sz="1398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НДФЛ %</c:v>
                </c:pt>
                <c:pt idx="1">
                  <c:v>Акцизы по подакцизным товарам  %</c:v>
                </c:pt>
                <c:pt idx="2">
                  <c:v>Налоги на совокупный доход %</c:v>
                </c:pt>
                <c:pt idx="3">
                  <c:v>Налоги на имущество</c:v>
                </c:pt>
                <c:pt idx="4">
                  <c:v>Государственная пошлина %</c:v>
                </c:pt>
                <c:pt idx="5">
                  <c:v>Доходы от использования имущества %</c:v>
                </c:pt>
                <c:pt idx="6">
                  <c:v>Доходы от оказания платных услуг %</c:v>
                </c:pt>
                <c:pt idx="7">
                  <c:v>Доходы от продажи материальных и нематериальных активов %</c:v>
                </c:pt>
                <c:pt idx="8">
                  <c:v>Штрафы, санкции, возмещение ущерба %</c:v>
                </c:pt>
                <c:pt idx="9">
                  <c:v>Безвозмездные поступления от других бюджетов бюджетной системы %</c:v>
                </c:pt>
                <c:pt idx="10">
                  <c:v>Прочие безвозмездные поступления %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 formatCode="0.0">
                  <c:v>23.7</c:v>
                </c:pt>
                <c:pt idx="1">
                  <c:v>1.5</c:v>
                </c:pt>
                <c:pt idx="2" formatCode="0.0">
                  <c:v>2.1</c:v>
                </c:pt>
                <c:pt idx="3" formatCode="0.0">
                  <c:v>3.2</c:v>
                </c:pt>
                <c:pt idx="4">
                  <c:v>0.30000000000000004</c:v>
                </c:pt>
                <c:pt idx="5">
                  <c:v>3.6</c:v>
                </c:pt>
                <c:pt idx="6">
                  <c:v>3.3</c:v>
                </c:pt>
                <c:pt idx="7">
                  <c:v>1.4</c:v>
                </c:pt>
                <c:pt idx="8">
                  <c:v>0.70000000000000007</c:v>
                </c:pt>
                <c:pt idx="9">
                  <c:v>59.9</c:v>
                </c:pt>
                <c:pt idx="10">
                  <c:v>0.30000000000000004</c:v>
                </c:pt>
              </c:numCache>
            </c:numRef>
          </c:val>
        </c:ser>
        <c:firstSliceAng val="0"/>
      </c:pieChart>
      <c:spPr>
        <a:noFill/>
        <a:ln w="25389">
          <a:noFill/>
        </a:ln>
      </c:spPr>
    </c:plotArea>
    <c:legend>
      <c:legendPos val="t"/>
      <c:layout>
        <c:manualLayout>
          <c:xMode val="edge"/>
          <c:yMode val="edge"/>
          <c:wMode val="edge"/>
          <c:hMode val="edge"/>
          <c:x val="1.0943357099727373E-2"/>
          <c:y val="1.4034920276113813E-2"/>
          <c:w val="0.48377489219734454"/>
          <c:h val="1"/>
        </c:manualLayout>
      </c:layout>
      <c:txPr>
        <a:bodyPr/>
        <a:lstStyle/>
        <a:p>
          <a:pPr rtl="0">
            <a:defRPr b="1"/>
          </a:pPr>
          <a:endParaRPr lang="ru-RU"/>
        </a:p>
      </c:txPr>
    </c:legend>
    <c:plotVisOnly val="1"/>
    <c:dispBlanksAs val="zero"/>
  </c:chart>
  <c:txPr>
    <a:bodyPr/>
    <a:lstStyle/>
    <a:p>
      <a:pPr>
        <a:defRPr sz="1798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area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 рублей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0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dLbls>
            <c:dLbl>
              <c:idx val="0"/>
              <c:layout>
                <c:manualLayout>
                  <c:x val="7.6186708860759497E-2"/>
                  <c:y val="-8.751637090139852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397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397" b="1" dirty="0" smtClean="0">
                        <a:solidFill>
                          <a:schemeClr val="tx1"/>
                        </a:solidFill>
                      </a:rPr>
                      <a:t>25,9</a:t>
                    </a:r>
                    <a:endParaRPr lang="en-US" dirty="0"/>
                  </a:p>
                </c:rich>
              </c:tx>
              <c:spPr>
                <a:noFill/>
                <a:ln w="25350">
                  <a:noFill/>
                </a:ln>
              </c:spPr>
            </c:dLbl>
            <c:dLbl>
              <c:idx val="1"/>
              <c:layout>
                <c:manualLayout>
                  <c:x val="-5.5992848599621302E-2"/>
                  <c:y val="-0.26444959454695027"/>
                </c:manualLayout>
              </c:layout>
              <c:spPr>
                <a:noFill/>
                <a:ln w="25350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3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spPr>
              <a:noFill/>
              <a:ln w="2535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3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2015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25.9</c:v>
                </c:pt>
                <c:pt idx="1">
                  <c:v>28.9</c:v>
                </c:pt>
              </c:numCache>
            </c:numRef>
          </c:val>
        </c:ser>
        <c:dLbls>
          <c:showVal val="1"/>
        </c:dLbls>
        <c:axId val="46047232"/>
        <c:axId val="46048768"/>
      </c:areaChart>
      <c:catAx>
        <c:axId val="4604723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9014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5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048768"/>
        <c:crosses val="autoZero"/>
        <c:auto val="1"/>
        <c:lblAlgn val="ctr"/>
        <c:lblOffset val="100"/>
      </c:catAx>
      <c:valAx>
        <c:axId val="46048768"/>
        <c:scaling>
          <c:orientation val="minMax"/>
        </c:scaling>
        <c:axPos val="l"/>
        <c:majorGridlines>
          <c:spPr>
            <a:ln w="950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ln w="6338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195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047232"/>
        <c:crosses val="autoZero"/>
        <c:crossBetween val="midCat"/>
      </c:valAx>
      <c:spPr>
        <a:noFill/>
        <a:ln w="25390">
          <a:noFill/>
        </a:ln>
      </c:spPr>
    </c:plotArea>
    <c:legend>
      <c:legendPos val="b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5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 w="950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17136791311633481"/>
          <c:y val="0.24531236187793135"/>
          <c:w val="0.76947659737458574"/>
          <c:h val="0.7531252612496781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explosion val="9"/>
            <c:spPr>
              <a:solidFill>
                <a:srgbClr val="5B9BD5"/>
              </a:solidFill>
              <a:ln w="25387">
                <a:solidFill>
                  <a:srgbClr val="FFFFFF"/>
                </a:solidFill>
                <a:prstDash val="solid"/>
              </a:ln>
            </c:spPr>
          </c:dPt>
          <c:dPt>
            <c:idx val="1"/>
            <c:explosion val="9"/>
            <c:spPr>
              <a:solidFill>
                <a:srgbClr val="ED7D31"/>
              </a:solidFill>
              <a:ln w="25387">
                <a:solidFill>
                  <a:srgbClr val="FFFFFF"/>
                </a:solidFill>
                <a:prstDash val="solid"/>
              </a:ln>
            </c:spPr>
          </c:dPt>
          <c:dPt>
            <c:idx val="2"/>
            <c:explosion val="9"/>
            <c:spPr>
              <a:solidFill>
                <a:srgbClr val="A5A5A5"/>
              </a:solidFill>
              <a:ln w="25387">
                <a:solidFill>
                  <a:srgbClr val="FFFFFF"/>
                </a:solidFill>
                <a:prstDash val="solid"/>
              </a:ln>
            </c:spPr>
          </c:dPt>
          <c:dPt>
            <c:idx val="3"/>
            <c:explosion val="9"/>
            <c:spPr>
              <a:solidFill>
                <a:srgbClr val="FFC000"/>
              </a:solidFill>
              <a:ln w="25387">
                <a:solidFill>
                  <a:srgbClr val="FFFFFF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0.12036347323852163"/>
                  <c:y val="-0.1727112959700242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Образование – 315,4</a:t>
                    </a:r>
                    <a:endParaRPr lang="ru-RU" baseline="0" dirty="0" smtClean="0"/>
                  </a:p>
                </c:rich>
              </c:tx>
              <c:dLblPos val="bestFit"/>
            </c:dLbl>
            <c:dLbl>
              <c:idx val="1"/>
              <c:layout>
                <c:manualLayout>
                  <c:x val="-7.281333216585445E-2"/>
                  <c:y val="9.3472804289320602E-2"/>
                </c:manualLayout>
              </c:layout>
              <c:tx>
                <c:rich>
                  <a:bodyPr/>
                  <a:lstStyle/>
                  <a:p>
                    <a:r>
                      <a:rPr lang="ru-RU" baseline="0" dirty="0" smtClean="0"/>
                      <a:t>Социальная политика – 49,5</a:t>
                    </a:r>
                  </a:p>
                </c:rich>
              </c:tx>
              <c:dLblPos val="bestFit"/>
            </c:dLbl>
            <c:dLbl>
              <c:idx val="2"/>
              <c:layout>
                <c:manualLayout>
                  <c:x val="1.8809775366832596E-2"/>
                  <c:y val="-0.24024321848897562"/>
                </c:manualLayout>
              </c:layout>
              <c:tx>
                <c:rich>
                  <a:bodyPr/>
                  <a:lstStyle/>
                  <a:p>
                    <a:r>
                      <a:rPr lang="ru-RU" baseline="0" dirty="0" smtClean="0"/>
                      <a:t>Физическая культура и спорт – 58,3</a:t>
                    </a:r>
                  </a:p>
                </c:rich>
              </c:tx>
              <c:dLblPos val="bestFit"/>
            </c:dLbl>
            <c:dLbl>
              <c:idx val="3"/>
              <c:layout>
                <c:manualLayout>
                  <c:x val="0.11606053903494594"/>
                  <c:y val="-0.11186718061840652"/>
                </c:manualLayout>
              </c:layout>
              <c:tx>
                <c:rich>
                  <a:bodyPr/>
                  <a:lstStyle/>
                  <a:p>
                    <a:r>
                      <a:rPr lang="ru-RU" baseline="0" dirty="0" smtClean="0"/>
                      <a:t>Культура и молодёжь – 93,0</a:t>
                    </a:r>
                  </a:p>
                </c:rich>
              </c:tx>
              <c:dLblPos val="bestFit"/>
            </c:dLbl>
            <c:spPr>
              <a:noFill/>
              <a:ln w="25387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999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showCatName val="1"/>
            <c:showLeaderLines val="1"/>
            <c:leaderLines>
              <c:spPr>
                <a:ln w="9521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</c:dLbls>
          <c:cat>
            <c:strRef>
              <c:f>Лист1!$A$2:$A$5</c:f>
              <c:strCache>
                <c:ptCount val="4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Физическая культура и спорт</c:v>
                </c:pt>
                <c:pt idx="3">
                  <c:v>Культура и молодёжь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315.39999999999992</c:v>
                </c:pt>
                <c:pt idx="1">
                  <c:v>49.5</c:v>
                </c:pt>
                <c:pt idx="2">
                  <c:v>58.3</c:v>
                </c:pt>
                <c:pt idx="3">
                  <c:v>93</c:v>
                </c:pt>
              </c:numCache>
            </c:numRef>
          </c:val>
        </c:ser>
      </c:pie3DChart>
      <c:spPr>
        <a:noFill/>
        <a:ln w="25402">
          <a:noFill/>
        </a:ln>
      </c:spPr>
    </c:plotArea>
    <c:plotVisOnly val="1"/>
    <c:dispBlanksAs val="zero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7.614908102067576E-2"/>
          <c:y val="4.5333230532639809E-2"/>
          <c:w val="0.91090180390349751"/>
          <c:h val="0.89135119703767296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Литров</c:v>
                </c:pt>
              </c:strCache>
            </c:strRef>
          </c:tx>
          <c:spPr>
            <a:ln w="28531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1"/>
              </a:solidFill>
              <a:ln w="9510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1220362330514436"/>
                  <c:y val="-2.305701479288090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5233</a:t>
                    </a:r>
                    <a:r>
                      <a:rPr lang="ru-RU" baseline="0" dirty="0" smtClean="0"/>
                      <a:t> кг</a:t>
                    </a:r>
                    <a:endParaRPr lang="ru-RU" dirty="0" smtClean="0"/>
                  </a:p>
                </c:rich>
              </c:tx>
              <c:dLblPos val="r"/>
            </c:dLbl>
            <c:dLbl>
              <c:idx val="1"/>
              <c:layout>
                <c:manualLayout>
                  <c:x val="-1.7966897167712499E-2"/>
                  <c:y val="0.1008049711081428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5513 кг</a:t>
                    </a:r>
                  </a:p>
                </c:rich>
              </c:tx>
              <c:dLblPos val="r"/>
            </c:dLbl>
            <c:spPr>
              <a:noFill/>
              <a:ln w="25361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3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Val val="1"/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2015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5233</c:v>
                </c:pt>
                <c:pt idx="1">
                  <c:v>5513</c:v>
                </c:pt>
              </c:numCache>
            </c:numRef>
          </c:val>
        </c:ser>
        <c:dLbls>
          <c:showVal val="1"/>
        </c:dLbls>
        <c:marker val="1"/>
        <c:axId val="54186752"/>
        <c:axId val="54188288"/>
      </c:lineChart>
      <c:catAx>
        <c:axId val="5418675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1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4188288"/>
        <c:crosses val="autoZero"/>
        <c:auto val="1"/>
        <c:lblAlgn val="ctr"/>
        <c:lblOffset val="100"/>
      </c:catAx>
      <c:valAx>
        <c:axId val="54188288"/>
        <c:scaling>
          <c:orientation val="minMax"/>
        </c:scaling>
        <c:axPos val="l"/>
        <c:majorGridlines>
          <c:spPr>
            <a:ln w="951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ln w="951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4186752"/>
        <c:crosses val="autoZero"/>
        <c:crossBetween val="between"/>
      </c:valAx>
      <c:spPr>
        <a:noFill/>
        <a:ln w="25385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2124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Гектар</a:t>
            </a:r>
            <a:endParaRPr lang="ru-RU" dirty="0"/>
          </a:p>
        </c:rich>
      </c:tx>
      <c:layout>
        <c:manualLayout>
          <c:xMode val="edge"/>
          <c:yMode val="edge"/>
          <c:x val="0.4485549132947978"/>
          <c:y val="1.9193857965451058E-2"/>
        </c:manualLayout>
      </c:layout>
      <c:spPr>
        <a:noFill/>
        <a:ln w="25358">
          <a:noFill/>
        </a:ln>
      </c:spPr>
    </c:title>
    <c:plotArea>
      <c:layout>
        <c:manualLayout>
          <c:layoutTarget val="inner"/>
          <c:xMode val="edge"/>
          <c:yMode val="edge"/>
          <c:x val="6.8820497047244314E-2"/>
          <c:y val="0.15928124020169587"/>
          <c:w val="0.91399200295275596"/>
          <c:h val="0.76796322785659421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Га</c:v>
                </c:pt>
              </c:strCache>
            </c:strRef>
          </c:tx>
          <c:spPr>
            <a:ln w="34866" cap="rnd">
              <a:solidFill>
                <a:schemeClr val="accent1"/>
              </a:solidFill>
              <a:round/>
            </a:ln>
            <a:effectLst>
              <a:outerShdw blurRad="50800" dist="38100" dir="5400000" rotWithShape="0">
                <a:srgbClr val="000000">
                  <a:alpha val="46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0.17369143700787451"/>
                  <c:y val="-6.890808814410432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5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2396" b="1" dirty="0" smtClean="0"/>
                      <a:t>4305</a:t>
                    </a:r>
                    <a:r>
                      <a:rPr lang="ru-RU" sz="2396" b="1" baseline="0" dirty="0" smtClean="0"/>
                      <a:t> </a:t>
                    </a:r>
                    <a:r>
                      <a:rPr lang="ru-RU" sz="2396" b="1" dirty="0" smtClean="0"/>
                      <a:t>Га</a:t>
                    </a:r>
                  </a:p>
                </c:rich>
              </c:tx>
              <c:spPr>
                <a:noFill/>
                <a:ln w="25358">
                  <a:noFill/>
                </a:ln>
              </c:spPr>
              <c:dLblPos val="r"/>
            </c:dLbl>
            <c:dLbl>
              <c:idx val="1"/>
              <c:layout>
                <c:manualLayout>
                  <c:x val="4.9746062992126187E-2"/>
                  <c:y val="-2.72137840979919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5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2396" b="1" dirty="0" smtClean="0"/>
                      <a:t>5031</a:t>
                    </a:r>
                    <a:r>
                      <a:rPr lang="ru-RU" sz="2396" b="1" baseline="0" dirty="0" smtClean="0"/>
                      <a:t> га</a:t>
                    </a:r>
                    <a:endParaRPr lang="ru-RU" sz="2400" b="1" dirty="0" smtClean="0"/>
                  </a:p>
                </c:rich>
              </c:tx>
              <c:spPr>
                <a:noFill/>
                <a:ln w="25358">
                  <a:noFill/>
                </a:ln>
              </c:spPr>
              <c:dLblPos val="r"/>
            </c:dLbl>
            <c:spPr>
              <a:noFill/>
              <a:ln w="25358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Val val="1"/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2015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4305</c:v>
                </c:pt>
                <c:pt idx="1">
                  <c:v>5031</c:v>
                </c:pt>
              </c:numCache>
            </c:numRef>
          </c:val>
        </c:ser>
        <c:dLbls>
          <c:showVal val="1"/>
        </c:dLbls>
        <c:marker val="1"/>
        <c:axId val="54170368"/>
        <c:axId val="54171904"/>
      </c:lineChart>
      <c:catAx>
        <c:axId val="5417036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2679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9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4171904"/>
        <c:crosses val="autoZero"/>
        <c:auto val="1"/>
        <c:lblAlgn val="ctr"/>
        <c:lblOffset val="100"/>
      </c:catAx>
      <c:valAx>
        <c:axId val="54171904"/>
        <c:scaling>
          <c:orientation val="minMax"/>
        </c:scaling>
        <c:axPos val="l"/>
        <c:majorGridlines>
          <c:spPr>
            <a:ln w="9508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ln w="9508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4170368"/>
        <c:crosses val="autoZero"/>
        <c:crossBetween val="between"/>
      </c:valAx>
      <c:spPr>
        <a:noFill/>
        <a:ln w="25380">
          <a:noFill/>
        </a:ln>
      </c:spPr>
    </c:plotArea>
    <c:legend>
      <c:legendPos val="b"/>
      <c:spPr>
        <a:noFill/>
        <a:ln w="25358">
          <a:noFill/>
        </a:ln>
      </c:spPr>
      <c:txPr>
        <a:bodyPr rot="0" spcFirstLastPara="1" vertOverflow="ellipsis" vert="horz" wrap="square" anchor="ctr" anchorCtr="1"/>
        <a:lstStyle/>
        <a:p>
          <a:pPr>
            <a:defRPr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floor>
      <c:spPr>
        <a:noFill/>
        <a:ln w="9525">
          <a:noFill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тонн</c:v>
                </c:pt>
              </c:strCache>
            </c:strRef>
          </c:tx>
          <c:spPr>
            <a:solidFill>
              <a:srgbClr val="FFC000"/>
            </a:solidFill>
            <a:ln w="25346">
              <a:noFill/>
            </a:ln>
          </c:spPr>
          <c:dLbls>
            <c:dLbl>
              <c:idx val="0"/>
              <c:layout>
                <c:manualLayout>
                  <c:x val="5.0781250000000014E-2"/>
                  <c:y val="-6.796874581885173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396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="1" dirty="0" smtClean="0"/>
                      <a:t>11</a:t>
                    </a:r>
                    <a:r>
                      <a:rPr lang="ru-RU" b="1" baseline="0" dirty="0" smtClean="0"/>
                      <a:t> 255 </a:t>
                    </a:r>
                    <a:r>
                      <a:rPr lang="ru-RU" b="1" dirty="0" smtClean="0"/>
                      <a:t>тонн</a:t>
                    </a:r>
                  </a:p>
                </c:rich>
              </c:tx>
              <c:spPr>
                <a:noFill/>
                <a:ln w="25346">
                  <a:noFill/>
                </a:ln>
              </c:spPr>
            </c:dLbl>
            <c:dLbl>
              <c:idx val="1"/>
              <c:layout>
                <c:manualLayout>
                  <c:x val="2.734375000000001E-2"/>
                  <c:y val="-1.044684975105502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396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="1" dirty="0" smtClean="0"/>
                      <a:t>13</a:t>
                    </a:r>
                    <a:r>
                      <a:rPr lang="ru-RU" b="1" baseline="0" dirty="0" smtClean="0"/>
                      <a:t> 355 тонн</a:t>
                    </a:r>
                    <a:endParaRPr lang="ru-RU" b="1" dirty="0" smtClean="0"/>
                  </a:p>
                </c:rich>
              </c:tx>
              <c:spPr>
                <a:noFill/>
                <a:ln w="25346">
                  <a:noFill/>
                </a:ln>
              </c:spPr>
            </c:dLbl>
            <c:spPr>
              <a:noFill/>
              <a:ln w="25346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396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2015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11255</c:v>
                </c:pt>
                <c:pt idx="1">
                  <c:v>13355</c:v>
                </c:pt>
              </c:numCache>
            </c:numRef>
          </c:val>
        </c:ser>
        <c:dLbls>
          <c:showVal val="1"/>
        </c:dLbls>
        <c:shape val="box"/>
        <c:axId val="60807040"/>
        <c:axId val="60808576"/>
        <c:axId val="0"/>
      </c:bar3DChart>
      <c:catAx>
        <c:axId val="60807040"/>
        <c:scaling>
          <c:orientation val="minMax"/>
        </c:scaling>
        <c:axPos val="b"/>
        <c:numFmt formatCode="General" sourceLinked="1"/>
        <c:majorTickMark val="none"/>
        <c:tickLblPos val="nextTo"/>
        <c:spPr>
          <a:ln w="9504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808576"/>
        <c:crosses val="autoZero"/>
        <c:auto val="1"/>
        <c:lblAlgn val="ctr"/>
        <c:lblOffset val="100"/>
      </c:catAx>
      <c:valAx>
        <c:axId val="60808576"/>
        <c:scaling>
          <c:orientation val="minMax"/>
        </c:scaling>
        <c:axPos val="l"/>
        <c:majorGridlines>
          <c:spPr>
            <a:ln w="9504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ln w="9504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807040"/>
        <c:crosses val="autoZero"/>
        <c:crossBetween val="between"/>
      </c:valAx>
      <c:spPr>
        <a:noFill/>
        <a:ln w="25374">
          <a:noFill/>
        </a:ln>
      </c:spPr>
    </c:plotArea>
    <c:legend>
      <c:legendPos val="b"/>
      <c:spPr>
        <a:noFill/>
        <a:ln w="25346">
          <a:noFill/>
        </a:ln>
      </c:spPr>
      <c:txPr>
        <a:bodyPr rot="0" spcFirstLastPara="1" vertOverflow="ellipsis" vert="horz" wrap="square" anchor="ctr" anchorCtr="1"/>
        <a:lstStyle/>
        <a:p>
          <a:pPr>
            <a:defRPr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perspective val="30"/>
    </c:view3D>
    <c:floor>
      <c:spPr>
        <a:noFill/>
        <a:ln w="9525">
          <a:noFill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/>
      <c:line3D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5B9BD5"/>
            </a:solidFill>
            <a:ln w="25359">
              <a:noFill/>
            </a:ln>
          </c:spPr>
          <c:dPt>
            <c:idx val="1"/>
            <c:spPr>
              <a:solidFill>
                <a:srgbClr val="9DC3E6"/>
              </a:solidFill>
            </c:spPr>
          </c:dPt>
          <c:dLbls>
            <c:dLbl>
              <c:idx val="0"/>
              <c:layout>
                <c:manualLayout>
                  <c:x val="-0.20427586053783237"/>
                  <c:y val="0.1217077822938396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395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="1" dirty="0" smtClean="0"/>
                      <a:t>20,1 тыс.</a:t>
                    </a:r>
                  </a:p>
                </c:rich>
              </c:tx>
              <c:spPr>
                <a:noFill/>
                <a:ln w="25359">
                  <a:noFill/>
                </a:ln>
              </c:spPr>
            </c:dLbl>
            <c:dLbl>
              <c:idx val="1"/>
              <c:layout>
                <c:manualLayout>
                  <c:x val="1.294706158338362E-2"/>
                  <c:y val="-7.908884546328960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395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="1" dirty="0" smtClean="0"/>
                      <a:t>22,1 тыс.</a:t>
                    </a:r>
                  </a:p>
                </c:rich>
              </c:tx>
              <c:spPr>
                <a:noFill/>
                <a:ln w="25359">
                  <a:noFill/>
                </a:ln>
              </c:spPr>
            </c:dLbl>
            <c:spPr>
              <a:noFill/>
              <a:ln w="25359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3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2015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20100</c:v>
                </c:pt>
                <c:pt idx="1">
                  <c:v>22100</c:v>
                </c:pt>
              </c:numCache>
            </c:numRef>
          </c:val>
        </c:ser>
        <c:dLbls>
          <c:showVal val="1"/>
        </c:dLbls>
        <c:axId val="64156032"/>
        <c:axId val="64157568"/>
        <c:axId val="95447680"/>
      </c:line3DChart>
      <c:catAx>
        <c:axId val="6415603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1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9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157568"/>
        <c:crosses val="autoZero"/>
        <c:auto val="1"/>
        <c:lblAlgn val="ctr"/>
        <c:lblOffset val="100"/>
      </c:catAx>
      <c:valAx>
        <c:axId val="64157568"/>
        <c:scaling>
          <c:orientation val="minMax"/>
        </c:scaling>
        <c:axPos val="l"/>
        <c:majorGridlines>
          <c:spPr>
            <a:ln w="951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ln w="951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156032"/>
        <c:crosses val="autoZero"/>
        <c:crossBetween val="between"/>
      </c:valAx>
      <c:serAx>
        <c:axId val="95447680"/>
        <c:scaling>
          <c:orientation val="minMax"/>
        </c:scaling>
        <c:delete val="1"/>
        <c:axPos val="b"/>
        <c:tickLblPos val="nextTo"/>
        <c:crossAx val="64157568"/>
        <c:crosses val="autoZero"/>
      </c:serAx>
      <c:spPr>
        <a:noFill/>
        <a:ln w="25383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44D6FF8-1C2E-48C6-A5E2-37420FFB94A7}" type="datetimeFigureOut">
              <a:rPr lang="ru-RU"/>
              <a:pPr>
                <a:defRPr/>
              </a:pPr>
              <a:t>01.03.2016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B5BE9B-75BE-48F3-8E9E-ECF698468E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041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58A2887-8E68-4040-A549-C6CC1AE31E88}" type="slidenum">
              <a:rPr 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246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962B148-42F7-4769-B535-331C34E04283}" type="slidenum">
              <a:rPr 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75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A9A8BD-5973-4D92-BA7D-CF2F97F404E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931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E3857E8-F0A4-41DD-99C4-3CC3D17D1B2A}" type="slidenum">
              <a:rPr 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952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DE2ED8C-D3E3-4EA5-B2EB-1DD2BFC20046}" type="slidenum">
              <a:rPr 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/>
          <p:cNvCxnSpPr/>
          <p:nvPr/>
        </p:nvCxnSpPr>
        <p:spPr>
          <a:xfrm flipH="1">
            <a:off x="8228013" y="7938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6"/>
          <p:cNvCxnSpPr/>
          <p:nvPr/>
        </p:nvCxnSpPr>
        <p:spPr>
          <a:xfrm flipH="1">
            <a:off x="6108700" y="92075"/>
            <a:ext cx="6080125" cy="60801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0"/>
          <p:cNvCxnSpPr/>
          <p:nvPr/>
        </p:nvCxnSpPr>
        <p:spPr>
          <a:xfrm flipH="1">
            <a:off x="7335838" y="31750"/>
            <a:ext cx="4852987" cy="48529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2"/>
          <p:cNvCxnSpPr/>
          <p:nvPr/>
        </p:nvCxnSpPr>
        <p:spPr>
          <a:xfrm flipH="1">
            <a:off x="7845425" y="609600"/>
            <a:ext cx="4343400" cy="4343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/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38217-B125-4080-BEBA-8DB2CC16DEE9}" type="datetimeFigureOut">
              <a:rPr lang="ru-RU"/>
              <a:pPr>
                <a:defRPr/>
              </a:pPr>
              <a:t>01.03.2016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5612E-5A90-4976-A68A-75BC7E7425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D82C8-2082-4E91-9F01-86D6B2E5298D}" type="datetimeFigureOut">
              <a:rPr lang="ru-RU"/>
              <a:pPr>
                <a:defRPr/>
              </a:pPr>
              <a:t>01.03.2016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9C5C4-BAD6-42ED-9994-5E298B272B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/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401B0-FB79-42FA-90ED-7B657B6DD9F6}" type="datetimeFigureOut">
              <a:rPr lang="ru-RU"/>
              <a:pPr>
                <a:defRPr/>
              </a:pPr>
              <a:t>01.03.2016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E0DB6-9904-4E1C-B960-8181FFD194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531813" y="812800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10285413" y="2768600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FA726-B8B9-4171-9933-C71EAE5A128D}" type="datetimeFigureOut">
              <a:rPr lang="ru-RU"/>
              <a:pPr>
                <a:defRPr/>
              </a:pPr>
              <a:t>01.03.2016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72C6F-2FBC-427D-BCD5-C56F994E30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8B388-A465-4810-B0DD-1D5914E94E80}" type="datetimeFigureOut">
              <a:rPr lang="ru-RU"/>
              <a:pPr>
                <a:defRPr/>
              </a:pPr>
              <a:t>01.03.2016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0A393-CE3E-4C93-9264-629F564787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531813" y="812800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“</a:t>
            </a:r>
          </a:p>
        </p:txBody>
      </p:sp>
      <p:sp>
        <p:nvSpPr>
          <p:cNvPr id="6" name="TextBox 11"/>
          <p:cNvSpPr txBox="1"/>
          <p:nvPr/>
        </p:nvSpPr>
        <p:spPr>
          <a:xfrm>
            <a:off x="10285413" y="2768600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5B512-1E2A-4689-BF97-59CB9A4CDC04}" type="datetimeFigureOut">
              <a:rPr lang="ru-RU"/>
              <a:pPr>
                <a:defRPr/>
              </a:pPr>
              <a:t>01.03.2016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BB9E2-79CE-4A25-8BA0-0A95A1A316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A6D56-C856-459B-8F33-51D0A3914AA1}" type="datetimeFigureOut">
              <a:rPr lang="ru-RU"/>
              <a:pPr>
                <a:defRPr/>
              </a:pPr>
              <a:t>01.03.2016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FF18A-E042-433D-8FB6-D3A156DBF8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CC6CE-8411-46D8-AFAD-BF5F48137623}" type="datetimeFigureOut">
              <a:rPr lang="ru-RU"/>
              <a:pPr>
                <a:defRPr/>
              </a:pPr>
              <a:t>01.03.2016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B11F4-CCB5-41B5-9669-93BB6129E0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C8201-B68D-4296-88CA-A5072F9084C8}" type="datetimeFigureOut">
              <a:rPr lang="ru-RU"/>
              <a:pPr>
                <a:defRPr/>
              </a:pPr>
              <a:t>01.03.2016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40D8B-9EF7-429A-9703-440CE2C195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Заголовок, 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sz="half" idx="1"/>
          </p:nvPr>
        </p:nvSpPr>
        <p:spPr>
          <a:xfrm>
            <a:off x="609600" y="1719263"/>
            <a:ext cx="5384800" cy="4411662"/>
          </a:xfrm>
        </p:spPr>
        <p:txBody>
          <a:bodyPr rtlCol="0"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40093-547F-4708-984D-AD2251613F1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BE07E-DD8B-4309-922B-874E7A70ADDE}" type="datetimeFigureOut">
              <a:rPr lang="ru-RU"/>
              <a:pPr>
                <a:defRPr/>
              </a:pPr>
              <a:t>01.03.2016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4FF4F-65D4-40EC-9FEE-6DE693B3F0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31142-4197-43E7-B163-8594CA5637E8}" type="datetimeFigureOut">
              <a:rPr lang="ru-RU"/>
              <a:pPr>
                <a:defRPr/>
              </a:pPr>
              <a:t>01.03.2016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3F501-A89A-47E5-949B-804E53F19C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C32DE-7E8A-425E-A0E2-2F7140654B90}" type="datetimeFigureOut">
              <a:rPr lang="ru-RU"/>
              <a:pPr>
                <a:defRPr/>
              </a:pPr>
              <a:t>01.03.2016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D7862-3DE8-4E83-9828-ABCD5DA8B0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1982A-3F95-4EEA-B7FB-7600FEB3A339}" type="datetimeFigureOut">
              <a:rPr lang="ru-RU"/>
              <a:pPr>
                <a:defRPr/>
              </a:pPr>
              <a:t>01.03.2016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3B386-F026-4687-807E-A71DF81F77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12789-7DF8-4660-B003-5C6DE72EC9F2}" type="datetimeFigureOut">
              <a:rPr lang="ru-RU"/>
              <a:pPr>
                <a:defRPr/>
              </a:pPr>
              <a:t>01.03.2016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53B9C-120C-4B03-9ADC-F28D2DFFAF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BEDD6-14D6-427D-A286-304C1FA0A3FD}" type="datetimeFigureOut">
              <a:rPr lang="ru-RU"/>
              <a:pPr>
                <a:defRPr/>
              </a:pPr>
              <a:t>01.03.2016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626B1-86E3-4D21-908E-94DA3A9F92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F4C1C-E807-4460-B8F5-BC404EADCF54}" type="datetimeFigureOut">
              <a:rPr lang="ru-RU"/>
              <a:pPr>
                <a:defRPr/>
              </a:pPr>
              <a:t>01.03.2016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79D0F-FDCC-405D-9507-1C8BC52B62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2ED95-21DC-48E6-A76F-3964FD2F3B14}" type="datetimeFigureOut">
              <a:rPr lang="ru-RU"/>
              <a:pPr>
                <a:defRPr/>
              </a:pPr>
              <a:t>01.03.2016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A0AC9-B42E-429D-A22F-4559B2F550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9207500" y="2963863"/>
            <a:ext cx="2981325" cy="320833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5852" y="2963333"/>
              <a:ext cx="912975" cy="91296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83"/>
              <a:ext cx="2981858" cy="298181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3013" y="3285648"/>
              <a:ext cx="1895814" cy="18957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853" y="3131636"/>
              <a:ext cx="1744974" cy="17449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600" y="3682589"/>
              <a:ext cx="1270227" cy="12702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3" y="4487863"/>
            <a:ext cx="8534400" cy="15065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4213" y="685800"/>
            <a:ext cx="8534400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3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8BE0EB3A-9846-44DB-ACFE-0F47C537C67B}" type="datetimeFigureOut">
              <a:rPr lang="ru-RU"/>
              <a:pPr>
                <a:defRPr/>
              </a:pPr>
              <a:t>01.03.2016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3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0D911C8F-A5DB-4717-BD37-8E5E39610C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77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8" r:id="rId12"/>
    <p:sldLayoutId id="2147483773" r:id="rId13"/>
    <p:sldLayoutId id="2147483779" r:id="rId14"/>
    <p:sldLayoutId id="2147483774" r:id="rId15"/>
    <p:sldLayoutId id="2147483775" r:id="rId16"/>
    <p:sldLayoutId id="2147483776" r:id="rId17"/>
    <p:sldLayoutId id="2147483780" r:id="rId18"/>
  </p:sldLayoutIdLst>
  <p:transition spd="slow">
    <p:fade/>
  </p:transition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2800"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2.png"/><Relationship Id="rId4" Type="http://schemas.openxmlformats.org/officeDocument/2006/relationships/oleObject" Target="../embeddings/oleObject5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9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0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0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5.png"/><Relationship Id="rId4" Type="http://schemas.openxmlformats.org/officeDocument/2006/relationships/image" Target="../media/image120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29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jpeg"/><Relationship Id="rId4" Type="http://schemas.openxmlformats.org/officeDocument/2006/relationships/image" Target="../media/image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jpeg"/><Relationship Id="rId4" Type="http://schemas.openxmlformats.org/officeDocument/2006/relationships/image" Target="../media/image5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8004" y="1222865"/>
            <a:ext cx="10175377" cy="5138059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Доклад </a:t>
            </a:r>
            <a:br>
              <a:rPr lang="ru-RU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ru-RU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«Об итогах социально-экономического развития Лотошинского муниципального района за 2015 год»</a:t>
            </a:r>
            <a:endParaRPr lang="ru-RU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1506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0288" y="77788"/>
            <a:ext cx="1627187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28863" y="682625"/>
            <a:ext cx="1165225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04138" y="682625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3" name="Picture 5" descr="Комиссия по мобилизации доход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5942" y="456932"/>
            <a:ext cx="8980772" cy="59871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451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" y="109538"/>
            <a:ext cx="193992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3319" y="209321"/>
            <a:ext cx="8767379" cy="63146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0770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8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4" name="Picture 5" descr="Прием населен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5950" y="219075"/>
            <a:ext cx="8953500" cy="641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3319" y="279134"/>
            <a:ext cx="8837016" cy="58714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2818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6049963"/>
            <a:ext cx="12192000" cy="97155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FFFF00"/>
                </a:solidFill>
              </a:rPr>
              <a:t>Общественная палата </a:t>
            </a:r>
            <a:r>
              <a:rPr lang="ru-RU" sz="3200" b="1" dirty="0" err="1" smtClean="0">
                <a:solidFill>
                  <a:srgbClr val="FFFF00"/>
                </a:solidFill>
              </a:rPr>
              <a:t>лотошинского</a:t>
            </a:r>
            <a:r>
              <a:rPr lang="ru-RU" sz="3200" b="1" dirty="0" smtClean="0">
                <a:solidFill>
                  <a:srgbClr val="FFFF00"/>
                </a:solidFill>
              </a:rPr>
              <a:t> района</a:t>
            </a:r>
            <a:endParaRPr lang="ru-RU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838" y="5886450"/>
            <a:ext cx="12192000" cy="9715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FFFF00"/>
                </a:solidFill>
              </a:rPr>
              <a:t>А.Н. Мезенцев – председатель Совета старейшин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50178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354" y="255671"/>
            <a:ext cx="8446893" cy="56307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843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7073" y="433137"/>
            <a:ext cx="8489330" cy="56404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4866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4925" y="5964238"/>
            <a:ext cx="12192000" cy="97155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FF00"/>
                </a:solidFill>
              </a:rPr>
              <a:t>н</a:t>
            </a:r>
            <a:r>
              <a:rPr lang="ru-RU" sz="3200" b="1" dirty="0" smtClean="0">
                <a:solidFill>
                  <a:srgbClr val="FFFF00"/>
                </a:solidFill>
              </a:rPr>
              <a:t>. д. </a:t>
            </a:r>
            <a:r>
              <a:rPr lang="ru-RU" sz="3200" b="1" dirty="0" err="1" smtClean="0">
                <a:solidFill>
                  <a:srgbClr val="FFFF00"/>
                </a:solidFill>
              </a:rPr>
              <a:t>степанов</a:t>
            </a:r>
            <a:r>
              <a:rPr lang="ru-RU" sz="3200" b="1" dirty="0" smtClean="0">
                <a:solidFill>
                  <a:srgbClr val="FFFF00"/>
                </a:solidFill>
              </a:rPr>
              <a:t> – председатель Совета ветеранов</a:t>
            </a:r>
            <a:endParaRPr lang="ru-RU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9411" y="327259"/>
            <a:ext cx="10352639" cy="57559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5890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5992813"/>
            <a:ext cx="12192000" cy="97155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FFFF00"/>
                </a:solidFill>
              </a:rPr>
              <a:t>Совет предпринимателей </a:t>
            </a:r>
            <a:r>
              <a:rPr lang="ru-RU" sz="3200" b="1" dirty="0" err="1" smtClean="0">
                <a:solidFill>
                  <a:srgbClr val="FFFF00"/>
                </a:solidFill>
              </a:rPr>
              <a:t>лотошинского</a:t>
            </a:r>
            <a:r>
              <a:rPr lang="ru-RU" sz="3200" b="1" dirty="0" smtClean="0">
                <a:solidFill>
                  <a:srgbClr val="FFFF00"/>
                </a:solidFill>
              </a:rPr>
              <a:t> района</a:t>
            </a:r>
            <a:endParaRPr lang="ru-RU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4679" y="250257"/>
            <a:ext cx="8840070" cy="58734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691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5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17013" y="3786188"/>
            <a:ext cx="2949575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6011863"/>
            <a:ext cx="12192000" cy="97155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FFFF00"/>
                </a:solidFill>
              </a:rPr>
              <a:t>Боевое братство</a:t>
            </a:r>
            <a:endParaRPr lang="ru-RU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9945" y="211755"/>
            <a:ext cx="8639225" cy="57594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7938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3025" y="5886450"/>
            <a:ext cx="12192000" cy="97155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err="1" smtClean="0">
                <a:solidFill>
                  <a:srgbClr val="FFFF00"/>
                </a:solidFill>
              </a:rPr>
              <a:t>Т.в</a:t>
            </a:r>
            <a:r>
              <a:rPr lang="ru-RU" sz="3200" b="1" dirty="0" smtClean="0">
                <a:solidFill>
                  <a:srgbClr val="FFFF00"/>
                </a:solidFill>
              </a:rPr>
              <a:t>. </a:t>
            </a:r>
            <a:r>
              <a:rPr lang="ru-RU" sz="3200" b="1" dirty="0" err="1" smtClean="0">
                <a:solidFill>
                  <a:srgbClr val="FFFF00"/>
                </a:solidFill>
              </a:rPr>
              <a:t>беляева</a:t>
            </a:r>
            <a:r>
              <a:rPr lang="ru-RU" sz="3200" b="1" dirty="0" smtClean="0">
                <a:solidFill>
                  <a:srgbClr val="FFFF00"/>
                </a:solidFill>
              </a:rPr>
              <a:t> – председатель общества инвалидов</a:t>
            </a:r>
            <a:endParaRPr lang="ru-RU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6061" y="298385"/>
            <a:ext cx="9641105" cy="61042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8962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4000" y="115888"/>
            <a:ext cx="1939925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122755" y="3984858"/>
            <a:ext cx="3855566" cy="27034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title"/>
          </p:nvPr>
        </p:nvSpPr>
        <p:spPr bwMode="auto">
          <a:xfrm>
            <a:off x="879475" y="565150"/>
            <a:ext cx="9831388" cy="125095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cap="none" dirty="0" smtClean="0">
                <a:ln>
                  <a:noFill/>
                </a:ln>
                <a:solidFill>
                  <a:srgbClr val="0E90A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Лотошинский район в рейтинге муниципальных образований Московской </a:t>
            </a:r>
            <a:r>
              <a:rPr lang="ru-RU" b="1" i="1" cap="none" dirty="0">
                <a:ln>
                  <a:noFill/>
                </a:ln>
                <a:solidFill>
                  <a:srgbClr val="0E90A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области по эффективности </a:t>
            </a:r>
            <a:endParaRPr lang="ru-RU" b="1" i="1" cap="none" dirty="0" smtClean="0">
              <a:ln>
                <a:noFill/>
              </a:ln>
              <a:solidFill>
                <a:srgbClr val="0E90A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56322" name="Picture 4" descr="58amKgk10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424855">
            <a:off x="4506913" y="1744663"/>
            <a:ext cx="3516312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ext Box 5"/>
          <p:cNvSpPr txBox="1">
            <a:spLocks noChangeArrowheads="1"/>
          </p:cNvSpPr>
          <p:nvPr/>
        </p:nvSpPr>
        <p:spPr bwMode="auto">
          <a:xfrm>
            <a:off x="730250" y="4624388"/>
            <a:ext cx="2900363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800" b="1" i="1">
                <a:solidFill>
                  <a:srgbClr val="FF0000"/>
                </a:solidFill>
                <a:latin typeface="Century Gothic" pitchFamily="34" charset="0"/>
              </a:rPr>
              <a:t>41 место </a:t>
            </a:r>
            <a:r>
              <a:rPr lang="ru-RU" sz="3600" b="1" i="1">
                <a:solidFill>
                  <a:srgbClr val="FF0000"/>
                </a:solidFill>
                <a:latin typeface="Century Gothic" pitchFamily="34" charset="0"/>
              </a:rPr>
              <a:t>в 2014 году</a:t>
            </a:r>
          </a:p>
        </p:txBody>
      </p:sp>
      <p:sp>
        <p:nvSpPr>
          <p:cNvPr id="56324" name="Text Box 6"/>
          <p:cNvSpPr txBox="1">
            <a:spLocks noChangeArrowheads="1"/>
          </p:cNvSpPr>
          <p:nvPr/>
        </p:nvSpPr>
        <p:spPr bwMode="auto">
          <a:xfrm>
            <a:off x="8459788" y="1816100"/>
            <a:ext cx="2900362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800" b="1" i="1">
                <a:solidFill>
                  <a:srgbClr val="FFFF00"/>
                </a:solidFill>
                <a:latin typeface="Century Gothic" pitchFamily="34" charset="0"/>
              </a:rPr>
              <a:t>17 место </a:t>
            </a:r>
            <a:r>
              <a:rPr lang="ru-RU" sz="3600" b="1" i="1">
                <a:solidFill>
                  <a:srgbClr val="FFFF00"/>
                </a:solidFill>
                <a:latin typeface="Century Gothic" pitchFamily="34" charset="0"/>
              </a:rPr>
              <a:t>в 2015 году</a:t>
            </a:r>
          </a:p>
        </p:txBody>
      </p:sp>
      <p:pic>
        <p:nvPicPr>
          <p:cNvPr id="169989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0488" y="134938"/>
            <a:ext cx="1939926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  <p:bldP spid="56323" grpId="0"/>
      <p:bldP spid="563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0"/>
          <p:cNvSpPr>
            <a:spLocks noGrp="1" noChangeArrowheads="1"/>
          </p:cNvSpPr>
          <p:nvPr>
            <p:ph type="title"/>
          </p:nvPr>
        </p:nvSpPr>
        <p:spPr>
          <a:xfrm>
            <a:off x="2155825" y="293688"/>
            <a:ext cx="8915400" cy="98742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Структура расходов бюджета Лотошинского муниципального района</a:t>
            </a:r>
          </a:p>
        </p:txBody>
      </p:sp>
      <p:graphicFrame>
        <p:nvGraphicFramePr>
          <p:cNvPr id="6146" name="Object 50"/>
          <p:cNvGraphicFramePr>
            <a:graphicFrameLocks noGrp="1" noChangeAspect="1"/>
          </p:cNvGraphicFramePr>
          <p:nvPr>
            <p:ph type="chart" sz="half" idx="1"/>
          </p:nvPr>
        </p:nvGraphicFramePr>
        <p:xfrm>
          <a:off x="-244475" y="1517650"/>
          <a:ext cx="12538075" cy="4637088"/>
        </p:xfrm>
        <a:graphic>
          <a:graphicData uri="http://schemas.openxmlformats.org/presentationml/2006/ole">
            <p:oleObj spid="_x0000_s23602" name="Лист" r:id="rId5" imgW="9220170" imgH="3409817" progId="">
              <p:embed/>
            </p:oleObj>
          </a:graphicData>
        </a:graphic>
      </p:graphicFrame>
      <p:sp>
        <p:nvSpPr>
          <p:cNvPr id="23604" name="Rectangle 13"/>
          <p:cNvSpPr>
            <a:spLocks noChangeArrowheads="1"/>
          </p:cNvSpPr>
          <p:nvPr/>
        </p:nvSpPr>
        <p:spPr bwMode="auto">
          <a:xfrm>
            <a:off x="623888" y="1628775"/>
            <a:ext cx="5384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</a:pPr>
            <a:endParaRPr lang="ru-RU" sz="2600">
              <a:latin typeface="Century Gothic" pitchFamily="34" charset="0"/>
            </a:endParaRPr>
          </a:p>
        </p:txBody>
      </p:sp>
      <p:pic>
        <p:nvPicPr>
          <p:cNvPr id="23605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5900" y="141288"/>
            <a:ext cx="1939925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2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/>
          </p:cNvSpPr>
          <p:nvPr>
            <p:ph type="title"/>
          </p:nvPr>
        </p:nvSpPr>
        <p:spPr bwMode="auto">
          <a:xfrm>
            <a:off x="817563" y="227013"/>
            <a:ext cx="11531600" cy="14859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sz="4000" b="1" cap="none" smtClean="0">
                <a:ln>
                  <a:noFill/>
                </a:ln>
                <a:solidFill>
                  <a:srgbClr val="FFFF00"/>
                </a:solidFill>
              </a:rPr>
              <a:t>«Мы должны придерживаться основного принципа – служить людям!»</a:t>
            </a:r>
            <a:endParaRPr lang="ru-RU" sz="3200" b="1" i="1" cap="none" smtClean="0">
              <a:ln>
                <a:noFill/>
              </a:ln>
              <a:solidFill>
                <a:srgbClr val="FFFF00"/>
              </a:solidFill>
            </a:endParaRPr>
          </a:p>
        </p:txBody>
      </p:sp>
      <p:pic>
        <p:nvPicPr>
          <p:cNvPr id="57347" name="Picture 5" descr="Воробье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20717" y="1713297"/>
            <a:ext cx="5930894" cy="4379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1011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19113"/>
            <a:ext cx="193992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6026150" y="6343650"/>
            <a:ext cx="5953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i="1">
                <a:latin typeface="Century Gothic" pitchFamily="34" charset="0"/>
              </a:rPr>
              <a:t>Губернатор Московской области А.Ю. Воробьев</a:t>
            </a:r>
            <a:endParaRPr lang="ru-RU"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73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5" grpId="0"/>
      <p:bldP spid="2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9861">
              <a:srgbClr val="45ABCF"/>
            </a:gs>
            <a:gs pos="27280">
              <a:srgbClr val="52BCDC"/>
            </a:gs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9270" y="1398069"/>
            <a:ext cx="8534400" cy="3615267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buFont typeface="Wingdings 3" pitchFamily="18" charset="2"/>
              <a:buNone/>
              <a:defRPr/>
            </a:pPr>
            <a:r>
              <a:rPr lang="ru-RU" sz="9600" b="1" dirty="0" smtClean="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4200000">
                    <a:schemeClr val="tx2">
                      <a:lumMod val="60000"/>
                      <a:lumOff val="40000"/>
                      <a:alpha val="50000"/>
                    </a:schemeClr>
                  </a:innerShdw>
                </a:effectLst>
                <a:latin typeface="Book Antiqua" panose="02040602050305030304" pitchFamily="18" charset="0"/>
              </a:rPr>
              <a:t>СПАСИБО </a:t>
            </a:r>
          </a:p>
          <a:p>
            <a:pPr marL="0" indent="0" algn="ctr" eaLnBrk="1" fontAlgn="auto" hangingPunct="1">
              <a:buFont typeface="Wingdings 3" pitchFamily="18" charset="2"/>
              <a:buNone/>
              <a:defRPr/>
            </a:pPr>
            <a:r>
              <a:rPr lang="ru-RU" sz="9600" b="1" dirty="0" smtClean="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4200000">
                    <a:schemeClr val="tx2">
                      <a:lumMod val="60000"/>
                      <a:lumOff val="40000"/>
                      <a:alpha val="50000"/>
                    </a:schemeClr>
                  </a:innerShdw>
                </a:effectLst>
                <a:latin typeface="Book Antiqua" panose="02040602050305030304" pitchFamily="18" charset="0"/>
              </a:rPr>
              <a:t>ЗА</a:t>
            </a:r>
          </a:p>
          <a:p>
            <a:pPr marL="0" indent="0" algn="ctr" eaLnBrk="1" fontAlgn="auto" hangingPunct="1">
              <a:buFont typeface="Wingdings 3" pitchFamily="18" charset="2"/>
              <a:buNone/>
              <a:defRPr/>
            </a:pPr>
            <a:r>
              <a:rPr lang="ru-RU" sz="9600" b="1" dirty="0" smtClean="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4200000">
                    <a:schemeClr val="tx2">
                      <a:lumMod val="60000"/>
                      <a:lumOff val="40000"/>
                      <a:alpha val="50000"/>
                    </a:schemeClr>
                  </a:innerShdw>
                </a:effectLst>
                <a:latin typeface="Book Antiqua" panose="02040602050305030304" pitchFamily="18" charset="0"/>
              </a:rPr>
              <a:t> ВНИМАНИЕ</a:t>
            </a:r>
            <a:endParaRPr lang="ru-RU" sz="9600" b="1" dirty="0">
              <a:solidFill>
                <a:srgbClr val="FFFF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innerShdw blurRad="63500" dist="50800" dir="4200000">
                  <a:schemeClr val="tx2">
                    <a:lumMod val="60000"/>
                    <a:lumOff val="40000"/>
                    <a:alpha val="50000"/>
                  </a:schemeClr>
                </a:inn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17203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075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075" y="0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1493838" y="1085850"/>
          <a:ext cx="9840912" cy="562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078288" y="128588"/>
            <a:ext cx="64246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Century Gothic" pitchFamily="34" charset="0"/>
              </a:rPr>
              <a:t>СТРУКТУРА РАСХОДОВ БЮДЖЕТА </a:t>
            </a:r>
          </a:p>
          <a:p>
            <a:pPr algn="ctr"/>
            <a:r>
              <a:rPr lang="ru-RU" sz="2400" b="1">
                <a:solidFill>
                  <a:srgbClr val="C00000"/>
                </a:solidFill>
                <a:latin typeface="Century Gothic" pitchFamily="34" charset="0"/>
              </a:rPr>
              <a:t>НА СОЦИАЛЬНУЮ СФЕРУ (МЛН. РУБЛЕЙ)</a:t>
            </a:r>
            <a:endParaRPr lang="en-US" sz="2400" b="1">
              <a:solidFill>
                <a:srgbClr val="C000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category"/>
        </p:bldSub>
      </p:bldGraphic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 flipH="1">
            <a:off x="6493632" y="452388"/>
            <a:ext cx="5308773" cy="35409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713071" y="457945"/>
            <a:ext cx="5292634" cy="35353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113" y="2554288"/>
            <a:ext cx="11477625" cy="443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333568">
            <a:off x="5105400" y="2665413"/>
            <a:ext cx="2554288" cy="361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0" y="-273050"/>
            <a:ext cx="193992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8448" y="486605"/>
            <a:ext cx="9154603" cy="60785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8400" y="2409825"/>
            <a:ext cx="11477625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3333568">
            <a:off x="6266657" y="2362993"/>
            <a:ext cx="2552700" cy="361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8438" y="0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/>
          </p:cNvSpPr>
          <p:nvPr>
            <p:ph idx="1"/>
          </p:nvPr>
        </p:nvSpPr>
        <p:spPr>
          <a:xfrm>
            <a:off x="957263" y="168275"/>
            <a:ext cx="10745787" cy="5421313"/>
          </a:xfrm>
        </p:spPr>
        <p:txBody>
          <a:bodyPr/>
          <a:lstStyle/>
          <a:p>
            <a:pPr algn="ctr" eaLnBrk="1" hangingPunct="1"/>
            <a:r>
              <a:rPr lang="ru-RU" sz="5400" b="1" i="1" smtClean="0">
                <a:solidFill>
                  <a:srgbClr val="FFFF00"/>
                </a:solidFill>
                <a:latin typeface="Broadway" pitchFamily="82" charset="0"/>
              </a:rPr>
              <a:t>Доходы от деятельности по выявлению неиспользуемых земель сельхоз назначения составила</a:t>
            </a:r>
            <a:r>
              <a:rPr lang="ru-RU" sz="5400" b="1" smtClean="0">
                <a:solidFill>
                  <a:srgbClr val="FFFF00"/>
                </a:solidFill>
                <a:latin typeface="Castellar" pitchFamily="18" charset="0"/>
              </a:rPr>
              <a:t> </a:t>
            </a:r>
          </a:p>
          <a:p>
            <a:pPr algn="ctr" eaLnBrk="1" hangingPunct="1"/>
            <a:r>
              <a:rPr lang="ru-RU" sz="6600" b="1" smtClean="0">
                <a:solidFill>
                  <a:srgbClr val="FFFF00"/>
                </a:solidFill>
                <a:latin typeface="Castellar" pitchFamily="18" charset="0"/>
              </a:rPr>
              <a:t>1,5 миллионов руб.</a:t>
            </a:r>
          </a:p>
        </p:txBody>
      </p:sp>
      <p:pic>
        <p:nvPicPr>
          <p:cNvPr id="71682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-273050"/>
            <a:ext cx="193992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12288" y="2490788"/>
            <a:ext cx="2905125" cy="454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414588"/>
            <a:ext cx="2906713" cy="454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800689" y="298385"/>
            <a:ext cx="10069093" cy="62179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113" y="2554288"/>
            <a:ext cx="11477625" cy="443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3333568">
            <a:off x="5557838" y="2962275"/>
            <a:ext cx="2554287" cy="361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4450" y="-33338"/>
            <a:ext cx="1939925" cy="3114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2100" y="160338"/>
            <a:ext cx="6245225" cy="1179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Надой на одну корову</a:t>
            </a:r>
            <a:endParaRPr lang="ru-RU" b="1" dirty="0"/>
          </a:p>
        </p:txBody>
      </p:sp>
      <p:graphicFrame>
        <p:nvGraphicFramePr>
          <p:cNvPr id="8" name="Диаграмма 7"/>
          <p:cNvGraphicFramePr>
            <a:graphicFrameLocks/>
          </p:cNvGraphicFramePr>
          <p:nvPr/>
        </p:nvGraphicFramePr>
        <p:xfrm>
          <a:off x="1930400" y="1238250"/>
          <a:ext cx="8048625" cy="5002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3731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6225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трелка вверх 6"/>
          <p:cNvSpPr/>
          <p:nvPr/>
        </p:nvSpPr>
        <p:spPr>
          <a:xfrm>
            <a:off x="9077325" y="1833563"/>
            <a:ext cx="952500" cy="397986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Стрелка вверх 8"/>
          <p:cNvSpPr/>
          <p:nvPr/>
        </p:nvSpPr>
        <p:spPr>
          <a:xfrm>
            <a:off x="4003675" y="4292600"/>
            <a:ext cx="930275" cy="1520825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82175" y="3892550"/>
            <a:ext cx="2317750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8" grpId="0">
        <p:bldSub>
          <a:bldChart bld="category"/>
        </p:bldSub>
      </p:bldGraphic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1088" y="109538"/>
            <a:ext cx="10355262" cy="1506537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FF00"/>
                </a:solidFill>
              </a:rPr>
              <a:t>Занято зерновыми и зернобобовыми культурами</a:t>
            </a:r>
            <a:endParaRPr lang="ru-RU" b="1" dirty="0">
              <a:solidFill>
                <a:srgbClr val="FFFF00"/>
              </a:solidFill>
            </a:endParaRPr>
          </a:p>
        </p:txBody>
      </p:sp>
      <p:graphicFrame>
        <p:nvGraphicFramePr>
          <p:cNvPr id="18" name="Диаграмма 17"/>
          <p:cNvGraphicFramePr>
            <a:graphicFrameLocks/>
          </p:cNvGraphicFramePr>
          <p:nvPr/>
        </p:nvGraphicFramePr>
        <p:xfrm>
          <a:off x="1879600" y="1514475"/>
          <a:ext cx="8331200" cy="5202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475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1438" y="58738"/>
            <a:ext cx="1939926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трелка вверх 5"/>
          <p:cNvSpPr/>
          <p:nvPr/>
        </p:nvSpPr>
        <p:spPr>
          <a:xfrm>
            <a:off x="3897313" y="4989513"/>
            <a:ext cx="930275" cy="1241425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Стрелка вверх 6"/>
          <p:cNvSpPr/>
          <p:nvPr/>
        </p:nvSpPr>
        <p:spPr>
          <a:xfrm>
            <a:off x="9155113" y="3000375"/>
            <a:ext cx="954087" cy="323056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32975" y="3621088"/>
            <a:ext cx="2284413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8" grpId="0">
        <p:bldSub>
          <a:bldChart bld="category"/>
        </p:bldSub>
      </p:bldGraphic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0450" y="166688"/>
            <a:ext cx="5514975" cy="10953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FF00"/>
                </a:solidFill>
              </a:rPr>
              <a:t>Валовый сбор зерна</a:t>
            </a:r>
            <a:endParaRPr lang="ru-RU" b="1" dirty="0">
              <a:solidFill>
                <a:srgbClr val="FFFF00"/>
              </a:solidFill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/>
        </p:nvGraphicFramePr>
        <p:xfrm>
          <a:off x="2008188" y="1160463"/>
          <a:ext cx="8331200" cy="562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5779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4800"/>
            <a:ext cx="193992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730865">
            <a:off x="9795669" y="3290094"/>
            <a:ext cx="22860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7" grpId="0">
        <p:bldSub>
          <a:bldChart bld="categoryEl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425500" y="3493168"/>
            <a:ext cx="3579762" cy="3103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0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34938" y="835025"/>
            <a:ext cx="2982913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329499" y="-135346"/>
            <a:ext cx="6672457" cy="69865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ru-RU" sz="6400" b="1" spc="50" dirty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Численность постоянного населения Лотошинского района </a:t>
            </a:r>
            <a:endParaRPr lang="ru-RU" sz="6400" b="1" dirty="0">
              <a:solidFill>
                <a:srgbClr val="FFFF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ru-RU" sz="6400" b="1" spc="50" dirty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17 182 </a:t>
            </a:r>
            <a:endParaRPr lang="ru-RU" sz="6400" b="1" dirty="0">
              <a:solidFill>
                <a:srgbClr val="FFFF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ru-RU" sz="6400" b="1" spc="50" dirty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человека</a:t>
            </a:r>
            <a:endParaRPr lang="ru-RU" sz="6400" b="1" dirty="0">
              <a:solidFill>
                <a:srgbClr val="FFFF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548542" y="296507"/>
            <a:ext cx="9733747" cy="62649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03375" y="3429000"/>
            <a:ext cx="9678988" cy="2557463"/>
          </a:xfrm>
        </p:spPr>
        <p:txBody>
          <a:bodyPr rtlCol="0">
            <a:normAutofit fontScale="92500"/>
          </a:bodyPr>
          <a:lstStyle/>
          <a:p>
            <a:pPr algn="ctr" eaLnBrk="1" fontAlgn="auto" hangingPunct="1">
              <a:defRPr/>
            </a:pPr>
            <a:r>
              <a:rPr lang="ru-RU" sz="3600" b="1" dirty="0" smtClean="0">
                <a:solidFill>
                  <a:schemeClr val="tx1"/>
                </a:solidFill>
              </a:rPr>
              <a:t>Введено в оборот </a:t>
            </a:r>
            <a:r>
              <a:rPr lang="ru-RU" sz="5400" b="1" u="sng" dirty="0" smtClean="0">
                <a:solidFill>
                  <a:schemeClr val="tx1"/>
                </a:solidFill>
              </a:rPr>
              <a:t>2 323 </a:t>
            </a:r>
            <a:r>
              <a:rPr lang="ru-RU" sz="3600" b="1" dirty="0" smtClean="0">
                <a:solidFill>
                  <a:schemeClr val="tx1"/>
                </a:solidFill>
              </a:rPr>
              <a:t>гектар неиспользуемых </a:t>
            </a:r>
            <a:r>
              <a:rPr lang="ru-RU" sz="3600" b="1" dirty="0" err="1" smtClean="0">
                <a:solidFill>
                  <a:schemeClr val="tx1"/>
                </a:solidFill>
              </a:rPr>
              <a:t>закустаренных</a:t>
            </a:r>
            <a:r>
              <a:rPr lang="ru-RU" sz="3600" b="1" dirty="0" smtClean="0">
                <a:solidFill>
                  <a:schemeClr val="tx1"/>
                </a:solidFill>
              </a:rPr>
              <a:t> земель</a:t>
            </a:r>
          </a:p>
          <a:p>
            <a:pPr algn="ctr" eaLnBrk="1" fontAlgn="auto" hangingPunct="1">
              <a:defRPr/>
            </a:pPr>
            <a:r>
              <a:rPr lang="ru-RU" sz="3600" b="1" dirty="0" smtClean="0">
                <a:solidFill>
                  <a:schemeClr val="tx1"/>
                </a:solidFill>
              </a:rPr>
              <a:t>При плане </a:t>
            </a:r>
            <a:r>
              <a:rPr lang="ru-RU" sz="5400" b="1" u="sng" dirty="0" smtClean="0">
                <a:solidFill>
                  <a:schemeClr val="tx1"/>
                </a:solidFill>
              </a:rPr>
              <a:t>1 980 </a:t>
            </a:r>
            <a:r>
              <a:rPr lang="ru-RU" sz="3600" b="1" dirty="0" smtClean="0">
                <a:solidFill>
                  <a:schemeClr val="tx1"/>
                </a:solidFill>
              </a:rPr>
              <a:t>гектар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76803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5900" y="0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83775" y="2214563"/>
            <a:ext cx="2906713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9147" y="252812"/>
            <a:ext cx="9508172" cy="6314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7826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50400" y="2309813"/>
            <a:ext cx="2905125" cy="454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5189" y="1220130"/>
            <a:ext cx="3573732" cy="53587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626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886" y="1712504"/>
            <a:ext cx="6910939" cy="46087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8851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177463" y="2949575"/>
            <a:ext cx="2497137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012950" y="269875"/>
            <a:ext cx="92265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800" b="1">
                <a:solidFill>
                  <a:srgbClr val="FFFF00"/>
                </a:solidFill>
                <a:latin typeface="Century Gothic" pitchFamily="34" charset="0"/>
              </a:rPr>
              <a:t>КФХ АЛЕКСЕНДРА ВЛАСЕНКО</a:t>
            </a:r>
            <a:endParaRPr lang="en-US" sz="4800" b="1">
              <a:solidFill>
                <a:srgbClr val="FFFF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2541" y="1038973"/>
            <a:ext cx="8028909" cy="53558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987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9850" y="0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98013" y="2309813"/>
            <a:ext cx="2906712" cy="454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41550" y="222250"/>
            <a:ext cx="79057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>
                <a:solidFill>
                  <a:srgbClr val="FFFF00"/>
                </a:solidFill>
                <a:latin typeface="Century Gothic" pitchFamily="34" charset="0"/>
              </a:rPr>
              <a:t>КФХ АЛЕКСАНДРА УРЛАКОВА</a:t>
            </a:r>
            <a:endParaRPr lang="en-US" sz="4000" b="1">
              <a:solidFill>
                <a:srgbClr val="FFFF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500" y="168275"/>
            <a:ext cx="8534400" cy="150653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FF00"/>
                </a:solidFill>
              </a:rPr>
              <a:t>Средняя заработная плата работников сельского хозяйства</a:t>
            </a:r>
            <a:endParaRPr lang="ru-RU" b="1" dirty="0">
              <a:solidFill>
                <a:srgbClr val="FFFF00"/>
              </a:solidFill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/>
        </p:nvGraphicFramePr>
        <p:xfrm>
          <a:off x="1466850" y="1404938"/>
          <a:ext cx="9031288" cy="5294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0899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498541" y="3993441"/>
            <a:ext cx="3472411" cy="26043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Стрелка вверх 5"/>
          <p:cNvSpPr/>
          <p:nvPr/>
        </p:nvSpPr>
        <p:spPr>
          <a:xfrm>
            <a:off x="4492625" y="3929063"/>
            <a:ext cx="930275" cy="944562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Стрелка вверх 6"/>
          <p:cNvSpPr/>
          <p:nvPr/>
        </p:nvSpPr>
        <p:spPr>
          <a:xfrm>
            <a:off x="7902575" y="2949575"/>
            <a:ext cx="952500" cy="22987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9" grpId="0">
        <p:bldSub>
          <a:bldChart bld="category"/>
        </p:bldSub>
      </p:bldGraphic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756" y="884655"/>
            <a:ext cx="11627318" cy="53367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674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767" y="3551722"/>
            <a:ext cx="3945597" cy="30616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23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9063" y="144463"/>
            <a:ext cx="1939926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70988" y="2309813"/>
            <a:ext cx="2906712" cy="454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819525" y="92075"/>
            <a:ext cx="39814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latin typeface="Century Gothic" pitchFamily="34" charset="0"/>
              </a:rPr>
              <a:t>“</a:t>
            </a:r>
            <a:r>
              <a:rPr lang="ru-RU" sz="3600" b="1">
                <a:solidFill>
                  <a:srgbClr val="FFFF00"/>
                </a:solidFill>
                <a:latin typeface="Century Gothic" pitchFamily="34" charset="0"/>
              </a:rPr>
              <a:t>ПАХАРЬ – 2015</a:t>
            </a:r>
            <a:r>
              <a:rPr lang="en-US" sz="3600" b="1">
                <a:solidFill>
                  <a:srgbClr val="FFFF00"/>
                </a:solidFill>
                <a:latin typeface="Century Gothic" pitchFamily="34" charset="0"/>
              </a:rPr>
              <a:t>”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8251" y="163830"/>
            <a:ext cx="8387508" cy="64583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2946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229677" y="2848975"/>
            <a:ext cx="3667147" cy="3879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8007" y="346509"/>
            <a:ext cx="9196940" cy="61312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3970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133424" y="2800849"/>
            <a:ext cx="3667147" cy="3879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7896" y="3186648"/>
            <a:ext cx="11061879" cy="3373259"/>
          </a:xfrm>
        </p:spPr>
        <p:txBody>
          <a:bodyPr rtlCol="0">
            <a:normAutofit/>
          </a:bodyPr>
          <a:lstStyle/>
          <a:p>
            <a:pPr algn="ctr" eaLnBrk="1" fontAlgn="auto" hangingPunct="1">
              <a:defRPr/>
            </a:pPr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За 2015 год введено в эксплуатацию </a:t>
            </a:r>
            <a:r>
              <a:rPr lang="ru-RU" sz="4800" b="1" u="sng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2 714 </a:t>
            </a:r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квадратных метров индивидуального жилья </a:t>
            </a:r>
            <a:r>
              <a:rPr lang="ru-RU" sz="3600" b="1" u="sng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(21 дом</a:t>
            </a:r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), построенного населением</a:t>
            </a:r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639768" y="206063"/>
            <a:ext cx="7079154" cy="3539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4995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1791" y="0"/>
            <a:ext cx="11660209" cy="1764406"/>
          </a:xfrm>
        </p:spPr>
        <p:txBody>
          <a:bodyPr rtlCol="0">
            <a:normAutofit/>
          </a:bodyPr>
          <a:lstStyle/>
          <a:p>
            <a:pPr algn="ctr" eaLnBrk="1" fontAlgn="auto" hangingPunct="1">
              <a:defRPr/>
            </a:pPr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За 2015 год введено в эксплуатацию </a:t>
            </a:r>
            <a:r>
              <a:rPr lang="ru-RU" sz="4800" b="1" u="sng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9,5 </a:t>
            </a:r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километров газораспределительных сетей</a:t>
            </a:r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 flipH="1">
            <a:off x="315580" y="2894694"/>
            <a:ext cx="3963114" cy="3242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Объект 2"/>
          <p:cNvSpPr txBox="1">
            <a:spLocks/>
          </p:cNvSpPr>
          <p:nvPr/>
        </p:nvSpPr>
        <p:spPr bwMode="auto">
          <a:xfrm>
            <a:off x="315580" y="2443598"/>
            <a:ext cx="11777728" cy="2717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285750" indent="-2857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itchFamily="18" charset="2"/>
              <a:buChar char=""/>
              <a:defRPr sz="2000" kern="1200">
                <a:solidFill>
                  <a:srgbClr val="0F496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itchFamily="18" charset="2"/>
              <a:buChar char=""/>
              <a:defRPr sz="2800" kern="1200">
                <a:solidFill>
                  <a:srgbClr val="0F496F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itchFamily="18" charset="2"/>
              <a:buChar char=""/>
              <a:defRPr sz="1600" kern="1200">
                <a:solidFill>
                  <a:srgbClr val="0F496F"/>
                </a:solidFill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itchFamily="18" charset="2"/>
              <a:buChar char=""/>
              <a:defRPr sz="1400" kern="1200">
                <a:solidFill>
                  <a:srgbClr val="0F496F"/>
                </a:solidFill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itchFamily="18" charset="2"/>
              <a:buChar char=""/>
              <a:defRPr sz="1400" kern="1200">
                <a:solidFill>
                  <a:srgbClr val="0F496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Газифицированы населённые пункты</a:t>
            </a:r>
          </a:p>
          <a:p>
            <a:pPr algn="ctr">
              <a:defRPr/>
            </a:pPr>
            <a:r>
              <a:rPr lang="ru-RU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Монасеино</a:t>
            </a:r>
            <a:endParaRPr lang="ru-RU" sz="3600" b="1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pPr algn="ctr">
              <a:defRPr/>
            </a:pPr>
            <a:r>
              <a:rPr lang="ru-RU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Марково</a:t>
            </a:r>
            <a:endParaRPr lang="ru-RU" sz="3600" b="1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pPr algn="ctr">
              <a:defRPr/>
            </a:pPr>
            <a:r>
              <a:rPr lang="ru-RU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Корневское</a:t>
            </a:r>
            <a:endParaRPr lang="ru-RU" sz="3600" b="1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pPr algn="ctr">
              <a:defRPr/>
            </a:pPr>
            <a:r>
              <a:rPr lang="ru-RU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п</a:t>
            </a:r>
            <a:r>
              <a:rPr lang="ru-RU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ос. Кировский</a:t>
            </a:r>
            <a:endParaRPr lang="ru-RU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6020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4625" y="-219075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118910" y="2642325"/>
            <a:ext cx="3787541" cy="25187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Grp="1"/>
          </p:cNvSpPr>
          <p:nvPr>
            <p:ph type="subTitle" idx="1"/>
          </p:nvPr>
        </p:nvSpPr>
        <p:spPr>
          <a:xfrm>
            <a:off x="3059113" y="639763"/>
            <a:ext cx="6597650" cy="5480050"/>
          </a:xfrm>
        </p:spPr>
        <p:txBody>
          <a:bodyPr rtlCol="0"/>
          <a:lstStyle/>
          <a:p>
            <a:pPr algn="ctr" eaLnBrk="1" fontAlgn="auto" hangingPunct="1">
              <a:defRPr/>
            </a:pPr>
            <a:r>
              <a:rPr lang="ru-RU" sz="6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adway" pitchFamily="82" charset="0"/>
              </a:rPr>
              <a:t>За 2015 год в Лотошинском районе</a:t>
            </a:r>
          </a:p>
          <a:p>
            <a:pPr algn="ctr" eaLnBrk="1" fontAlgn="auto" hangingPunct="1">
              <a:defRPr/>
            </a:pPr>
            <a:r>
              <a:rPr lang="ru-RU" sz="6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adway" pitchFamily="82" charset="0"/>
              </a:rPr>
              <a:t>родилось 183 ребенка</a:t>
            </a:r>
          </a:p>
        </p:txBody>
      </p:sp>
      <p:pic>
        <p:nvPicPr>
          <p:cNvPr id="62470" name="Picture 6" descr="17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630" y="3012852"/>
            <a:ext cx="3705726" cy="37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63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300" y="0"/>
            <a:ext cx="1876425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9028498" y="1586745"/>
            <a:ext cx="2981002" cy="2647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title"/>
          </p:nvPr>
        </p:nvSpPr>
        <p:spPr bwMode="auto">
          <a:xfrm>
            <a:off x="1147763" y="317500"/>
            <a:ext cx="9831387" cy="12509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i="1" cap="none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ПРОМЫШЛЕННЫЕ ПРЕДПРИЯТИЯ ЛОТОШИНСКОГО МУНИЦИПАЛЬНОГО РАЙОНА</a:t>
            </a:r>
          </a:p>
        </p:txBody>
      </p:sp>
      <p:pic>
        <p:nvPicPr>
          <p:cNvPr id="56322" name="Picture 4" descr="58amKgk10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424855">
            <a:off x="7208838" y="3381375"/>
            <a:ext cx="1441450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Text Box 6"/>
          <p:cNvSpPr txBox="1">
            <a:spLocks noChangeArrowheads="1"/>
          </p:cNvSpPr>
          <p:nvPr/>
        </p:nvSpPr>
        <p:spPr bwMode="auto">
          <a:xfrm>
            <a:off x="1355725" y="5240338"/>
            <a:ext cx="106759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i="1">
                <a:solidFill>
                  <a:srgbClr val="FFFF00"/>
                </a:solidFill>
                <a:latin typeface="Century Gothic" pitchFamily="34" charset="0"/>
              </a:rPr>
              <a:t>Объем продукции собственного производства – 500 млн. рублей </a:t>
            </a:r>
          </a:p>
        </p:txBody>
      </p:sp>
      <p:sp>
        <p:nvSpPr>
          <p:cNvPr id="7" name="Rectangle 2"/>
          <p:cNvSpPr txBox="1">
            <a:spLocks/>
          </p:cNvSpPr>
          <p:nvPr/>
        </p:nvSpPr>
        <p:spPr bwMode="auto">
          <a:xfrm>
            <a:off x="1300163" y="1644650"/>
            <a:ext cx="9831387" cy="3163888"/>
          </a:xfrm>
          <a:prstGeom prst="rect">
            <a:avLst/>
          </a:prstGeom>
          <a:effectLst/>
        </p:spPr>
        <p:txBody>
          <a:bodyPr anchor="ctr">
            <a:normAutofit fontScale="92500" lnSpcReduction="20000"/>
          </a:bodyPr>
          <a:lstStyle/>
          <a:p>
            <a:pPr eaLnBrk="0" hangingPunct="0">
              <a:defRPr/>
            </a:pPr>
            <a:r>
              <a:rPr lang="ru-RU" sz="2800" b="1" i="1" dirty="0"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ООО «Платформа»</a:t>
            </a:r>
          </a:p>
          <a:p>
            <a:pPr eaLnBrk="0" hangingPunct="0">
              <a:defRPr/>
            </a:pPr>
            <a:r>
              <a:rPr lang="ru-RU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j-ea"/>
                <a:cs typeface="+mj-cs"/>
              </a:rPr>
              <a:t>ООО «</a:t>
            </a:r>
            <a:r>
              <a:rPr lang="ru-RU" sz="2800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j-ea"/>
                <a:cs typeface="+mj-cs"/>
              </a:rPr>
              <a:t>Тепсо</a:t>
            </a:r>
            <a:r>
              <a:rPr lang="ru-RU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j-ea"/>
                <a:cs typeface="+mj-cs"/>
              </a:rPr>
              <a:t>»</a:t>
            </a:r>
          </a:p>
          <a:p>
            <a:pPr eaLnBrk="0" hangingPunct="0">
              <a:defRPr/>
            </a:pPr>
            <a:r>
              <a:rPr lang="ru-RU" sz="2800" b="1" i="1" dirty="0"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ООО «</a:t>
            </a:r>
            <a:r>
              <a:rPr lang="ru-RU" sz="2800" b="1" i="1" dirty="0" err="1"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Торфянник</a:t>
            </a:r>
            <a:r>
              <a:rPr lang="ru-RU" sz="2800" b="1" i="1" dirty="0"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»</a:t>
            </a:r>
          </a:p>
          <a:p>
            <a:pPr eaLnBrk="0" hangingPunct="0">
              <a:defRPr/>
            </a:pPr>
            <a:r>
              <a:rPr lang="ru-RU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j-ea"/>
                <a:cs typeface="+mj-cs"/>
              </a:rPr>
              <a:t>ООО «Молот»</a:t>
            </a:r>
          </a:p>
          <a:p>
            <a:pPr eaLnBrk="0" hangingPunct="0">
              <a:defRPr/>
            </a:pPr>
            <a:r>
              <a:rPr lang="ru-RU" sz="2800" b="1" i="1" dirty="0"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ООО «</a:t>
            </a:r>
            <a:r>
              <a:rPr lang="ru-RU" sz="2800" b="1" i="1" dirty="0" err="1"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ВудМастер</a:t>
            </a:r>
            <a:r>
              <a:rPr lang="ru-RU" sz="2800" b="1" i="1" dirty="0"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»</a:t>
            </a:r>
          </a:p>
          <a:p>
            <a:pPr eaLnBrk="0" hangingPunct="0">
              <a:defRPr/>
            </a:pPr>
            <a:r>
              <a:rPr lang="ru-RU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j-ea"/>
                <a:cs typeface="+mj-cs"/>
              </a:rPr>
              <a:t>ООО «Мебель»</a:t>
            </a:r>
          </a:p>
          <a:p>
            <a:pPr eaLnBrk="0" hangingPunct="0">
              <a:defRPr/>
            </a:pPr>
            <a:r>
              <a:rPr lang="ru-RU" sz="2800" b="1" i="1" dirty="0"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ООО «</a:t>
            </a:r>
            <a:r>
              <a:rPr lang="ru-RU" sz="2800" b="1" i="1" dirty="0" err="1"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Макофарм-жизнь</a:t>
            </a:r>
            <a:r>
              <a:rPr lang="ru-RU" sz="2800" b="1" i="1" dirty="0"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»</a:t>
            </a:r>
          </a:p>
          <a:p>
            <a:pPr eaLnBrk="0" hangingPunct="0">
              <a:defRPr/>
            </a:pPr>
            <a:r>
              <a:rPr lang="ru-RU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j-ea"/>
                <a:cs typeface="+mj-cs"/>
              </a:rPr>
              <a:t>ООО «Мясной двор»</a:t>
            </a:r>
          </a:p>
          <a:p>
            <a:pPr eaLnBrk="0" hangingPunct="0">
              <a:defRPr/>
            </a:pPr>
            <a:r>
              <a:rPr lang="ru-RU" sz="2800" b="1" i="1" dirty="0"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ООО «Лотошинская вода»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154738" y="2219325"/>
            <a:ext cx="564038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5400" b="1" i="1">
                <a:solidFill>
                  <a:srgbClr val="C00000"/>
                </a:solidFill>
                <a:latin typeface="Century Gothic" pitchFamily="34" charset="0"/>
              </a:rPr>
              <a:t>+9 % </a:t>
            </a:r>
            <a:r>
              <a:rPr lang="ru-RU" sz="2600" b="1" i="1">
                <a:latin typeface="Century Gothic" pitchFamily="34" charset="0"/>
              </a:rPr>
              <a:t>к соответствующему периоду прошлого года</a:t>
            </a:r>
          </a:p>
        </p:txBody>
      </p:sp>
      <p:pic>
        <p:nvPicPr>
          <p:cNvPr id="87046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0013" y="-128588"/>
            <a:ext cx="1939926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  <p:bldP spid="56324" grpId="0"/>
      <p:bldP spid="7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5388" y="211756"/>
            <a:ext cx="8712806" cy="64296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8066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3319" y="327259"/>
            <a:ext cx="9189022" cy="61024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9090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3442" y="0"/>
            <a:ext cx="10998558" cy="130829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cap="none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Объём производства хлеба и хлебобулочных изделий в натуральном выражении</a:t>
            </a:r>
            <a:endParaRPr lang="ru-RU" b="1" cap="none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/>
        </p:nvGraphicFramePr>
        <p:xfrm>
          <a:off x="1809750" y="1693863"/>
          <a:ext cx="8331200" cy="4725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011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83575" y="3967163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Sub>
          <a:bldChart bld="categoryEl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Заголовок 1"/>
          <p:cNvSpPr>
            <a:spLocks noGrp="1"/>
          </p:cNvSpPr>
          <p:nvPr>
            <p:ph idx="1"/>
          </p:nvPr>
        </p:nvSpPr>
        <p:spPr>
          <a:xfrm>
            <a:off x="1058863" y="266700"/>
            <a:ext cx="10704512" cy="626745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91141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entury Gothic" pitchFamily="34" charset="0"/>
            </a:endParaRPr>
          </a:p>
        </p:txBody>
      </p:sp>
      <p:graphicFrame>
        <p:nvGraphicFramePr>
          <p:cNvPr id="91139" name="Object 1"/>
          <p:cNvGraphicFramePr>
            <a:graphicFrameLocks noChangeAspect="1"/>
          </p:cNvGraphicFramePr>
          <p:nvPr/>
        </p:nvGraphicFramePr>
        <p:xfrm>
          <a:off x="1068388" y="638175"/>
          <a:ext cx="10345737" cy="5762625"/>
        </p:xfrm>
        <a:graphic>
          <a:graphicData uri="http://schemas.openxmlformats.org/presentationml/2006/ole">
            <p:oleObj spid="_x0000_s91139" r:id="rId3" imgW="10345809" imgH="5761219" progId="Excel.Chart.8">
              <p:embed/>
            </p:oleObj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3"/>
          <p:cNvSpPr>
            <a:spLocks noGrp="1"/>
          </p:cNvSpPr>
          <p:nvPr>
            <p:ph type="title"/>
          </p:nvPr>
        </p:nvSpPr>
        <p:spPr>
          <a:xfrm>
            <a:off x="1558925" y="111125"/>
            <a:ext cx="10058400" cy="80645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+mn-lt"/>
              </a:rPr>
              <a:t>СРЕДНЕМЕСЯЧНАЯ ЗАРАБОТНАЯ ПЛАТА МАЛОГО И СРЕДНЕГО ПРЕДПРИНИМАТЕЛЬСТВА</a:t>
            </a:r>
          </a:p>
        </p:txBody>
      </p:sp>
      <p:graphicFrame>
        <p:nvGraphicFramePr>
          <p:cNvPr id="5" name="Содержимое 10"/>
          <p:cNvGraphicFramePr>
            <a:graphicFrameLocks noGrp="1"/>
          </p:cNvGraphicFramePr>
          <p:nvPr>
            <p:ph idx="1"/>
          </p:nvPr>
        </p:nvGraphicFramePr>
        <p:xfrm>
          <a:off x="-676275" y="1123950"/>
          <a:ext cx="12395200" cy="5632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2163" name="Текст 4"/>
          <p:cNvSpPr>
            <a:spLocks noGrp="1"/>
          </p:cNvSpPr>
          <p:nvPr>
            <p:ph type="body" idx="4294967295"/>
          </p:nvPr>
        </p:nvSpPr>
        <p:spPr>
          <a:xfrm>
            <a:off x="0" y="5114925"/>
            <a:ext cx="8561388" cy="10953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1200" smtClean="0"/>
              <a:t>	</a:t>
            </a:r>
            <a:endParaRPr lang="ru-RU" sz="1800" smtClean="0"/>
          </a:p>
        </p:txBody>
      </p:sp>
      <p:pic>
        <p:nvPicPr>
          <p:cNvPr id="92164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09575"/>
            <a:ext cx="193992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167282" y="1414914"/>
            <a:ext cx="3534230" cy="2650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Graphic spid="5" grpId="0">
        <p:bldSub>
          <a:bldChart bld="categoryEl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3"/>
          <p:cNvSpPr>
            <a:spLocks noGrp="1"/>
          </p:cNvSpPr>
          <p:nvPr>
            <p:ph type="title"/>
          </p:nvPr>
        </p:nvSpPr>
        <p:spPr>
          <a:xfrm>
            <a:off x="1304925" y="317500"/>
            <a:ext cx="9825038" cy="1439863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b="1" dirty="0" smtClean="0"/>
              <a:t>    </a:t>
            </a:r>
            <a:r>
              <a:rPr lang="ru-RU" sz="2400" b="1" dirty="0" smtClean="0"/>
              <a:t>Удельный вес налоговых платежей, поступивших от </a:t>
            </a:r>
            <a:r>
              <a:rPr lang="en-US" sz="2400" b="1" dirty="0" smtClean="0"/>
              <a:t>  </a:t>
            </a:r>
            <a:r>
              <a:rPr lang="ru-RU" sz="2400" b="1" dirty="0" smtClean="0"/>
              <a:t>субъектов малого и среднего предпринимательства, в общем объеме собственных доходов консолидированного бюджета</a:t>
            </a:r>
            <a:endParaRPr lang="ru-RU" sz="2400" b="1" dirty="0"/>
          </a:p>
        </p:txBody>
      </p:sp>
      <p:graphicFrame>
        <p:nvGraphicFramePr>
          <p:cNvPr id="94210" name="Содержимое 10"/>
          <p:cNvGraphicFramePr>
            <a:graphicFrameLocks noGrp="1"/>
          </p:cNvGraphicFramePr>
          <p:nvPr>
            <p:ph sz="quarter" idx="1"/>
          </p:nvPr>
        </p:nvGraphicFramePr>
        <p:xfrm>
          <a:off x="-50800" y="1092200"/>
          <a:ext cx="12293600" cy="5530850"/>
        </p:xfrm>
        <a:graphic>
          <a:graphicData uri="http://schemas.openxmlformats.org/presentationml/2006/ole">
            <p:oleObj spid="_x0000_s94210" r:id="rId4" imgW="12290601" imgH="5529551" progId="Excel.Chart.8">
              <p:embed/>
            </p:oleObj>
          </a:graphicData>
        </a:graphic>
      </p:graphicFrame>
      <p:sp>
        <p:nvSpPr>
          <p:cNvPr id="8196" name="Текст 4"/>
          <p:cNvSpPr>
            <a:spLocks noGrp="1"/>
          </p:cNvSpPr>
          <p:nvPr>
            <p:ph type="body" idx="4294967295"/>
          </p:nvPr>
        </p:nvSpPr>
        <p:spPr>
          <a:xfrm>
            <a:off x="0" y="5114925"/>
            <a:ext cx="8561388" cy="10953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1200" smtClean="0"/>
              <a:t>	</a:t>
            </a:r>
            <a:endParaRPr lang="ru-RU" sz="1800" smtClean="0"/>
          </a:p>
        </p:txBody>
      </p:sp>
      <p:pic>
        <p:nvPicPr>
          <p:cNvPr id="94213" name="Picture 3" descr="arm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8382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013319" y="446973"/>
            <a:ext cx="4298385" cy="60177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898118" y="379596"/>
            <a:ext cx="4312194" cy="59891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6259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25" y="107950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50" y="3138488"/>
            <a:ext cx="3944938" cy="288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914400" y="584563"/>
            <a:ext cx="10621887" cy="56333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7282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1240" y="373797"/>
            <a:ext cx="8599921" cy="57363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8306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4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1"/>
          <p:cNvGraphicFramePr>
            <a:graphicFrameLocks/>
          </p:cNvGraphicFramePr>
          <p:nvPr/>
        </p:nvGraphicFramePr>
        <p:xfrm>
          <a:off x="1730375" y="160338"/>
          <a:ext cx="8831263" cy="6435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4578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63" y="103188"/>
            <a:ext cx="1939925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Chart bld="categoryEl"/>
        </p:bldSub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23580" y="522139"/>
            <a:ext cx="8551996" cy="56785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9330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50" y="87313"/>
            <a:ext cx="1939925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6315" y="239686"/>
            <a:ext cx="9094119" cy="63200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035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5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4303" y="741144"/>
            <a:ext cx="9924716" cy="55826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1378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6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6575" y="-130175"/>
            <a:ext cx="11060113" cy="15065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FFFF00"/>
                </a:solidFill>
              </a:rPr>
              <a:t>Доходы от продажи земельных участков</a:t>
            </a:r>
            <a:endParaRPr lang="ru-RU" sz="3200" b="1" dirty="0">
              <a:solidFill>
                <a:srgbClr val="FFFF00"/>
              </a:solidFill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/>
        </p:nvGraphicFramePr>
        <p:xfrm>
          <a:off x="941388" y="1916113"/>
          <a:ext cx="8942387" cy="4864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403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507941" y="3880208"/>
            <a:ext cx="3534230" cy="2650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8" grpId="0">
        <p:bldSub>
          <a:bldChart bld="categoryEl"/>
        </p:bldSub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046" y="0"/>
            <a:ext cx="11324492" cy="6569612"/>
          </a:xfrm>
          <a:scene3d>
            <a:camera prst="orthographicFront"/>
            <a:lightRig rig="threePt" dir="t"/>
          </a:scene3d>
          <a:sp3d/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b="1" cap="none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  <a:t>Жилищный фонд с учётом частного сектора на территории Лотошинского района</a:t>
            </a:r>
            <a:br>
              <a:rPr lang="ru-RU" sz="4800" b="1" cap="none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4800" b="1" cap="non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ru-RU" sz="4800" b="1" cap="non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4800" b="1" cap="none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ru-RU" sz="4800" b="1" cap="none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4800" b="1" cap="none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  <a:t> </a:t>
            </a:r>
            <a:br>
              <a:rPr lang="ru-RU" sz="4800" b="1" cap="none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4800" b="1" cap="none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ru-RU" sz="4800" b="1" cap="none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4800" b="1" cap="none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  <a:t>составляет 576 тысяч </a:t>
            </a:r>
            <a:r>
              <a:rPr lang="ru-RU" sz="4800" b="1" cap="none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  <a:t>кв.м</a:t>
            </a:r>
            <a:r>
              <a:rPr lang="ru-RU" sz="4800" b="1" cap="none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  <a:t>.</a:t>
            </a:r>
            <a:endParaRPr lang="ru-RU" sz="4800" b="1" cap="none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10025" y="2738438"/>
            <a:ext cx="457200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727200"/>
            <a:ext cx="193992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DSC064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0715" y="433439"/>
            <a:ext cx="8823091" cy="5862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4450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0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3549" y="2505999"/>
            <a:ext cx="8480308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+mn-cs"/>
              </a:rPr>
              <a:t>Микулино - 1495 человек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+mn-cs"/>
              </a:rPr>
              <a:t>Ушаково - 1055 человек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+mn-cs"/>
              </a:rPr>
              <a:t>Савостино - 726 человек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+mn-cs"/>
              </a:rPr>
              <a:t>Доры - 638 человек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+mn-cs"/>
              </a:rPr>
              <a:t>Большая Сестра - 219 человек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+mn-cs"/>
              </a:rPr>
              <a:t>Афанасово - 96 человек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0400" y="266700"/>
            <a:ext cx="10931525" cy="1939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  <a:cs typeface="+mn-cs"/>
              </a:rPr>
              <a:t>В 2016 году в шести населённых пунктах будут установлены станции очистки воды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7199697" y="1719889"/>
            <a:ext cx="4685879" cy="3528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1013" y="188913"/>
            <a:ext cx="9617075" cy="43021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/>
              <a:t>Ликвидация навалов мусора на территории кладбищ, в том числе особо крупных: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273175" y="781050"/>
            <a:ext cx="9321800" cy="858838"/>
          </a:xfrm>
        </p:spPr>
        <p:txBody>
          <a:bodyPr/>
          <a:lstStyle/>
          <a:p>
            <a:pPr marL="0" indent="0" algn="ctr" eaLnBrk="1" hangingPunct="1">
              <a:buFont typeface="Wingdings 3" pitchFamily="18" charset="2"/>
              <a:buNone/>
            </a:pPr>
            <a:r>
              <a:rPr lang="ru-RU" sz="3200" b="1" smtClean="0">
                <a:solidFill>
                  <a:srgbClr val="FFFF00"/>
                </a:solidFill>
              </a:rPr>
              <a:t>        д.Ильинское до/после</a:t>
            </a:r>
          </a:p>
        </p:txBody>
      </p:sp>
      <p:pic>
        <p:nvPicPr>
          <p:cNvPr id="3075" name="Picture 3" descr="C:\Users\smagin\Desktop\Стенды на кладбищах\Ильинское\DSC027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79827" y="2904599"/>
            <a:ext cx="5155361" cy="33629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3077" name="Picture 5" descr="C:\Users\smagin\Desktop\image-08-12-15-10-07-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998603" y="2795266"/>
            <a:ext cx="4650362" cy="33973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06501" name="Рисунок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3213" y="0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1950" y="177800"/>
            <a:ext cx="8534400" cy="150653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Парковочное место на территории кладбища в </a:t>
            </a:r>
            <a:r>
              <a:rPr lang="ru-RU" b="1" dirty="0"/>
              <a:t>с</a:t>
            </a:r>
            <a:r>
              <a:rPr lang="ru-RU" b="1" dirty="0" smtClean="0"/>
              <a:t>. </a:t>
            </a:r>
            <a:r>
              <a:rPr lang="ru-RU" b="1" dirty="0" err="1" smtClean="0"/>
              <a:t>Званово</a:t>
            </a:r>
            <a:endParaRPr lang="ru-RU" b="1" dirty="0"/>
          </a:p>
        </p:txBody>
      </p:sp>
      <p:pic>
        <p:nvPicPr>
          <p:cNvPr id="2050" name="Picture 2" descr="C:\Users\smagin\Desktop\Стенды на кладбищах\Званово\DSC046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028111" y="1848901"/>
            <a:ext cx="4392488" cy="46085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2052" name="Picture 4" descr="C:\Users\smagin\Desktop\Инч Инч Карабинч\Я РАБОТА\КЛАДБИЩА\Объезды\МУП Ритуал\Званово\Парковка\DSC046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190453" y="1683648"/>
            <a:ext cx="4392488" cy="46018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07524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1438" y="-106363"/>
            <a:ext cx="1939926" cy="3114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613" y="-46038"/>
            <a:ext cx="10768012" cy="150653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/>
              <a:t>Установка новых названий и стендов на  кладбищах сельских поселений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1026" name="Picture 2" descr="C:\Users\smagin\Desktop\Стенды на кладбищах\Званово\DSC046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30138" y="1196752"/>
            <a:ext cx="4018508" cy="2518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027" name="Picture 3" descr="C:\Users\smagin\Desktop\Стенды на кладбищах\Введенское\DSC049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703518" y="1164295"/>
            <a:ext cx="4027984" cy="25510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028" name="Picture 4" descr="C:\Users\smagin\Desktop\Стенды на кладбищах\Щеглятьево\DSC055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66508" y="4145121"/>
            <a:ext cx="4025769" cy="24338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029" name="Picture 5" descr="C:\Users\smagin\Desktop\Стенды на кладбищах\Шубино\DSC054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591519" y="4134585"/>
            <a:ext cx="4027984" cy="24549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08550" name="Рисунок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52388" y="-95250"/>
            <a:ext cx="1939926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0550" y="277813"/>
            <a:ext cx="9224963" cy="1411287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Уровень официально зарегистрированной безработицы</a:t>
            </a:r>
            <a:endParaRPr lang="ru-RU" b="1" dirty="0"/>
          </a:p>
        </p:txBody>
      </p:sp>
      <p:graphicFrame>
        <p:nvGraphicFramePr>
          <p:cNvPr id="25602" name="Диаграмма 3"/>
          <p:cNvGraphicFramePr>
            <a:graphicFrameLocks/>
          </p:cNvGraphicFramePr>
          <p:nvPr/>
        </p:nvGraphicFramePr>
        <p:xfrm>
          <a:off x="1725613" y="1389063"/>
          <a:ext cx="8229600" cy="5519737"/>
        </p:xfrm>
        <a:graphic>
          <a:graphicData uri="http://schemas.openxmlformats.org/presentationml/2006/ole">
            <p:oleObj spid="_x0000_s25602" r:id="rId3" imgW="8230313" imgH="5517358" progId="Excel.Chart.8">
              <p:embed/>
            </p:oleObj>
          </a:graphicData>
        </a:graphic>
      </p:graphicFrame>
      <p:pic>
        <p:nvPicPr>
          <p:cNvPr id="25604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23825"/>
            <a:ext cx="193992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00238" y="241300"/>
            <a:ext cx="8534400" cy="150653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FF00"/>
                </a:solidFill>
              </a:rPr>
              <a:t>Проведение капитального ремонта крыши  дома №17 в </a:t>
            </a:r>
            <a:r>
              <a:rPr lang="ru-RU" sz="2000" b="1" dirty="0" err="1">
                <a:solidFill>
                  <a:srgbClr val="FFFF00"/>
                </a:solidFill>
              </a:rPr>
              <a:t>д</a:t>
            </a:r>
            <a:r>
              <a:rPr lang="ru-RU" b="1" dirty="0" err="1" smtClean="0">
                <a:solidFill>
                  <a:srgbClr val="FFFF00"/>
                </a:solidFill>
              </a:rPr>
              <a:t>.Ушаково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8194" name="Picture 2" descr="C:\Users\smagin\Desktop\DSC053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900808" y="1746073"/>
            <a:ext cx="4392488" cy="48905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8195" name="Picture 3" descr="C:\Users\smagin\Desktop\DSC053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flipH="1">
            <a:off x="6653547" y="1747446"/>
            <a:ext cx="4104456" cy="49159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09572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9" name="Picture 7" descr="30100-350260-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285750"/>
            <a:ext cx="8475663" cy="62960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059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4925" y="-166688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5" name="TextBox 1"/>
          <p:cNvSpPr txBox="1">
            <a:spLocks noChangeArrowheads="1"/>
          </p:cNvSpPr>
          <p:nvPr/>
        </p:nvSpPr>
        <p:spPr bwMode="auto">
          <a:xfrm>
            <a:off x="10594975" y="-207963"/>
            <a:ext cx="1392238" cy="624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0">
                <a:solidFill>
                  <a:srgbClr val="FF0000"/>
                </a:solidFill>
                <a:latin typeface="Century Gothic" pitchFamily="34" charset="0"/>
              </a:rPr>
              <a:t>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9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6649" y="1958206"/>
            <a:ext cx="5869052" cy="39132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75" y="5965825"/>
            <a:ext cx="12568238" cy="690563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FF00"/>
                </a:solidFill>
              </a:rPr>
              <a:t>Награждение Андрея </a:t>
            </a:r>
            <a:r>
              <a:rPr lang="ru-RU" sz="2800" b="1" dirty="0" err="1" smtClean="0">
                <a:solidFill>
                  <a:srgbClr val="FFFF00"/>
                </a:solidFill>
              </a:rPr>
              <a:t>Нипушкина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>
                <a:solidFill>
                  <a:srgbClr val="FFFF00"/>
                </a:solidFill>
              </a:rPr>
              <a:t>и </a:t>
            </a:r>
            <a:r>
              <a:rPr lang="ru-RU" sz="2800" b="1" dirty="0" smtClean="0">
                <a:solidFill>
                  <a:srgbClr val="FFFF00"/>
                </a:solidFill>
              </a:rPr>
              <a:t>Александра Агафонова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3379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31735" y="471639"/>
            <a:ext cx="6263029" cy="41773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1620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438" y="-106363"/>
            <a:ext cx="1939925" cy="3114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3319" y="102027"/>
            <a:ext cx="8229600" cy="922114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i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РЕМОНТ ДОРОГ  С ВЫДЕЛЕНИЕМ СУБСИДИИ  ИЗ БЮДЖЕТА МОСКОВСКОЙ ОБЛАСТИ</a:t>
            </a:r>
            <a:endParaRPr lang="ru-RU" sz="2800" b="1" i="1" cap="none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0" y="2074863"/>
            <a:ext cx="8229600" cy="695325"/>
          </a:xfrm>
        </p:spPr>
        <p:txBody>
          <a:bodyPr rtlCol="0">
            <a:noAutofit/>
          </a:bodyPr>
          <a:lstStyle/>
          <a:p>
            <a:pPr marL="137160" indent="0" eaLnBrk="1" fontAlgn="auto" hangingPunct="1">
              <a:buFont typeface="Wingdings 3" pitchFamily="18" charset="2"/>
              <a:buNone/>
              <a:defRPr/>
            </a:pPr>
            <a:endParaRPr lang="ru-RU" sz="1400" b="1" dirty="0" smtClean="0">
              <a:solidFill>
                <a:schemeClr val="tx1"/>
              </a:solidFill>
            </a:endParaRPr>
          </a:p>
          <a:p>
            <a:pPr marL="137160" indent="0" eaLnBrk="1" fontAlgn="auto" hangingPunct="1">
              <a:buFont typeface="Wingdings 3" pitchFamily="18" charset="2"/>
              <a:buNone/>
              <a:defRPr/>
            </a:pPr>
            <a:endParaRPr lang="ru-RU" sz="1400" b="1" dirty="0">
              <a:solidFill>
                <a:schemeClr val="tx1"/>
              </a:solidFill>
            </a:endParaRPr>
          </a:p>
          <a:p>
            <a:pPr marL="137160" indent="0" eaLnBrk="1" fontAlgn="auto" hangingPunct="1">
              <a:buFont typeface="Wingdings 3" pitchFamily="18" charset="2"/>
              <a:buNone/>
              <a:defRPr/>
            </a:pPr>
            <a:r>
              <a:rPr lang="ru-RU" sz="1400" b="1" dirty="0" smtClean="0">
                <a:solidFill>
                  <a:schemeClr val="tx1"/>
                </a:solidFill>
              </a:rPr>
              <a:t>В </a:t>
            </a:r>
            <a:r>
              <a:rPr lang="ru-RU" sz="1400" b="1" dirty="0">
                <a:solidFill>
                  <a:schemeClr val="tx1"/>
                </a:solidFill>
              </a:rPr>
              <a:t>2015 году </a:t>
            </a:r>
            <a:r>
              <a:rPr lang="ru-RU" sz="1400" b="1" dirty="0" smtClean="0">
                <a:solidFill>
                  <a:schemeClr val="tx1"/>
                </a:solidFill>
              </a:rPr>
              <a:t>отремонтировано </a:t>
            </a:r>
            <a:r>
              <a:rPr lang="ru-RU" sz="1400" b="1" dirty="0">
                <a:solidFill>
                  <a:schemeClr val="tx1"/>
                </a:solidFill>
              </a:rPr>
              <a:t>19880,88 </a:t>
            </a:r>
            <a:r>
              <a:rPr lang="ru-RU" sz="1400" b="1" dirty="0" err="1">
                <a:solidFill>
                  <a:schemeClr val="tx1"/>
                </a:solidFill>
              </a:rPr>
              <a:t>кв.м</a:t>
            </a:r>
            <a:r>
              <a:rPr lang="ru-RU" sz="1400" b="1" dirty="0">
                <a:solidFill>
                  <a:schemeClr val="tx1"/>
                </a:solidFill>
              </a:rPr>
              <a:t> в том числе:                         </a:t>
            </a:r>
          </a:p>
          <a:p>
            <a:pPr marL="137160" indent="0" algn="ctr" eaLnBrk="1" fontAlgn="auto" hangingPunct="1">
              <a:buFont typeface="Wingdings 3" pitchFamily="18" charset="2"/>
              <a:buNone/>
              <a:defRPr/>
            </a:pPr>
            <a:r>
              <a:rPr lang="ru-RU" sz="1400" b="1" u="sng" dirty="0" smtClean="0">
                <a:solidFill>
                  <a:srgbClr val="C00000"/>
                </a:solidFill>
              </a:rPr>
              <a:t>Сельское поселение </a:t>
            </a:r>
            <a:r>
              <a:rPr lang="ru-RU" sz="1400" b="1" u="sng" dirty="0" err="1" smtClean="0">
                <a:solidFill>
                  <a:srgbClr val="C00000"/>
                </a:solidFill>
              </a:rPr>
              <a:t>Ошейкинское</a:t>
            </a:r>
            <a:r>
              <a:rPr lang="ru-RU" sz="1400" b="1" u="sng" dirty="0" smtClean="0">
                <a:solidFill>
                  <a:srgbClr val="C00000"/>
                </a:solidFill>
              </a:rPr>
              <a:t>:</a:t>
            </a:r>
          </a:p>
          <a:p>
            <a:pPr eaLnBrk="1" fontAlgn="auto" hangingPunct="1">
              <a:defRPr/>
            </a:pPr>
            <a:r>
              <a:rPr lang="ru-RU" sz="1400" b="1" dirty="0" smtClean="0">
                <a:solidFill>
                  <a:schemeClr val="tx1"/>
                </a:solidFill>
              </a:rPr>
              <a:t> Дорога в </a:t>
            </a:r>
            <a:r>
              <a:rPr lang="ru-RU" sz="1400" b="1" dirty="0" err="1" smtClean="0">
                <a:solidFill>
                  <a:schemeClr val="tx1"/>
                </a:solidFill>
              </a:rPr>
              <a:t>п.Большая</a:t>
            </a:r>
            <a:r>
              <a:rPr lang="ru-RU" sz="1400" b="1" dirty="0" smtClean="0">
                <a:solidFill>
                  <a:schemeClr val="tx1"/>
                </a:solidFill>
              </a:rPr>
              <a:t> сестра -1450,88 кв.</a:t>
            </a:r>
          </a:p>
          <a:p>
            <a:pPr eaLnBrk="1" fontAlgn="auto" hangingPunct="1">
              <a:defRPr/>
            </a:pPr>
            <a:r>
              <a:rPr lang="ru-RU" sz="1400" b="1" dirty="0" smtClean="0">
                <a:solidFill>
                  <a:schemeClr val="tx1"/>
                </a:solidFill>
              </a:rPr>
              <a:t>Дорога </a:t>
            </a:r>
            <a:r>
              <a:rPr lang="ru-RU" sz="1400" b="1" dirty="0">
                <a:solidFill>
                  <a:schemeClr val="tx1"/>
                </a:solidFill>
              </a:rPr>
              <a:t>в </a:t>
            </a:r>
            <a:r>
              <a:rPr lang="ru-RU" sz="1400" b="1" dirty="0" err="1">
                <a:solidFill>
                  <a:schemeClr val="tx1"/>
                </a:solidFill>
              </a:rPr>
              <a:t>д.Ушаково</a:t>
            </a:r>
            <a:r>
              <a:rPr lang="ru-RU" sz="1400" b="1" dirty="0">
                <a:solidFill>
                  <a:schemeClr val="tx1"/>
                </a:solidFill>
              </a:rPr>
              <a:t> – 616 </a:t>
            </a:r>
            <a:r>
              <a:rPr lang="ru-RU" sz="1400" b="1" dirty="0" err="1" smtClean="0">
                <a:solidFill>
                  <a:schemeClr val="tx1"/>
                </a:solidFill>
              </a:rPr>
              <a:t>кв.м</a:t>
            </a:r>
            <a:endParaRPr lang="ru-RU" sz="1400" b="1" dirty="0" smtClean="0">
              <a:solidFill>
                <a:schemeClr val="tx1"/>
              </a:solidFill>
            </a:endParaRPr>
          </a:p>
          <a:p>
            <a:pPr marL="0" indent="0" algn="ctr" eaLnBrk="1" fontAlgn="auto" hangingPunct="1">
              <a:buFont typeface="Wingdings 3" pitchFamily="18" charset="2"/>
              <a:buNone/>
              <a:defRPr/>
            </a:pPr>
            <a:r>
              <a:rPr lang="ru-RU" sz="1400" b="1" u="sng" dirty="0" smtClean="0">
                <a:solidFill>
                  <a:srgbClr val="C00000"/>
                </a:solidFill>
              </a:rPr>
              <a:t>Сельское </a:t>
            </a:r>
            <a:r>
              <a:rPr lang="ru-RU" sz="1400" b="1" u="sng" dirty="0">
                <a:solidFill>
                  <a:srgbClr val="C00000"/>
                </a:solidFill>
              </a:rPr>
              <a:t>поселение </a:t>
            </a:r>
            <a:r>
              <a:rPr lang="ru-RU" sz="1400" b="1" u="sng" dirty="0" err="1">
                <a:solidFill>
                  <a:srgbClr val="C00000"/>
                </a:solidFill>
              </a:rPr>
              <a:t>Микулинское</a:t>
            </a:r>
            <a:r>
              <a:rPr lang="ru-RU" sz="1400" b="1" dirty="0">
                <a:solidFill>
                  <a:schemeClr val="tx1"/>
                </a:solidFill>
              </a:rPr>
              <a:t>:</a:t>
            </a:r>
          </a:p>
          <a:p>
            <a:pPr eaLnBrk="1" fontAlgn="auto" hangingPunct="1">
              <a:defRPr/>
            </a:pPr>
            <a:r>
              <a:rPr lang="ru-RU" sz="1400" b="1" dirty="0">
                <a:solidFill>
                  <a:schemeClr val="tx1"/>
                </a:solidFill>
              </a:rPr>
              <a:t>Дорога  в </a:t>
            </a:r>
            <a:r>
              <a:rPr lang="ru-RU" sz="1400" b="1" dirty="0" err="1">
                <a:solidFill>
                  <a:schemeClr val="tx1"/>
                </a:solidFill>
              </a:rPr>
              <a:t>д.Волково</a:t>
            </a:r>
            <a:r>
              <a:rPr lang="ru-RU" sz="1400" b="1" dirty="0">
                <a:solidFill>
                  <a:schemeClr val="tx1"/>
                </a:solidFill>
              </a:rPr>
              <a:t> - 3840 </a:t>
            </a:r>
            <a:r>
              <a:rPr lang="ru-RU" sz="1400" b="1" dirty="0" err="1">
                <a:solidFill>
                  <a:schemeClr val="tx1"/>
                </a:solidFill>
              </a:rPr>
              <a:t>кв.м</a:t>
            </a:r>
            <a:endParaRPr lang="ru-RU" sz="1400" b="1" dirty="0">
              <a:solidFill>
                <a:schemeClr val="tx1"/>
              </a:solidFill>
            </a:endParaRPr>
          </a:p>
          <a:p>
            <a:pPr marL="137160" indent="0" algn="ctr" eaLnBrk="1" fontAlgn="auto" hangingPunct="1">
              <a:buFont typeface="Wingdings 3" pitchFamily="18" charset="2"/>
              <a:buNone/>
              <a:defRPr/>
            </a:pPr>
            <a:r>
              <a:rPr lang="ru-RU" sz="1400" b="1" u="sng" dirty="0" smtClean="0">
                <a:solidFill>
                  <a:srgbClr val="C00000"/>
                </a:solidFill>
              </a:rPr>
              <a:t>Городское </a:t>
            </a:r>
            <a:r>
              <a:rPr lang="ru-RU" sz="1400" b="1" u="sng" dirty="0">
                <a:solidFill>
                  <a:srgbClr val="C00000"/>
                </a:solidFill>
              </a:rPr>
              <a:t>поселение Лотошино:</a:t>
            </a:r>
          </a:p>
          <a:p>
            <a:pPr eaLnBrk="1" fontAlgn="auto" hangingPunct="1">
              <a:defRPr/>
            </a:pPr>
            <a:r>
              <a:rPr lang="ru-RU" sz="1400" b="1" dirty="0" err="1">
                <a:solidFill>
                  <a:schemeClr val="tx1"/>
                </a:solidFill>
              </a:rPr>
              <a:t>п.Лотошино</a:t>
            </a:r>
            <a:r>
              <a:rPr lang="ru-RU" sz="1400" b="1" dirty="0">
                <a:solidFill>
                  <a:schemeClr val="tx1"/>
                </a:solidFill>
              </a:rPr>
              <a:t> – 13974,4 </a:t>
            </a:r>
            <a:r>
              <a:rPr lang="ru-RU" sz="1400" b="1" dirty="0" err="1">
                <a:solidFill>
                  <a:schemeClr val="tx1"/>
                </a:solidFill>
              </a:rPr>
              <a:t>кв.м</a:t>
            </a:r>
            <a:r>
              <a:rPr lang="ru-RU" sz="1400" b="1" dirty="0">
                <a:solidFill>
                  <a:schemeClr val="tx1"/>
                </a:solidFill>
              </a:rPr>
              <a:t> из них :</a:t>
            </a:r>
          </a:p>
          <a:p>
            <a:pPr marL="137160" indent="0" eaLnBrk="1" fontAlgn="auto" hangingPunct="1">
              <a:buFont typeface="Wingdings 3" pitchFamily="18" charset="2"/>
              <a:buNone/>
              <a:defRPr/>
            </a:pPr>
            <a:r>
              <a:rPr lang="ru-RU" sz="1400" b="1" dirty="0">
                <a:solidFill>
                  <a:schemeClr val="tx1"/>
                </a:solidFill>
              </a:rPr>
              <a:t>Дворовых территорий - 4389,7 </a:t>
            </a:r>
            <a:r>
              <a:rPr lang="ru-RU" sz="1400" b="1" dirty="0" err="1">
                <a:solidFill>
                  <a:schemeClr val="tx1"/>
                </a:solidFill>
              </a:rPr>
              <a:t>кв.м</a:t>
            </a:r>
            <a:endParaRPr lang="ru-RU" sz="1400" b="1" dirty="0">
              <a:solidFill>
                <a:schemeClr val="tx1"/>
              </a:solidFill>
            </a:endParaRPr>
          </a:p>
          <a:p>
            <a:pPr marL="137160" indent="0" eaLnBrk="1" fontAlgn="auto" hangingPunct="1">
              <a:buFont typeface="Wingdings 3" pitchFamily="18" charset="2"/>
              <a:buNone/>
              <a:defRPr/>
            </a:pPr>
            <a:r>
              <a:rPr lang="ru-RU" sz="1400" b="1" dirty="0" smtClean="0">
                <a:solidFill>
                  <a:schemeClr val="tx1"/>
                </a:solidFill>
              </a:rPr>
              <a:t>Автомобильных дорог- 9584,7 </a:t>
            </a:r>
            <a:r>
              <a:rPr lang="ru-RU" sz="1400" b="1" dirty="0" err="1" smtClean="0">
                <a:solidFill>
                  <a:schemeClr val="tx1"/>
                </a:solidFill>
              </a:rPr>
              <a:t>кв.м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18566" y="4431620"/>
            <a:ext cx="11394140" cy="288032"/>
          </a:xfrm>
          <a:prstGeom prst="rect">
            <a:avLst/>
          </a:prstGeom>
        </p:spPr>
        <p:txBody>
          <a:bodyPr anchor="ctr"/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800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РЕМОНТ АВТОМОБИЛЬНЫХ ДОРОГ ОБЛАСТНОГО ЗНАЧЕНИЯ</a:t>
            </a:r>
            <a:endParaRPr lang="ru-RU" sz="2800" i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981200" y="4851400"/>
            <a:ext cx="8229600" cy="2293938"/>
          </a:xfrm>
          <a:prstGeom prst="rect">
            <a:avLst/>
          </a:prstGeom>
        </p:spPr>
        <p:txBody>
          <a:bodyPr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1400" b="1" dirty="0"/>
              <a:t>В 2015году - 22 км автомобильных дорог в том числе: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400" b="1" dirty="0"/>
              <a:t>Лотошино-Ошейкино (асфальт-бетон)- 6км.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400" b="1" dirty="0"/>
              <a:t>Немки – </a:t>
            </a:r>
            <a:r>
              <a:rPr lang="ru-RU" sz="1400" b="1" dirty="0" err="1"/>
              <a:t>Коноплево</a:t>
            </a:r>
            <a:r>
              <a:rPr lang="ru-RU" sz="1400" b="1" dirty="0"/>
              <a:t> (асфальт-бетон) -  6 км.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400" b="1" dirty="0"/>
              <a:t> дорога в </a:t>
            </a:r>
            <a:r>
              <a:rPr lang="ru-RU" sz="1400" b="1" dirty="0" err="1"/>
              <a:t>д.Татарки</a:t>
            </a:r>
            <a:r>
              <a:rPr lang="ru-RU" sz="1400" b="1" dirty="0"/>
              <a:t> (</a:t>
            </a:r>
            <a:r>
              <a:rPr lang="ru-RU" sz="1400" b="1" dirty="0" err="1"/>
              <a:t>щебенение</a:t>
            </a:r>
            <a:r>
              <a:rPr lang="ru-RU" sz="1400" b="1" dirty="0"/>
              <a:t>) – 3 км.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400" b="1" dirty="0"/>
              <a:t> дорога в </a:t>
            </a:r>
            <a:r>
              <a:rPr lang="ru-RU" sz="1400" b="1" dirty="0" err="1"/>
              <a:t>д.Агнищево</a:t>
            </a:r>
            <a:r>
              <a:rPr lang="ru-RU" sz="1400" b="1" dirty="0"/>
              <a:t> (</a:t>
            </a:r>
            <a:r>
              <a:rPr lang="ru-RU" sz="1400" b="1" dirty="0" err="1"/>
              <a:t>щебенение</a:t>
            </a:r>
            <a:r>
              <a:rPr lang="ru-RU" sz="1400" b="1" dirty="0"/>
              <a:t>) – 1,5 км.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400" b="1" dirty="0"/>
              <a:t> дорога </a:t>
            </a:r>
            <a:r>
              <a:rPr lang="ru-RU" sz="1400" b="1" dirty="0" err="1"/>
              <a:t>Щелгуново</a:t>
            </a:r>
            <a:r>
              <a:rPr lang="ru-RU" sz="1400" b="1" dirty="0"/>
              <a:t> –</a:t>
            </a:r>
            <a:r>
              <a:rPr lang="ru-RU" sz="1400" b="1" dirty="0" err="1"/>
              <a:t>Сельменево</a:t>
            </a:r>
            <a:r>
              <a:rPr lang="ru-RU" sz="1400" b="1" dirty="0"/>
              <a:t> (</a:t>
            </a:r>
            <a:r>
              <a:rPr lang="ru-RU" sz="1400" b="1" dirty="0" err="1"/>
              <a:t>щебенение</a:t>
            </a:r>
            <a:r>
              <a:rPr lang="ru-RU" sz="1400" b="1" dirty="0"/>
              <a:t>) -  0,97 км.</a:t>
            </a:r>
          </a:p>
        </p:txBody>
      </p:sp>
      <p:pic>
        <p:nvPicPr>
          <p:cNvPr id="112645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6" name="TextBox 3"/>
          <p:cNvSpPr txBox="1">
            <a:spLocks noChangeArrowheads="1"/>
          </p:cNvSpPr>
          <p:nvPr/>
        </p:nvSpPr>
        <p:spPr bwMode="auto">
          <a:xfrm>
            <a:off x="8099425" y="2181225"/>
            <a:ext cx="3913188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 b="1">
                <a:solidFill>
                  <a:srgbClr val="C00000"/>
                </a:solidFill>
                <a:latin typeface="Century Gothic" pitchFamily="34" charset="0"/>
              </a:rPr>
              <a:t>19880,88</a:t>
            </a:r>
            <a:r>
              <a:rPr lang="en-US" sz="4400" b="1">
                <a:solidFill>
                  <a:srgbClr val="C00000"/>
                </a:solidFill>
                <a:latin typeface="Century Gothic" pitchFamily="34" charset="0"/>
              </a:rPr>
              <a:t> </a:t>
            </a:r>
            <a:r>
              <a:rPr lang="ru-RU" sz="4400" b="1">
                <a:solidFill>
                  <a:srgbClr val="C00000"/>
                </a:solidFill>
                <a:latin typeface="Century Gothic" pitchFamily="34" charset="0"/>
              </a:rPr>
              <a:t>кв.м</a:t>
            </a:r>
            <a:endParaRPr lang="en-US" sz="4400">
              <a:solidFill>
                <a:srgbClr val="C00000"/>
              </a:solidFill>
              <a:latin typeface="Century Gothic" pitchFamily="34" charset="0"/>
            </a:endParaRPr>
          </a:p>
        </p:txBody>
      </p:sp>
      <p:sp>
        <p:nvSpPr>
          <p:cNvPr id="112647" name="TextBox 8"/>
          <p:cNvSpPr txBox="1">
            <a:spLocks noChangeArrowheads="1"/>
          </p:cNvSpPr>
          <p:nvPr/>
        </p:nvSpPr>
        <p:spPr bwMode="auto">
          <a:xfrm>
            <a:off x="8270875" y="5116513"/>
            <a:ext cx="26765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 b="1">
                <a:solidFill>
                  <a:srgbClr val="C00000"/>
                </a:solidFill>
                <a:latin typeface="Century Gothic" pitchFamily="34" charset="0"/>
              </a:rPr>
              <a:t>22 000</a:t>
            </a:r>
            <a:r>
              <a:rPr lang="en-US" sz="4400" b="1">
                <a:solidFill>
                  <a:srgbClr val="C00000"/>
                </a:solidFill>
                <a:latin typeface="Century Gothic" pitchFamily="34" charset="0"/>
              </a:rPr>
              <a:t> </a:t>
            </a:r>
            <a:r>
              <a:rPr lang="ru-RU" sz="4400" b="1">
                <a:solidFill>
                  <a:srgbClr val="C00000"/>
                </a:solidFill>
                <a:latin typeface="Century Gothic" pitchFamily="34" charset="0"/>
              </a:rPr>
              <a:t>м.</a:t>
            </a:r>
            <a:endParaRPr lang="en-US" sz="4400">
              <a:solidFill>
                <a:srgbClr val="C000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87588" y="-52388"/>
            <a:ext cx="8534400" cy="15065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FFFF00"/>
                </a:solidFill>
              </a:rPr>
              <a:t>Ремонт дорожного покрытия</a:t>
            </a:r>
            <a:endParaRPr lang="ru-RU" i="1" dirty="0">
              <a:solidFill>
                <a:srgbClr val="FFFF00"/>
              </a:solidFill>
            </a:endParaRPr>
          </a:p>
        </p:txBody>
      </p:sp>
      <p:pic>
        <p:nvPicPr>
          <p:cNvPr id="6146" name="Picture 2" descr="C:\Users\smagin\Desktop\20150804_1717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79789" y="3962771"/>
            <a:ext cx="4199552" cy="26760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6147" name="Picture 3" descr="C:\Users\smagin\Desktop\IMG_53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928041" y="1566176"/>
            <a:ext cx="4104456" cy="49379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6148" name="Picture 4" descr="C:\Users\smagin\Desktop\CIMG14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013319" y="1566176"/>
            <a:ext cx="4378862" cy="20047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13669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25650" y="95250"/>
            <a:ext cx="8534400" cy="150653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FFFF00"/>
                </a:solidFill>
              </a:rPr>
              <a:t>Обустройство дорожного покрытия в </a:t>
            </a:r>
            <a:r>
              <a:rPr lang="ru-RU" b="1" i="1" dirty="0">
                <a:solidFill>
                  <a:srgbClr val="FFFF00"/>
                </a:solidFill>
              </a:rPr>
              <a:t>д</a:t>
            </a:r>
            <a:r>
              <a:rPr lang="ru-RU" b="1" i="1" dirty="0" smtClean="0">
                <a:solidFill>
                  <a:srgbClr val="FFFF00"/>
                </a:solidFill>
              </a:rPr>
              <a:t>. Большая сестра</a:t>
            </a:r>
            <a:endParaRPr lang="ru-RU" b="1" i="1" dirty="0">
              <a:solidFill>
                <a:srgbClr val="FFFF00"/>
              </a:solidFill>
            </a:endParaRPr>
          </a:p>
        </p:txBody>
      </p:sp>
      <p:pic>
        <p:nvPicPr>
          <p:cNvPr id="7170" name="Picture 2" descr="C:\Users\smagin\Desktop\IMG_22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567171" y="1601503"/>
            <a:ext cx="3517932" cy="23464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7171" name="Picture 3" descr="C:\Users\smagin\Desktop\IMG_22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401961" y="4258993"/>
            <a:ext cx="3628006" cy="21401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7172" name="Picture 4" descr="C:\Users\smagin\Desktop\IMG_229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025790" y="1628801"/>
            <a:ext cx="4493745" cy="47431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14693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374806-33708-89537530--u2c33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2538" y="413886"/>
            <a:ext cx="8201198" cy="61505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571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840299">
            <a:off x="9336088" y="125412"/>
            <a:ext cx="2300288" cy="300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2707" y="213643"/>
            <a:ext cx="11290496" cy="1115379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Среднемесячная заработная плата работников образования</a:t>
            </a:r>
            <a:endParaRPr lang="ru-RU" b="1" cap="none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-206375" y="1536700"/>
            <a:ext cx="4349750" cy="1858963"/>
          </a:xfrm>
          <a:prstGeom prst="rect">
            <a:avLst/>
          </a:prstGeom>
          <a:effectLst/>
        </p:spPr>
        <p:txBody>
          <a:bodyPr anchor="ctr">
            <a:normAutofit fontScale="92500" lnSpcReduction="1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800" b="1" i="1" dirty="0" smtClean="0"/>
              <a:t>Учителя</a:t>
            </a:r>
          </a:p>
          <a:p>
            <a:pPr algn="ctr">
              <a:defRPr/>
            </a:pPr>
            <a:endParaRPr lang="ru-RU" sz="2800" b="1" i="1" dirty="0" smtClean="0"/>
          </a:p>
          <a:p>
            <a:pPr algn="ctr">
              <a:defRPr/>
            </a:pPr>
            <a:r>
              <a:rPr lang="ru-RU" sz="1600" b="1" i="1" dirty="0" smtClean="0"/>
              <a:t>В Лотошинском районе</a:t>
            </a:r>
          </a:p>
          <a:p>
            <a:pPr algn="ctr">
              <a:defRPr/>
            </a:pPr>
            <a:endParaRPr lang="ru-RU" sz="1600" b="1" i="1" dirty="0" smtClean="0"/>
          </a:p>
          <a:p>
            <a:pPr algn="ctr">
              <a:defRPr/>
            </a:pPr>
            <a:r>
              <a:rPr lang="ru-RU" sz="4400" b="1" i="1" u="sng" dirty="0" smtClean="0">
                <a:solidFill>
                  <a:schemeClr val="accent6"/>
                </a:solidFill>
              </a:rPr>
              <a:t>44 283 </a:t>
            </a:r>
            <a:r>
              <a:rPr lang="ru-RU" sz="2200" b="1" i="1" u="sng" dirty="0" smtClean="0">
                <a:solidFill>
                  <a:schemeClr val="accent6"/>
                </a:solidFill>
              </a:rPr>
              <a:t>руб.</a:t>
            </a:r>
            <a:endParaRPr lang="ru-RU" sz="2200" b="1" i="1" u="sng" dirty="0">
              <a:solidFill>
                <a:schemeClr val="accent6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7639050" y="1543050"/>
            <a:ext cx="4314825" cy="1858963"/>
          </a:xfrm>
          <a:prstGeom prst="rect">
            <a:avLst/>
          </a:prstGeom>
          <a:effectLst/>
        </p:spPr>
        <p:txBody>
          <a:bodyPr anchor="ctr">
            <a:normAutofit fontScale="92500" lnSpcReduction="1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800" b="1" i="1" dirty="0" smtClean="0"/>
              <a:t>воспитатели</a:t>
            </a:r>
          </a:p>
          <a:p>
            <a:pPr algn="ctr">
              <a:defRPr/>
            </a:pPr>
            <a:endParaRPr lang="ru-RU" sz="2800" b="1" i="1" dirty="0" smtClean="0"/>
          </a:p>
          <a:p>
            <a:pPr algn="ctr">
              <a:defRPr/>
            </a:pPr>
            <a:r>
              <a:rPr lang="ru-RU" sz="1600" b="1" i="1" dirty="0" smtClean="0"/>
              <a:t>В Лотошинском районе</a:t>
            </a:r>
          </a:p>
          <a:p>
            <a:pPr algn="ctr">
              <a:defRPr/>
            </a:pPr>
            <a:endParaRPr lang="ru-RU" sz="1600" b="1" i="1" dirty="0" smtClean="0"/>
          </a:p>
          <a:p>
            <a:pPr algn="ctr">
              <a:defRPr/>
            </a:pPr>
            <a:r>
              <a:rPr lang="ru-RU" sz="4400" b="1" i="1" u="sng" dirty="0" smtClean="0">
                <a:solidFill>
                  <a:schemeClr val="accent6"/>
                </a:solidFill>
              </a:rPr>
              <a:t>39 975 </a:t>
            </a:r>
            <a:r>
              <a:rPr lang="ru-RU" sz="2200" b="1" i="1" u="sng" dirty="0" smtClean="0">
                <a:solidFill>
                  <a:schemeClr val="accent6"/>
                </a:solidFill>
              </a:rPr>
              <a:t>руб.</a:t>
            </a:r>
            <a:endParaRPr lang="ru-RU" sz="2200" b="1" i="1" u="sng" dirty="0">
              <a:solidFill>
                <a:schemeClr val="accent6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-206375" y="4043363"/>
            <a:ext cx="4349750" cy="1946275"/>
          </a:xfrm>
          <a:prstGeom prst="rect">
            <a:avLst/>
          </a:prstGeom>
          <a:effectLst/>
        </p:spPr>
        <p:txBody>
          <a:bodyPr anchor="ctr">
            <a:normAutofit fontScale="92500" lnSpcReduction="2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800" b="1" i="1" dirty="0" smtClean="0"/>
              <a:t>Учителя</a:t>
            </a:r>
          </a:p>
          <a:p>
            <a:pPr algn="ctr">
              <a:defRPr/>
            </a:pPr>
            <a:endParaRPr lang="ru-RU" sz="2800" b="1" i="1" dirty="0" smtClean="0"/>
          </a:p>
          <a:p>
            <a:pPr algn="ctr">
              <a:defRPr/>
            </a:pPr>
            <a:r>
              <a:rPr lang="ru-RU" sz="1600" b="1" i="1" dirty="0" smtClean="0"/>
              <a:t>Согласно майским указам Президента РФ</a:t>
            </a:r>
          </a:p>
          <a:p>
            <a:pPr algn="ctr">
              <a:defRPr/>
            </a:pPr>
            <a:endParaRPr lang="ru-RU" sz="1600" b="1" i="1" dirty="0" smtClean="0"/>
          </a:p>
          <a:p>
            <a:pPr algn="ctr">
              <a:defRPr/>
            </a:pPr>
            <a:r>
              <a:rPr lang="ru-RU" sz="4400" b="1" i="1" u="sng" dirty="0" smtClean="0">
                <a:solidFill>
                  <a:schemeClr val="accent6"/>
                </a:solidFill>
              </a:rPr>
              <a:t>39 339 </a:t>
            </a:r>
            <a:r>
              <a:rPr lang="ru-RU" sz="2200" b="1" i="1" u="sng" dirty="0" smtClean="0">
                <a:solidFill>
                  <a:schemeClr val="accent6"/>
                </a:solidFill>
              </a:rPr>
              <a:t>руб.</a:t>
            </a:r>
            <a:endParaRPr lang="ru-RU" sz="2200" b="1" i="1" u="sng" dirty="0">
              <a:solidFill>
                <a:schemeClr val="accent6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7864475" y="4043363"/>
            <a:ext cx="4089400" cy="1946275"/>
          </a:xfrm>
          <a:prstGeom prst="rect">
            <a:avLst/>
          </a:prstGeom>
          <a:effectLst/>
        </p:spPr>
        <p:txBody>
          <a:bodyPr anchor="ctr">
            <a:normAutofit fontScale="92500" lnSpcReduction="2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800" b="1" i="1" dirty="0" smtClean="0"/>
              <a:t>воспитатели</a:t>
            </a:r>
          </a:p>
          <a:p>
            <a:pPr algn="ctr">
              <a:defRPr/>
            </a:pPr>
            <a:endParaRPr lang="ru-RU" sz="2800" b="1" i="1" dirty="0" smtClean="0"/>
          </a:p>
          <a:p>
            <a:pPr algn="ctr">
              <a:defRPr/>
            </a:pPr>
            <a:r>
              <a:rPr lang="ru-RU" sz="1600" b="1" i="1" dirty="0" smtClean="0"/>
              <a:t>Согласно майским указам президента РФ</a:t>
            </a:r>
          </a:p>
          <a:p>
            <a:pPr algn="ctr">
              <a:defRPr/>
            </a:pPr>
            <a:endParaRPr lang="ru-RU" sz="1600" b="1" i="1" dirty="0" smtClean="0"/>
          </a:p>
          <a:p>
            <a:pPr algn="ctr">
              <a:defRPr/>
            </a:pPr>
            <a:r>
              <a:rPr lang="ru-RU" sz="4400" b="1" i="1" u="sng" dirty="0" smtClean="0">
                <a:solidFill>
                  <a:schemeClr val="accent6"/>
                </a:solidFill>
              </a:rPr>
              <a:t>39 975 </a:t>
            </a:r>
            <a:r>
              <a:rPr lang="ru-RU" sz="2200" b="1" i="1" u="sng" dirty="0" smtClean="0">
                <a:solidFill>
                  <a:schemeClr val="accent6"/>
                </a:solidFill>
              </a:rPr>
              <a:t>руб.</a:t>
            </a:r>
            <a:endParaRPr lang="ru-RU" sz="2200" b="1" i="1" u="sng" dirty="0">
              <a:solidFill>
                <a:schemeClr val="accent6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3525" y="1536700"/>
            <a:ext cx="594995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3" name="Рисунок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" y="87313"/>
            <a:ext cx="1100138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1081" y="269508"/>
            <a:ext cx="9189352" cy="61300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7762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7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5" descr="Докольник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9350" y="381000"/>
            <a:ext cx="5778500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6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7" name="Picture 6" descr="Дошкольники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2757488"/>
            <a:ext cx="5276850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837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837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entury Gothic" pitchFamily="34" charset="0"/>
            </a:endParaRPr>
          </a:p>
        </p:txBody>
      </p:sp>
      <p:graphicFrame>
        <p:nvGraphicFramePr>
          <p:cNvPr id="58372" name="Object 4"/>
          <p:cNvGraphicFramePr>
            <a:graphicFrameLocks noChangeAspect="1"/>
          </p:cNvGraphicFramePr>
          <p:nvPr/>
        </p:nvGraphicFramePr>
        <p:xfrm>
          <a:off x="473075" y="153988"/>
          <a:ext cx="11044238" cy="6391275"/>
        </p:xfrm>
        <a:graphic>
          <a:graphicData uri="http://schemas.openxmlformats.org/presentationml/2006/ole">
            <p:oleObj spid="_x0000_s58372" name="Диаграмма" r:id="rId3" imgW="8401203" imgH="4943475" progId="MSGraph.Chart.8">
              <p:embed/>
            </p:oleObj>
          </a:graphicData>
        </a:graphic>
      </p:graphicFrame>
      <p:pic>
        <p:nvPicPr>
          <p:cNvPr id="58376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68275" y="-141288"/>
            <a:ext cx="1446213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 descr="Газель ДШ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2131" y="539017"/>
            <a:ext cx="9038121" cy="60254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9810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04350" y="104775"/>
            <a:ext cx="2574925" cy="257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9453" y="533959"/>
            <a:ext cx="8987956" cy="59919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0834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23463" y="82550"/>
            <a:ext cx="2098675" cy="206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8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3319" y="413886"/>
            <a:ext cx="9009246" cy="60061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1858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23400" y="358775"/>
            <a:ext cx="2098675" cy="206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9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DSC060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2726" y="415475"/>
            <a:ext cx="9159885" cy="60863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882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2900" y="3686175"/>
            <a:ext cx="2165350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712788"/>
            <a:ext cx="10875963" cy="5678487"/>
          </a:xfrm>
          <a:solidFill>
            <a:schemeClr val="tx2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defRPr/>
            </a:pPr>
            <a:r>
              <a:rPr lang="ru-RU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Плановые профилактические осмотры взрослого населения выполнены на 95% (осмотрено 1650 человек)</a:t>
            </a:r>
          </a:p>
          <a:p>
            <a:pPr eaLnBrk="1" fontAlgn="auto" hangingPunct="1">
              <a:defRPr/>
            </a:pPr>
            <a:endParaRPr lang="ru-RU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eaLnBrk="1" fontAlgn="auto" hangingPunct="1">
              <a:defRPr/>
            </a:pPr>
            <a:r>
              <a:rPr lang="ru-RU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Плановые профилактические осмотры детского населения выполнены на 100 % (осмотрено 2400 человек)</a:t>
            </a:r>
            <a:endParaRPr lang="ru-RU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10813" y="2625725"/>
            <a:ext cx="1268412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7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4000" y="298450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9" name="Picture 5" descr="IMG_40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8978" y="1171874"/>
            <a:ext cx="6612255" cy="44081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7590" name="Picture 6" descr="IMG_408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6700" y="652379"/>
            <a:ext cx="3914273" cy="58714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4931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83725" y="3587750"/>
            <a:ext cx="2579688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046" y="358249"/>
            <a:ext cx="11290496" cy="1115379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СРЕДНЕМЕСЯЧНАЯ ЗАРАБОТНАЯ ПЛАТА РАБОТНИКОВ ЛОТОШИНСКОЙ ЦЕНТРАЛЬНОЙ РАЙОННОЙ БОЛЬНИЦЫ</a:t>
            </a:r>
            <a:endParaRPr lang="ru-RU" sz="2800" b="1" cap="none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38200" y="1744663"/>
            <a:ext cx="4349750" cy="1858962"/>
          </a:xfrm>
          <a:prstGeom prst="rect">
            <a:avLst/>
          </a:prstGeom>
          <a:effectLst/>
        </p:spPr>
        <p:txBody>
          <a:bodyPr anchor="ctr">
            <a:normAutofit fontScale="92500" lnSpcReduction="1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800" b="1" i="1" dirty="0" smtClean="0"/>
              <a:t>Врачи</a:t>
            </a:r>
          </a:p>
          <a:p>
            <a:pPr algn="ctr">
              <a:defRPr/>
            </a:pPr>
            <a:endParaRPr lang="ru-RU" sz="2800" b="1" i="1" dirty="0" smtClean="0"/>
          </a:p>
          <a:p>
            <a:pPr algn="ctr">
              <a:defRPr/>
            </a:pPr>
            <a:r>
              <a:rPr lang="ru-RU" sz="1600" b="1" i="1" dirty="0" smtClean="0"/>
              <a:t>В Лотошинском районе</a:t>
            </a:r>
          </a:p>
          <a:p>
            <a:pPr algn="ctr">
              <a:defRPr/>
            </a:pPr>
            <a:endParaRPr lang="ru-RU" sz="1600" b="1" i="1" dirty="0" smtClean="0"/>
          </a:p>
          <a:p>
            <a:pPr algn="ctr">
              <a:defRPr/>
            </a:pPr>
            <a:r>
              <a:rPr lang="ru-RU" sz="4400" b="1" i="1" u="sng" dirty="0" smtClean="0">
                <a:solidFill>
                  <a:schemeClr val="accent6"/>
                </a:solidFill>
              </a:rPr>
              <a:t>53 734 </a:t>
            </a:r>
            <a:r>
              <a:rPr lang="ru-RU" sz="2200" b="1" i="1" u="sng" dirty="0" smtClean="0">
                <a:solidFill>
                  <a:schemeClr val="accent6"/>
                </a:solidFill>
              </a:rPr>
              <a:t>руб</a:t>
            </a:r>
            <a:r>
              <a:rPr lang="ru-RU" sz="4400" b="1" i="1" u="sng" dirty="0" smtClean="0">
                <a:solidFill>
                  <a:schemeClr val="accent6"/>
                </a:solidFill>
              </a:rPr>
              <a:t>.</a:t>
            </a:r>
            <a:endParaRPr lang="ru-RU" sz="4400" b="1" i="1" u="sng" dirty="0">
              <a:solidFill>
                <a:schemeClr val="accent6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611938" y="1687513"/>
            <a:ext cx="4316412" cy="1858962"/>
          </a:xfrm>
          <a:prstGeom prst="rect">
            <a:avLst/>
          </a:prstGeom>
          <a:effectLst/>
        </p:spPr>
        <p:txBody>
          <a:bodyPr anchor="ctr">
            <a:normAutofit fontScale="85000" lnSpcReduction="1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800" b="1" i="1" dirty="0" smtClean="0"/>
              <a:t>Средний медперсонал</a:t>
            </a:r>
          </a:p>
          <a:p>
            <a:pPr algn="ctr">
              <a:defRPr/>
            </a:pPr>
            <a:endParaRPr lang="ru-RU" sz="2800" b="1" i="1" dirty="0" smtClean="0"/>
          </a:p>
          <a:p>
            <a:pPr algn="ctr">
              <a:defRPr/>
            </a:pPr>
            <a:r>
              <a:rPr lang="ru-RU" sz="1600" b="1" i="1" dirty="0" smtClean="0"/>
              <a:t>В Лотошинском районе</a:t>
            </a:r>
          </a:p>
          <a:p>
            <a:pPr algn="ctr">
              <a:defRPr/>
            </a:pPr>
            <a:endParaRPr lang="ru-RU" sz="1600" b="1" i="1" dirty="0" smtClean="0"/>
          </a:p>
          <a:p>
            <a:pPr algn="ctr">
              <a:defRPr/>
            </a:pPr>
            <a:r>
              <a:rPr lang="ru-RU" sz="4800" b="1" i="1" u="sng" dirty="0" smtClean="0">
                <a:solidFill>
                  <a:schemeClr val="accent6"/>
                </a:solidFill>
              </a:rPr>
              <a:t>29 309 </a:t>
            </a:r>
            <a:r>
              <a:rPr lang="ru-RU" sz="2400" b="1" i="1" u="sng" dirty="0" smtClean="0">
                <a:solidFill>
                  <a:schemeClr val="accent6"/>
                </a:solidFill>
              </a:rPr>
              <a:t>руб.</a:t>
            </a:r>
            <a:endParaRPr lang="ru-RU" sz="2400" b="1" i="1" u="sng" dirty="0">
              <a:solidFill>
                <a:schemeClr val="accent6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838200" y="3990975"/>
            <a:ext cx="4349750" cy="1946275"/>
          </a:xfrm>
          <a:prstGeom prst="rect">
            <a:avLst/>
          </a:prstGeom>
          <a:effectLst/>
        </p:spPr>
        <p:txBody>
          <a:bodyPr anchor="ctr">
            <a:normAutofit fontScale="92500" lnSpcReduction="2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800" b="1" i="1" dirty="0" smtClean="0"/>
              <a:t>врачи</a:t>
            </a:r>
          </a:p>
          <a:p>
            <a:pPr algn="ctr">
              <a:defRPr/>
            </a:pPr>
            <a:endParaRPr lang="ru-RU" sz="2800" b="1" i="1" dirty="0" smtClean="0"/>
          </a:p>
          <a:p>
            <a:pPr algn="ctr">
              <a:defRPr/>
            </a:pPr>
            <a:r>
              <a:rPr lang="ru-RU" sz="1600" b="1" i="1" dirty="0" smtClean="0"/>
              <a:t>Согласно майским указам президента РФ</a:t>
            </a:r>
          </a:p>
          <a:p>
            <a:pPr algn="ctr">
              <a:defRPr/>
            </a:pPr>
            <a:endParaRPr lang="ru-RU" sz="1600" b="1" i="1" dirty="0" smtClean="0"/>
          </a:p>
          <a:p>
            <a:pPr algn="ctr">
              <a:defRPr/>
            </a:pPr>
            <a:r>
              <a:rPr lang="ru-RU" sz="4400" b="1" i="1" u="sng" dirty="0" smtClean="0">
                <a:solidFill>
                  <a:schemeClr val="accent6"/>
                </a:solidFill>
              </a:rPr>
              <a:t>55 258 </a:t>
            </a:r>
            <a:r>
              <a:rPr lang="ru-RU" sz="2200" b="1" i="1" u="sng" dirty="0" smtClean="0">
                <a:solidFill>
                  <a:schemeClr val="accent6"/>
                </a:solidFill>
              </a:rPr>
              <a:t>руб.</a:t>
            </a:r>
            <a:endParaRPr lang="ru-RU" sz="2200" b="1" i="1" u="sng" dirty="0">
              <a:solidFill>
                <a:schemeClr val="accent6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611938" y="3990975"/>
            <a:ext cx="4416425" cy="1946275"/>
          </a:xfrm>
          <a:prstGeom prst="rect">
            <a:avLst/>
          </a:prstGeom>
          <a:effectLst/>
        </p:spPr>
        <p:txBody>
          <a:bodyPr anchor="ctr">
            <a:normAutofit fontScale="92500" lnSpcReduction="2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800" b="1" i="1" dirty="0" smtClean="0"/>
              <a:t>Средний медперсонал</a:t>
            </a:r>
          </a:p>
          <a:p>
            <a:pPr algn="ctr">
              <a:defRPr/>
            </a:pPr>
            <a:endParaRPr lang="ru-RU" sz="2800" b="1" i="1" dirty="0" smtClean="0"/>
          </a:p>
          <a:p>
            <a:pPr algn="ctr">
              <a:defRPr/>
            </a:pPr>
            <a:r>
              <a:rPr lang="ru-RU" sz="1600" b="1" i="1" dirty="0" smtClean="0"/>
              <a:t>Согласно майским указам президента РФ</a:t>
            </a:r>
          </a:p>
          <a:p>
            <a:pPr algn="ctr">
              <a:defRPr/>
            </a:pPr>
            <a:endParaRPr lang="ru-RU" sz="1600" b="1" i="1" dirty="0" smtClean="0"/>
          </a:p>
          <a:p>
            <a:pPr algn="ctr">
              <a:defRPr/>
            </a:pPr>
            <a:r>
              <a:rPr lang="ru-RU" sz="4400" b="1" i="1" u="sng" dirty="0" smtClean="0">
                <a:solidFill>
                  <a:schemeClr val="accent6"/>
                </a:solidFill>
              </a:rPr>
              <a:t>31 925 </a:t>
            </a:r>
            <a:r>
              <a:rPr lang="ru-RU" sz="2200" b="1" i="1" u="sng" dirty="0" smtClean="0">
                <a:solidFill>
                  <a:schemeClr val="accent6"/>
                </a:solidFill>
              </a:rPr>
              <a:t>руб.</a:t>
            </a:r>
            <a:endParaRPr lang="ru-RU" sz="2200" b="1" i="1" u="sng" dirty="0">
              <a:solidFill>
                <a:schemeClr val="accent6"/>
              </a:solidFill>
            </a:endParaRPr>
          </a:p>
        </p:txBody>
      </p:sp>
      <p:pic>
        <p:nvPicPr>
          <p:cNvPr id="125958" name="Рисунок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1763" y="-82550"/>
            <a:ext cx="1939926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трелка вниз 2"/>
          <p:cNvSpPr/>
          <p:nvPr/>
        </p:nvSpPr>
        <p:spPr>
          <a:xfrm>
            <a:off x="4860925" y="1914525"/>
            <a:ext cx="1606550" cy="391795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" y="0"/>
            <a:ext cx="1938338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133432" y="940867"/>
            <a:ext cx="5589813" cy="50364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205825" y="350117"/>
            <a:ext cx="4403901" cy="62179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" y="0"/>
            <a:ext cx="1938338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2" name="Picture 5" descr="Соцзащит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8350" y="481013"/>
            <a:ext cx="8782050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7863" y="376038"/>
            <a:ext cx="9093200" cy="60372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9026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1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3"/>
          <p:cNvSpPr>
            <a:spLocks noGrp="1"/>
          </p:cNvSpPr>
          <p:nvPr>
            <p:ph type="title"/>
          </p:nvPr>
        </p:nvSpPr>
        <p:spPr>
          <a:xfrm>
            <a:off x="1360488" y="236538"/>
            <a:ext cx="10058400" cy="80645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Доходная часть бюджета </a:t>
            </a:r>
            <a:br>
              <a:rPr lang="ru-RU" sz="2400" b="1" dirty="0" smtClean="0">
                <a:solidFill>
                  <a:srgbClr val="C00000"/>
                </a:solidFill>
                <a:latin typeface="+mn-lt"/>
              </a:rPr>
            </a:b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Лотошинского муниципального района</a:t>
            </a:r>
          </a:p>
        </p:txBody>
      </p:sp>
      <p:graphicFrame>
        <p:nvGraphicFramePr>
          <p:cNvPr id="5" name="Содержимое 10"/>
          <p:cNvGraphicFramePr>
            <a:graphicFrameLocks noGrp="1"/>
          </p:cNvGraphicFramePr>
          <p:nvPr>
            <p:ph idx="1"/>
          </p:nvPr>
        </p:nvGraphicFramePr>
        <p:xfrm>
          <a:off x="-101600" y="1041400"/>
          <a:ext cx="12395200" cy="5632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9395" name="Текст 4"/>
          <p:cNvSpPr>
            <a:spLocks noGrp="1"/>
          </p:cNvSpPr>
          <p:nvPr>
            <p:ph type="body" idx="4294967295"/>
          </p:nvPr>
        </p:nvSpPr>
        <p:spPr>
          <a:xfrm>
            <a:off x="0" y="5114925"/>
            <a:ext cx="8561388" cy="10953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1200" smtClean="0"/>
              <a:t>	</a:t>
            </a:r>
            <a:endParaRPr lang="ru-RU" sz="1800" smtClean="0"/>
          </a:p>
        </p:txBody>
      </p:sp>
      <p:pic>
        <p:nvPicPr>
          <p:cNvPr id="59396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263" y="103188"/>
            <a:ext cx="1939925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Graphic spid="5" grpId="0">
        <p:bldSub>
          <a:bldChart bld="categoryEl"/>
        </p:bldSub>
      </p:bldGraphic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1125" y="307892"/>
            <a:ext cx="7715880" cy="52553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62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442" y="2935589"/>
            <a:ext cx="4568900" cy="37394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02775" y="3705225"/>
            <a:ext cx="2316163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2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125" y="0"/>
            <a:ext cx="1938338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0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5" name="Picture 5" descr="DSC057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0042" y="274779"/>
            <a:ext cx="10215396" cy="61837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0213" y="4799013"/>
            <a:ext cx="1509712" cy="181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5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238" y="5635625"/>
            <a:ext cx="12069762" cy="15081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FF00"/>
                </a:solidFill>
              </a:rPr>
              <a:t>С.В. Башкатова</a:t>
            </a:r>
            <a:r>
              <a:rPr lang="en-US" sz="2400" b="1" dirty="0" smtClean="0">
                <a:solidFill>
                  <a:srgbClr val="FFFF00"/>
                </a:solidFill>
              </a:rPr>
              <a:t> – </a:t>
            </a:r>
            <a:r>
              <a:rPr lang="ru-RU" sz="2400" b="1" dirty="0" smtClean="0">
                <a:solidFill>
                  <a:srgbClr val="FFFF00"/>
                </a:solidFill>
              </a:rPr>
              <a:t>директор «Лотошинского центра социальной помощи семье и детям»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43010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6980" y="380715"/>
            <a:ext cx="8062789" cy="53751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2099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7" name="Picture 5" descr="IMG_96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6437" y="163628"/>
            <a:ext cx="9641255" cy="6427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558463" y="163628"/>
            <a:ext cx="3335153" cy="1819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3123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163" y="-12700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4" name="Рисунок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5188" y="5072063"/>
            <a:ext cx="1129665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817614" y="346509"/>
            <a:ext cx="9117908" cy="60542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667082" y="258310"/>
            <a:ext cx="3216398" cy="17491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4147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163" y="-12700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8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8" y="5027613"/>
            <a:ext cx="11834812" cy="183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IMG_40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389" y="274738"/>
            <a:ext cx="11435513" cy="61838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5170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200" y="4995863"/>
            <a:ext cx="11834813" cy="183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748504" y="-92961"/>
            <a:ext cx="3216398" cy="17491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5172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0163" y="-273050"/>
            <a:ext cx="1939926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IMG_39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0154" y="370892"/>
            <a:ext cx="8159593" cy="61361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6194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1613" y="4995863"/>
            <a:ext cx="11834812" cy="183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5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163" y="-12700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820662" y="59411"/>
            <a:ext cx="3216398" cy="17491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IMG_439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5074" y="169409"/>
            <a:ext cx="7328702" cy="62747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888464" y="350652"/>
            <a:ext cx="3216398" cy="17491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7219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4964113"/>
            <a:ext cx="11834812" cy="183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0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125" y="0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66275" y="558426"/>
            <a:ext cx="11000011" cy="60830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8242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451607" y="182880"/>
            <a:ext cx="9704073" cy="64435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9266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3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80645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СТРУКТУРА ДОХОДНОЙ ЧАСТИ БЮЖЕТА </a:t>
            </a:r>
            <a:br>
              <a:rPr lang="ru-RU" sz="2400" b="1" dirty="0" smtClean="0">
                <a:solidFill>
                  <a:srgbClr val="C00000"/>
                </a:solidFill>
                <a:latin typeface="+mn-lt"/>
              </a:rPr>
            </a:b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Лотошинского муниципального района </a:t>
            </a:r>
          </a:p>
        </p:txBody>
      </p:sp>
      <p:graphicFrame>
        <p:nvGraphicFramePr>
          <p:cNvPr id="5" name="Содержимое 10"/>
          <p:cNvGraphicFramePr>
            <a:graphicFrameLocks noGrp="1"/>
          </p:cNvGraphicFramePr>
          <p:nvPr>
            <p:ph idx="1"/>
          </p:nvPr>
        </p:nvGraphicFramePr>
        <p:xfrm>
          <a:off x="-101600" y="889000"/>
          <a:ext cx="12395200" cy="607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1443" name="Текст 4"/>
          <p:cNvSpPr>
            <a:spLocks noGrp="1"/>
          </p:cNvSpPr>
          <p:nvPr>
            <p:ph type="body" idx="4294967295"/>
          </p:nvPr>
        </p:nvSpPr>
        <p:spPr>
          <a:xfrm>
            <a:off x="0" y="5114925"/>
            <a:ext cx="8561388" cy="10953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1200" smtClean="0"/>
              <a:t>	</a:t>
            </a:r>
            <a:endParaRPr lang="ru-RU" sz="1800" smtClean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Graphic spid="5" grpId="0">
        <p:bldSub>
          <a:bldChart bld="category"/>
        </p:bldSub>
      </p:bldGraphic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322897" y="356135"/>
            <a:ext cx="8139764" cy="61048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0290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7154" y="317633"/>
            <a:ext cx="8464145" cy="61578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131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4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3319" y="375385"/>
            <a:ext cx="9076545" cy="60542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2338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5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6017" y="317635"/>
            <a:ext cx="9754418" cy="62124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362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71463" y="0"/>
            <a:ext cx="1939926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6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IMG_89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0893" y="308474"/>
            <a:ext cx="9402897" cy="62685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4386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29868" y="4430638"/>
            <a:ext cx="3566902" cy="21464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845331" y="218521"/>
            <a:ext cx="4521090" cy="30155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 flipH="1">
            <a:off x="1828366" y="3489466"/>
            <a:ext cx="4538055" cy="30268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7285006" y="317838"/>
            <a:ext cx="4046539" cy="60667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5412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29868" y="4430638"/>
            <a:ext cx="3566902" cy="21464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078831" y="472720"/>
            <a:ext cx="3960449" cy="59377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430965" y="1066003"/>
            <a:ext cx="6132006" cy="4507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643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Музе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392" y="434207"/>
            <a:ext cx="11203261" cy="58992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7458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475655" y="279133"/>
            <a:ext cx="7906466" cy="61986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8482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650868" y="308009"/>
            <a:ext cx="8196804" cy="61476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9506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5176">
              <a:srgbClr val="54BFDF"/>
            </a:gs>
            <a:gs pos="65000">
              <a:srgbClr val="5AC7E5"/>
            </a:gs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6"/>
          <p:cNvGraphicFramePr>
            <a:graphicFrameLocks/>
          </p:cNvGraphicFramePr>
          <p:nvPr/>
        </p:nvGraphicFramePr>
        <p:xfrm>
          <a:off x="1725613" y="1098550"/>
          <a:ext cx="8229600" cy="5521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3491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2713" y="238125"/>
            <a:ext cx="1939926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474788" y="84138"/>
            <a:ext cx="87296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Century Gothic" pitchFamily="34" charset="0"/>
              </a:rPr>
              <a:t>ДОХОДЫ ОТ ИСПОЛЬЗОВАНИЯ ИМУЩЕСТВА, </a:t>
            </a:r>
            <a:endParaRPr lang="en-US" sz="2400" b="1">
              <a:solidFill>
                <a:srgbClr val="C00000"/>
              </a:solidFill>
              <a:latin typeface="Century Gothic" pitchFamily="34" charset="0"/>
            </a:endParaRPr>
          </a:p>
          <a:p>
            <a:pPr algn="ctr"/>
            <a:r>
              <a:rPr lang="ru-RU" sz="2400" b="1">
                <a:solidFill>
                  <a:srgbClr val="C00000"/>
                </a:solidFill>
                <a:latin typeface="Century Gothic" pitchFamily="34" charset="0"/>
              </a:rPr>
              <a:t>НАХОДЯЩЕГОСЯ В МУНИЦИПАЛЬНОЙ СОБСТВЕННОСТИ</a:t>
            </a:r>
          </a:p>
          <a:p>
            <a:pPr algn="ctr"/>
            <a:endParaRPr lang="en-US" sz="2400" b="1">
              <a:solidFill>
                <a:srgbClr val="C000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Chart bld="series"/>
        </p:bldSub>
      </p:bldGraphic>
      <p:bldP spid="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579790" y="259882"/>
            <a:ext cx="9565386" cy="61505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0530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6" descr="DSC044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505" y="712270"/>
            <a:ext cx="6285648" cy="41773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9875" name="Picture 7" descr="DSC043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4352" y="2115617"/>
            <a:ext cx="3518339" cy="45114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9876" name="Заголовок 1"/>
          <p:cNvSpPr>
            <a:spLocks/>
          </p:cNvSpPr>
          <p:nvPr/>
        </p:nvSpPr>
        <p:spPr bwMode="auto">
          <a:xfrm>
            <a:off x="0" y="5000625"/>
            <a:ext cx="6850063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200" b="1">
                <a:latin typeface="Century Gothic" pitchFamily="34" charset="0"/>
              </a:rPr>
              <a:t>Лотошинские школьники на сдаче ГТО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7378731" y="0"/>
            <a:ext cx="4049027" cy="21156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1557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92100" y="0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6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618337" y="298383"/>
            <a:ext cx="9903104" cy="62092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2578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-163513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7781490" y="211755"/>
            <a:ext cx="3601988" cy="2026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366524" y="255960"/>
            <a:ext cx="3543354" cy="62603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20676" y="1567715"/>
            <a:ext cx="7452693" cy="49485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03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7873369" y="-86628"/>
            <a:ext cx="3601988" cy="2026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5" descr="IMG_03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521" y="1301609"/>
            <a:ext cx="5567512" cy="52724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0899" name="Picture 7" descr="IMG_03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2378" y="304725"/>
            <a:ext cx="5537685" cy="6269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4627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73050" y="0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7531233" y="0"/>
            <a:ext cx="3297439" cy="18548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 descr="1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93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4" name="Picture 5" descr="ЕДДС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1250" y="590550"/>
            <a:ext cx="8553450" cy="570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698" name="Picture 5" descr="Полиц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9950" y="495300"/>
            <a:ext cx="7715250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2" name="Picture 6" descr="Пожарны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08200" y="361950"/>
            <a:ext cx="8102600" cy="60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9486" y="341523"/>
            <a:ext cx="9113990" cy="626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9746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399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7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2358</TotalTime>
  <Words>488</Words>
  <Application>Microsoft Office PowerPoint</Application>
  <PresentationFormat>Произвольный</PresentationFormat>
  <Paragraphs>131</Paragraphs>
  <Slides>111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Шаблон оформления</vt:lpstr>
      </vt:variant>
      <vt:variant>
        <vt:i4>5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111</vt:i4>
      </vt:variant>
    </vt:vector>
  </HeadingPairs>
  <TitlesOfParts>
    <vt:vector size="128" baseType="lpstr">
      <vt:lpstr>Arial</vt:lpstr>
      <vt:lpstr>Century Gothic</vt:lpstr>
      <vt:lpstr>Wingdings 3</vt:lpstr>
      <vt:lpstr>Calibri</vt:lpstr>
      <vt:lpstr>Broadway</vt:lpstr>
      <vt:lpstr>Wingdings</vt:lpstr>
      <vt:lpstr>Castellar</vt:lpstr>
      <vt:lpstr>Bookman Old Style</vt:lpstr>
      <vt:lpstr>Wingdings 2</vt:lpstr>
      <vt:lpstr>Сектор</vt:lpstr>
      <vt:lpstr>Сектор</vt:lpstr>
      <vt:lpstr>Сектор</vt:lpstr>
      <vt:lpstr>Сектор</vt:lpstr>
      <vt:lpstr>Сектор</vt:lpstr>
      <vt:lpstr>Диаграмма Microsoft Excel</vt:lpstr>
      <vt:lpstr>Диаграмма</vt:lpstr>
      <vt:lpstr>Лист</vt:lpstr>
      <vt:lpstr>Слайд 1</vt:lpstr>
      <vt:lpstr>Слайд 2</vt:lpstr>
      <vt:lpstr>Слайд 3</vt:lpstr>
      <vt:lpstr>Слайд 4</vt:lpstr>
      <vt:lpstr>УРОВЕНЬ ОФИЦИАЛЬНО ЗАРЕГИСТРИРОВАННОЙ БЕЗРАБОТИЦЫ</vt:lpstr>
      <vt:lpstr>Слайд 6</vt:lpstr>
      <vt:lpstr>ДОХОДНАЯ ЧАСТЬ БЮДЖЕТА  ЛОТОШИНСКОГО МУНИЦИПАЛЬНОГО РАЙОНА</vt:lpstr>
      <vt:lpstr>СТРУКТУРА ДОХОДНОЙ ЧАСТИ БЮЖЕТА  ЛОТОШИНСКОГО МУНИЦИПАЛЬНОГО РАЙОНА </vt:lpstr>
      <vt:lpstr>Слайд 9</vt:lpstr>
      <vt:lpstr>Слайд 10</vt:lpstr>
      <vt:lpstr>СТРУКТУРА РАСХОДОВ БЮДЖЕТА ЛОТОШИНСКОГО МУНИЦИПАЛЬНОГО РАЙОНА</vt:lpstr>
      <vt:lpstr>Слайд 12</vt:lpstr>
      <vt:lpstr>Слайд 13</vt:lpstr>
      <vt:lpstr>Слайд 14</vt:lpstr>
      <vt:lpstr>Слайд 15</vt:lpstr>
      <vt:lpstr>Слайд 16</vt:lpstr>
      <vt:lpstr>НАДОЙ НА ОДНУ КОРОВУ</vt:lpstr>
      <vt:lpstr>ЗАНЯТО ЗЕРНОВЫМИ И ЗЕРНОБОБОВЫМИ КУЛЬТУРАМИ</vt:lpstr>
      <vt:lpstr>ВАЛОВЫЙ СБОР ЗЕРНА</vt:lpstr>
      <vt:lpstr>Слайд 20</vt:lpstr>
      <vt:lpstr>Слайд 21</vt:lpstr>
      <vt:lpstr>Слайд 22</vt:lpstr>
      <vt:lpstr>Слайд 23</vt:lpstr>
      <vt:lpstr>СРЕДНЯЯ ЗАРАБОТНАЯ ПЛАТА РАБОТНИКОВ СЕЛЬСКОГО ХОЗЯЙСТВА</vt:lpstr>
      <vt:lpstr>Слайд 25</vt:lpstr>
      <vt:lpstr>Слайд 26</vt:lpstr>
      <vt:lpstr>Слайд 27</vt:lpstr>
      <vt:lpstr>Слайд 28</vt:lpstr>
      <vt:lpstr>Слайд 29</vt:lpstr>
      <vt:lpstr>ПРОМЫШЛЕННЫЕ ПРЕДПРИЯТИЯ ЛОТОШИНСКОГО МУНИЦИПАЛЬНОГО РАЙОНА</vt:lpstr>
      <vt:lpstr>Слайд 31</vt:lpstr>
      <vt:lpstr>Слайд 32</vt:lpstr>
      <vt:lpstr>Слайд 33</vt:lpstr>
      <vt:lpstr>Слайд 34</vt:lpstr>
      <vt:lpstr>СРЕДНЕМЕСЯЧНАЯ ЗАРАБОТНАЯ ПЛАТА МАЛОГО И СРЕДНЕГО ПРЕДПРИНИМАТЕЛЬСТВА</vt:lpstr>
      <vt:lpstr>    УДЕЛЬНЫЙ ВЕС НАЛОГОВЫХ ПЛАТЕЖЕЙ, ПОСТУПИВШИХ ОТ   СУБЪЕКТОВ МАЛОГО И СРЕДНЕГО ПРЕДПРИНИМАТЕЛЬСТВА, В ОБЩЕМ ОБЪЕМЕ СОБСТВЕННЫХ ДОХОДОВ КОНСОЛИДИРОВАННОГО БЮДЖЕТА</vt:lpstr>
      <vt:lpstr>Слайд 37</vt:lpstr>
      <vt:lpstr>Слайд 38</vt:lpstr>
      <vt:lpstr>Слайд 39</vt:lpstr>
      <vt:lpstr>Слайд 40</vt:lpstr>
      <vt:lpstr>Слайд 41</vt:lpstr>
      <vt:lpstr>Слайд 42</vt:lpstr>
      <vt:lpstr>ДОХОДЫ ОТ ПРОДАЖИ ЗЕМЕЛЬНЫХ УЧАСТКОВ</vt:lpstr>
      <vt:lpstr>Слайд 44</vt:lpstr>
      <vt:lpstr>Слайд 45</vt:lpstr>
      <vt:lpstr>Слайд 46</vt:lpstr>
      <vt:lpstr>ЛИКВИДАЦИЯ НАВАЛОВ МУСОРА НА ТЕРРИТОРИИ КЛАДБИЩ, В ТОМ ЧИСЛЕ ОСОБО КРУПНЫХ:</vt:lpstr>
      <vt:lpstr>ПАРКОВОЧНОЕ МЕСТО НА ТЕРРИТОРИИ КЛАДБИЩА В С. ЗВАНОВО</vt:lpstr>
      <vt:lpstr>УСТАНОВКА НОВЫХ НАЗВАНИЙ И СТЕНДОВ НА  КЛАДБИЩАХ СЕЛЬСКИХ ПОСЕЛЕНИЙ </vt:lpstr>
      <vt:lpstr>ПРОВЕДЕНИЕ КАПИТАЛЬНОГО РЕМОНТА КРЫШИ  ДОМА №17 В Д.УШАКОВО</vt:lpstr>
      <vt:lpstr>Слайд 51</vt:lpstr>
      <vt:lpstr>НАГРАЖДЕНИЕ АНДРЕЯ НИПУШКИНА И АЛЕКСАНДРА АГАФОНОВА</vt:lpstr>
      <vt:lpstr>Слайд 53</vt:lpstr>
      <vt:lpstr>РЕМОНТ ДОРОЖНОГО ПОКРЫТИЯ</vt:lpstr>
      <vt:lpstr>ОБУСТРОЙСТВО ДОРОЖНОГО ПОКРЫТИЯ В Д. БОЛЬШАЯ СЕСТРА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С.В. БАШКАТОВА – ДИРЕКТОР «ЛОТОШИНСКОГО ЦЕНТРА СОЦИАЛЬНОЙ ПОМОЩИ СЕМЬЕ И ДЕТЯМ»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ОБЩЕСТВЕННАЯ ПАЛАТА ЛОТОШИНСКОГО РАЙОНА</vt:lpstr>
      <vt:lpstr>А.Н. МЕЗЕНЦЕВ – ПРЕДСЕДАТЕЛЬ СОВЕТА СТАРЕЙШИН</vt:lpstr>
      <vt:lpstr>Н. Д. СТЕПАНОВ – ПРЕДСЕДАТЕЛЬ СОВЕТА ВЕТЕРАНОВ</vt:lpstr>
      <vt:lpstr>СОВЕТ ПРЕДПРИНИМАТЕЛЕЙ ЛОТОШИНСКОГО РАЙОНА</vt:lpstr>
      <vt:lpstr>БОЕВОЕ БРАТСТВО</vt:lpstr>
      <vt:lpstr>Т.В. БЕЛЯЕВА – ПРЕДСЕДАТЕЛЬ ОБЩЕСТВА ИНВАЛИДОВ</vt:lpstr>
      <vt:lpstr>Слайд 108</vt:lpstr>
      <vt:lpstr>Лотошинский район в рейтинге муниципальных образований Московской области по эффективности </vt:lpstr>
      <vt:lpstr>«Мы должны придерживаться основного принципа – служить людям!»</vt:lpstr>
      <vt:lpstr>Слайд 111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«Об итогах социально-экономического развития Лотошинского муниципального района за 2015 год и задачах на 2016 год»</dc:title>
  <dc:creator>VALERIY</dc:creator>
  <cp:lastModifiedBy>student</cp:lastModifiedBy>
  <cp:revision>181</cp:revision>
  <dcterms:created xsi:type="dcterms:W3CDTF">2016-02-22T15:08:54Z</dcterms:created>
  <dcterms:modified xsi:type="dcterms:W3CDTF">2016-03-01T14:05:12Z</dcterms:modified>
</cp:coreProperties>
</file>