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charts/chart13.xml" ContentType="application/vnd.openxmlformats-officedocument.drawingml.char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9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charts/chart8.xml" ContentType="application/vnd.openxmlformats-officedocument.drawingml.chart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slides/slide98.xml" ContentType="application/vnd.openxmlformats-officedocument.presentationml.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6" r:id="rId2"/>
    <p:sldId id="292" r:id="rId3"/>
    <p:sldId id="305" r:id="rId4"/>
    <p:sldId id="303" r:id="rId5"/>
    <p:sldId id="304" r:id="rId6"/>
    <p:sldId id="366" r:id="rId7"/>
    <p:sldId id="367" r:id="rId8"/>
    <p:sldId id="306" r:id="rId9"/>
    <p:sldId id="307" r:id="rId10"/>
    <p:sldId id="352" r:id="rId11"/>
    <p:sldId id="311" r:id="rId12"/>
    <p:sldId id="310" r:id="rId13"/>
    <p:sldId id="309" r:id="rId14"/>
    <p:sldId id="308" r:id="rId15"/>
    <p:sldId id="312" r:id="rId16"/>
    <p:sldId id="313" r:id="rId17"/>
    <p:sldId id="266" r:id="rId18"/>
    <p:sldId id="265" r:id="rId19"/>
    <p:sldId id="267" r:id="rId20"/>
    <p:sldId id="344" r:id="rId21"/>
    <p:sldId id="356" r:id="rId22"/>
    <p:sldId id="317" r:id="rId23"/>
    <p:sldId id="318" r:id="rId24"/>
    <p:sldId id="315" r:id="rId25"/>
    <p:sldId id="316" r:id="rId26"/>
    <p:sldId id="361" r:id="rId27"/>
    <p:sldId id="362" r:id="rId28"/>
    <p:sldId id="364" r:id="rId29"/>
    <p:sldId id="363" r:id="rId30"/>
    <p:sldId id="319" r:id="rId31"/>
    <p:sldId id="375" r:id="rId32"/>
    <p:sldId id="321" r:id="rId33"/>
    <p:sldId id="365" r:id="rId34"/>
    <p:sldId id="322" r:id="rId35"/>
    <p:sldId id="324" r:id="rId36"/>
    <p:sldId id="325" r:id="rId37"/>
    <p:sldId id="326" r:id="rId38"/>
    <p:sldId id="327" r:id="rId39"/>
    <p:sldId id="328" r:id="rId40"/>
    <p:sldId id="330" r:id="rId41"/>
    <p:sldId id="339" r:id="rId42"/>
    <p:sldId id="340" r:id="rId43"/>
    <p:sldId id="329" r:id="rId44"/>
    <p:sldId id="372" r:id="rId45"/>
    <p:sldId id="331" r:id="rId46"/>
    <p:sldId id="349" r:id="rId47"/>
    <p:sldId id="350" r:id="rId48"/>
    <p:sldId id="351" r:id="rId49"/>
    <p:sldId id="348" r:id="rId50"/>
    <p:sldId id="368" r:id="rId51"/>
    <p:sldId id="374" r:id="rId52"/>
    <p:sldId id="314" r:id="rId53"/>
    <p:sldId id="268" r:id="rId54"/>
    <p:sldId id="269" r:id="rId55"/>
    <p:sldId id="270" r:id="rId56"/>
    <p:sldId id="371" r:id="rId57"/>
    <p:sldId id="271" r:id="rId58"/>
    <p:sldId id="359" r:id="rId59"/>
    <p:sldId id="272" r:id="rId60"/>
    <p:sldId id="275" r:id="rId61"/>
    <p:sldId id="273" r:id="rId62"/>
    <p:sldId id="342" r:id="rId63"/>
    <p:sldId id="343" r:id="rId64"/>
    <p:sldId id="276" r:id="rId65"/>
    <p:sldId id="274" r:id="rId66"/>
    <p:sldId id="277" r:id="rId67"/>
    <p:sldId id="333" r:id="rId68"/>
    <p:sldId id="332" r:id="rId69"/>
    <p:sldId id="278" r:id="rId70"/>
    <p:sldId id="369" r:id="rId71"/>
    <p:sldId id="353" r:id="rId72"/>
    <p:sldId id="347" r:id="rId73"/>
    <p:sldId id="345" r:id="rId74"/>
    <p:sldId id="346" r:id="rId75"/>
    <p:sldId id="360" r:id="rId76"/>
    <p:sldId id="301" r:id="rId77"/>
    <p:sldId id="358" r:id="rId78"/>
    <p:sldId id="300" r:id="rId79"/>
    <p:sldId id="279" r:id="rId80"/>
    <p:sldId id="280" r:id="rId81"/>
    <p:sldId id="281" r:id="rId82"/>
    <p:sldId id="282" r:id="rId83"/>
    <p:sldId id="283" r:id="rId84"/>
    <p:sldId id="284" r:id="rId85"/>
    <p:sldId id="299" r:id="rId86"/>
    <p:sldId id="285" r:id="rId87"/>
    <p:sldId id="286" r:id="rId88"/>
    <p:sldId id="334" r:id="rId89"/>
    <p:sldId id="298" r:id="rId90"/>
    <p:sldId id="297" r:id="rId91"/>
    <p:sldId id="335" r:id="rId92"/>
    <p:sldId id="287" r:id="rId93"/>
    <p:sldId id="370" r:id="rId94"/>
    <p:sldId id="288" r:id="rId95"/>
    <p:sldId id="289" r:id="rId96"/>
    <p:sldId id="294" r:id="rId97"/>
    <p:sldId id="357" r:id="rId98"/>
    <p:sldId id="290" r:id="rId99"/>
    <p:sldId id="373" r:id="rId10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9" autoAdjust="0"/>
    <p:restoredTop sz="94660"/>
  </p:normalViewPr>
  <p:slideViewPr>
    <p:cSldViewPr>
      <p:cViewPr>
        <p:scale>
          <a:sx n="100" d="100"/>
          <a:sy n="100" d="100"/>
        </p:scale>
        <p:origin x="-204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1.7910443551429421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lang="ru-RU" dirty="0" smtClean="0"/>
                      <a:t>470 голов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0.20407350167984767"/>
                  <c:y val="6.268655243000297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7</a:t>
                    </a:r>
                    <a:r>
                      <a:rPr lang="ru-RU" dirty="0" smtClean="0"/>
                      <a:t>383 головы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Поголовье дойного стада</c:v>
                </c:pt>
                <c:pt idx="1">
                  <c:v>Общее поголовье крупного рогатого скота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3335</c:v>
                </c:pt>
                <c:pt idx="1">
                  <c:v>7118</c:v>
                </c:pt>
              </c:numCache>
            </c:numRef>
          </c:val>
        </c:ser>
        <c:dLbls>
          <c:showVal val="1"/>
        </c:dLbls>
        <c:overlap val="-25"/>
        <c:axId val="60098432"/>
        <c:axId val="60099968"/>
      </c:barChart>
      <c:catAx>
        <c:axId val="600984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ru-RU"/>
          </a:p>
        </c:txPr>
        <c:crossAx val="60099968"/>
        <c:crosses val="autoZero"/>
        <c:auto val="1"/>
        <c:lblAlgn val="ctr"/>
        <c:lblOffset val="100"/>
      </c:catAx>
      <c:valAx>
        <c:axId val="6009996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600984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0254028622142759E-2"/>
                  <c:y val="-0.103431621110956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900</a:t>
                    </a:r>
                    <a:r>
                      <a:rPr lang="ru-RU" dirty="0" smtClean="0"/>
                      <a:t> человек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6914341558948231E-2"/>
                  <c:y val="-0.112425675120605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dirty="0" smtClean="0"/>
                      <a:t>21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000</a:t>
                    </a:r>
                    <a:r>
                      <a:rPr lang="ru-RU" dirty="0" smtClean="0"/>
                      <a:t> человек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15900</c:v>
                </c:pt>
                <c:pt idx="1">
                  <c:v>21000</c:v>
                </c:pt>
              </c:numCache>
            </c:numRef>
          </c:val>
        </c:ser>
        <c:shape val="box"/>
        <c:axId val="159335936"/>
        <c:axId val="159337472"/>
        <c:axId val="0"/>
      </c:bar3DChart>
      <c:catAx>
        <c:axId val="15933593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59337472"/>
        <c:crosses val="autoZero"/>
        <c:auto val="1"/>
        <c:lblAlgn val="ctr"/>
        <c:lblOffset val="100"/>
      </c:catAx>
      <c:valAx>
        <c:axId val="15933747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3359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1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6.2749580382768316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6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3.0864197530864283E-3"/>
                  <c:y val="-7.8436975478460416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6</a:t>
                    </a:r>
                    <a:r>
                      <a:rPr lang="en-US" dirty="0" smtClean="0"/>
                      <a:t>6,5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</c:v>
                </c:pt>
                <c:pt idx="1">
                  <c:v>66.5</c:v>
                </c:pt>
              </c:numCache>
            </c:numRef>
          </c:val>
        </c:ser>
        <c:shape val="box"/>
        <c:axId val="159585408"/>
        <c:axId val="159586944"/>
        <c:axId val="0"/>
      </c:bar3DChart>
      <c:catAx>
        <c:axId val="159585408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59586944"/>
        <c:crosses val="autoZero"/>
        <c:auto val="1"/>
        <c:lblAlgn val="ctr"/>
        <c:lblOffset val="100"/>
      </c:catAx>
      <c:valAx>
        <c:axId val="1595869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5854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2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7892296826160108E-2"/>
                  <c:y val="-1.437271191458169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bg1"/>
                        </a:solidFill>
                      </a:rPr>
                      <a:t>108</a:t>
                    </a:r>
                    <a:r>
                      <a:rPr lang="ru-RU" dirty="0" smtClean="0"/>
                      <a:t> 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6734190911276802E-2"/>
                  <c:y val="-4.1435451948730828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bg1"/>
                        </a:solidFill>
                      </a:rPr>
                      <a:t>99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108</c:v>
                </c:pt>
                <c:pt idx="1">
                  <c:v>99</c:v>
                </c:pt>
              </c:numCache>
            </c:numRef>
          </c:val>
        </c:ser>
        <c:shape val="box"/>
        <c:axId val="159731712"/>
        <c:axId val="159733248"/>
        <c:axId val="0"/>
      </c:bar3DChart>
      <c:catAx>
        <c:axId val="15973171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59733248"/>
        <c:crosses val="autoZero"/>
        <c:auto val="1"/>
        <c:lblAlgn val="ctr"/>
        <c:lblOffset val="100"/>
      </c:catAx>
      <c:valAx>
        <c:axId val="1597332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7317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9997326723048703E-2"/>
          <c:y val="9.3366207368465043E-2"/>
          <c:w val="0.82564195100612603"/>
          <c:h val="0.906633792631535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explosion val="0"/>
          </c:dPt>
          <c:dPt>
            <c:idx val="1"/>
            <c:explosion val="8"/>
          </c:dPt>
          <c:dLbls>
            <c:dLbl>
              <c:idx val="0"/>
              <c:layout>
                <c:manualLayout>
                  <c:x val="3.0729318557402692E-2"/>
                  <c:y val="-0.40311332637938047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dirty="0" smtClean="0"/>
                      <a:t>305</a:t>
                    </a:r>
                    <a:r>
                      <a:rPr lang="ru-RU" dirty="0" smtClean="0"/>
                      <a:t> обращений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9550160396617266E-3"/>
                  <c:y val="-0.24868121988624337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dirty="0" smtClean="0"/>
                      <a:t>279</a:t>
                    </a:r>
                    <a:r>
                      <a:rPr lang="ru-RU" dirty="0" smtClean="0"/>
                      <a:t> обращений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1305</c:v>
                </c:pt>
                <c:pt idx="1">
                  <c:v>1279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3270450568679033"/>
          <c:y val="0.40528170468914582"/>
          <c:w val="0.14238808690580343"/>
          <c:h val="0.15576397774352121"/>
        </c:manualLayout>
      </c:layout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ru-RU" dirty="0" smtClean="0">
                        <a:solidFill>
                          <a:prstClr val="white"/>
                        </a:solidFill>
                      </a:rPr>
                      <a:t>1700</a:t>
                    </a:r>
                    <a:r>
                      <a:rPr lang="ru-RU" dirty="0" smtClean="0"/>
                      <a:t> тонн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0.18691947616472895"/>
                  <c:y val="2.68656653271442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ru-RU" dirty="0" smtClean="0">
                        <a:solidFill>
                          <a:prstClr val="white"/>
                        </a:solidFill>
                      </a:rPr>
                      <a:t>4720</a:t>
                    </a:r>
                    <a:r>
                      <a:rPr lang="ru-RU" dirty="0" smtClean="0"/>
                      <a:t> тонн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20702</c:v>
                </c:pt>
                <c:pt idx="1">
                  <c:v>21700</c:v>
                </c:pt>
              </c:numCache>
            </c:numRef>
          </c:val>
        </c:ser>
        <c:dLbls>
          <c:showVal val="1"/>
        </c:dLbls>
        <c:overlap val="-25"/>
        <c:axId val="60156544"/>
        <c:axId val="80679296"/>
      </c:barChart>
      <c:catAx>
        <c:axId val="601565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80679296"/>
        <c:crosses val="autoZero"/>
        <c:auto val="1"/>
        <c:lblAlgn val="ctr"/>
        <c:lblOffset val="100"/>
      </c:catAx>
      <c:valAx>
        <c:axId val="80679296"/>
        <c:scaling>
          <c:orientation val="minMax"/>
        </c:scaling>
        <c:delete val="1"/>
        <c:axPos val="l"/>
        <c:numFmt formatCode="General" sourceLinked="1"/>
        <c:tickLblPos val="none"/>
        <c:crossAx val="601565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2.8123730966481467E-2"/>
          <c:y val="0"/>
          <c:w val="0.96784927482356065"/>
          <c:h val="0.8400298591800348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4.3985946432390496E-2"/>
                  <c:y val="-7.4294670715405894E-2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6618 кг</a:t>
                    </a:r>
                    <a:endParaRPr lang="en-US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0.20204195850490114"/>
                  <c:y val="1.1334090744552718E-2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7124 кг</a:t>
                    </a:r>
                    <a:endParaRPr lang="en-US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6618</c:v>
                </c:pt>
                <c:pt idx="1">
                  <c:v>7124</c:v>
                </c:pt>
              </c:numCache>
            </c:numRef>
          </c:val>
        </c:ser>
        <c:shape val="cylinder"/>
        <c:axId val="80700544"/>
        <c:axId val="80702080"/>
        <c:axId val="0"/>
      </c:bar3DChart>
      <c:catAx>
        <c:axId val="8070054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80702080"/>
        <c:crosses val="autoZero"/>
        <c:auto val="1"/>
        <c:lblAlgn val="ctr"/>
        <c:lblOffset val="100"/>
      </c:catAx>
      <c:valAx>
        <c:axId val="807020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807005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тонн</c:v>
                </c:pt>
              </c:strCache>
            </c:strRef>
          </c:tx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33.700000000000003</c:v>
                </c:pt>
                <c:pt idx="1">
                  <c:v>40.800000000000004</c:v>
                </c:pt>
              </c:numCache>
            </c:numRef>
          </c:val>
        </c:ser>
        <c:dLbls>
          <c:showVal val="1"/>
        </c:dLbls>
        <c:shape val="box"/>
        <c:axId val="83454592"/>
        <c:axId val="83472768"/>
        <c:axId val="0"/>
      </c:bar3DChart>
      <c:catAx>
        <c:axId val="834545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83472768"/>
        <c:crosses val="autoZero"/>
        <c:auto val="1"/>
        <c:lblAlgn val="ctr"/>
        <c:lblOffset val="100"/>
      </c:catAx>
      <c:valAx>
        <c:axId val="83472768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834545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1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2868178045576663E-2"/>
          <c:y val="1.0069635868551281E-3"/>
          <c:w val="0.98298191039202276"/>
          <c:h val="0.972371298109935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explosion val="5"/>
          </c:dPt>
          <c:dLbls>
            <c:dLbl>
              <c:idx val="0"/>
              <c:layout>
                <c:manualLayout>
                  <c:x val="-0.21506454161694671"/>
                  <c:y val="7.4685837376093994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i="1" dirty="0" smtClean="0"/>
                      <a:t>2</a:t>
                    </a:r>
                    <a:r>
                      <a:rPr lang="en-US" i="1" dirty="0" smtClean="0"/>
                      <a:t>5</a:t>
                    </a:r>
                    <a:r>
                      <a:rPr lang="ru-RU" i="1" dirty="0" smtClean="0"/>
                      <a:t> </a:t>
                    </a:r>
                    <a:r>
                      <a:rPr lang="en-US" i="1" dirty="0" smtClean="0"/>
                      <a:t>200</a:t>
                    </a:r>
                    <a:r>
                      <a:rPr lang="ru-RU" i="1" dirty="0" smtClean="0"/>
                      <a:t> рублей</a:t>
                    </a:r>
                  </a:p>
                  <a:p>
                    <a:endParaRPr lang="ru-RU" i="1" dirty="0" smtClean="0"/>
                  </a:p>
                  <a:p>
                    <a:r>
                      <a:rPr lang="ru-RU" sz="1800" i="1" dirty="0" smtClean="0"/>
                      <a:t>2018 год</a:t>
                    </a:r>
                    <a:endParaRPr lang="en-US" sz="1800" i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26372474946258234"/>
                  <c:y val="-0.10494790702267648"/>
                </c:manualLayout>
              </c:layout>
              <c:tx>
                <c:rich>
                  <a:bodyPr/>
                  <a:lstStyle/>
                  <a:p>
                    <a:pPr>
                      <a:defRPr sz="2400" b="1" i="1"/>
                    </a:pPr>
                    <a:r>
                      <a:rPr lang="ru-RU" sz="2400" b="1" i="1" dirty="0" smtClean="0"/>
                      <a:t> </a:t>
                    </a:r>
                    <a:r>
                      <a:rPr lang="en-US" i="1" dirty="0" smtClean="0"/>
                      <a:t>27</a:t>
                    </a:r>
                    <a:r>
                      <a:rPr lang="ru-RU" i="1" dirty="0" smtClean="0"/>
                      <a:t> </a:t>
                    </a:r>
                    <a:r>
                      <a:rPr lang="en-US" i="1" dirty="0" smtClean="0"/>
                      <a:t>200</a:t>
                    </a:r>
                    <a:r>
                      <a:rPr lang="ru-RU" i="1" dirty="0" smtClean="0"/>
                      <a:t> рублей</a:t>
                    </a:r>
                  </a:p>
                  <a:p>
                    <a:pPr>
                      <a:defRPr sz="2400" b="1" i="1"/>
                    </a:pPr>
                    <a:r>
                      <a:rPr lang="ru-RU" i="1" dirty="0" smtClean="0"/>
                      <a:t> </a:t>
                    </a:r>
                  </a:p>
                  <a:p>
                    <a:pPr>
                      <a:defRPr sz="2400" b="1" i="1"/>
                    </a:pPr>
                    <a:r>
                      <a:rPr lang="ru-RU" sz="1800" i="1" dirty="0" smtClean="0"/>
                      <a:t>2019</a:t>
                    </a:r>
                    <a:r>
                      <a:rPr lang="ru-RU" sz="1800" i="1" baseline="0" dirty="0" smtClean="0"/>
                      <a:t> год</a:t>
                    </a:r>
                    <a:endParaRPr lang="en-US" sz="1800" i="1" dirty="0"/>
                  </a:p>
                </c:rich>
              </c:tx>
              <c:spPr/>
              <c:showVal val="1"/>
            </c:dLbl>
            <c:delete val="1"/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25200</c:v>
                </c:pt>
                <c:pt idx="1">
                  <c:v>27200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view3D>
      <c:rAngAx val="1"/>
    </c:view3D>
    <c:plotArea>
      <c:layout>
        <c:manualLayout>
          <c:layoutTarget val="inner"/>
          <c:xMode val="edge"/>
          <c:yMode val="edge"/>
          <c:x val="1.6870106220081827E-2"/>
          <c:y val="3.0210056121072044E-2"/>
          <c:w val="0.77382174927423564"/>
          <c:h val="0.860205289981938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</c:v>
                </c:pt>
              </c:strCache>
            </c:strRef>
          </c:tx>
          <c:dLbls>
            <c:dLbl>
              <c:idx val="0"/>
              <c:layout>
                <c:manualLayout>
                  <c:x val="1.8749999999999999E-2"/>
                  <c:y val="-4.374999999999999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</a:t>
                    </a:r>
                    <a:r>
                      <a:rPr lang="en-US" dirty="0" smtClean="0"/>
                      <a:t>200</a:t>
                    </a:r>
                    <a:r>
                      <a:rPr lang="ru-RU" dirty="0" smtClean="0"/>
                      <a:t> млн. рублей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5416666666666666E-2"/>
                  <c:y val="-2.812500000000000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</a:t>
                    </a:r>
                    <a:r>
                      <a:rPr lang="en-US" dirty="0" smtClean="0"/>
                      <a:t>300</a:t>
                    </a:r>
                    <a:r>
                      <a:rPr lang="ru-RU" dirty="0" smtClean="0"/>
                      <a:t> млн. рублей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1200</c:v>
                </c:pt>
                <c:pt idx="1">
                  <c:v>1300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средства населения</c:v>
                </c:pt>
              </c:strCache>
            </c:strRef>
          </c:tx>
          <c:dLbls>
            <c:dLbl>
              <c:idx val="0"/>
              <c:layout>
                <c:manualLayout>
                  <c:x val="5.7206566420156223E-2"/>
                  <c:y val="-5.7481930191199182E-2"/>
                </c:manualLayout>
              </c:layout>
              <c:tx>
                <c:rich>
                  <a:bodyPr/>
                  <a:lstStyle/>
                  <a:p>
                    <a:r>
                      <a:rPr lang="en-US" b="1" i="0" dirty="0" smtClean="0"/>
                      <a:t>7</a:t>
                    </a:r>
                    <a:r>
                      <a:rPr lang="en-US" dirty="0" smtClean="0"/>
                      <a:t>97</a:t>
                    </a:r>
                    <a:r>
                      <a:rPr lang="ru-RU" dirty="0" smtClean="0"/>
                      <a:t> млн. рублей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5.5700332813262324E-2"/>
                  <c:y val="-6.5342383519365596E-2"/>
                </c:manualLayout>
              </c:layout>
              <c:tx>
                <c:rich>
                  <a:bodyPr/>
                  <a:lstStyle/>
                  <a:p>
                    <a:r>
                      <a:rPr lang="en-US" b="1" i="0" dirty="0" smtClean="0"/>
                      <a:t>8</a:t>
                    </a:r>
                    <a:r>
                      <a:rPr lang="en-US" dirty="0" smtClean="0"/>
                      <a:t>39</a:t>
                    </a:r>
                    <a:r>
                      <a:rPr lang="ru-RU" dirty="0" smtClean="0"/>
                      <a:t> млн. рублей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797</c:v>
                </c:pt>
                <c:pt idx="1">
                  <c:v>839</c:v>
                </c:pt>
              </c:numCache>
            </c:numRef>
          </c:val>
        </c:ser>
        <c:shape val="box"/>
        <c:axId val="100224384"/>
        <c:axId val="113484928"/>
        <c:axId val="0"/>
      </c:bar3DChart>
      <c:catAx>
        <c:axId val="100224384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13484928"/>
        <c:crosses val="autoZero"/>
        <c:auto val="1"/>
        <c:lblAlgn val="ctr"/>
        <c:lblOffset val="100"/>
      </c:catAx>
      <c:valAx>
        <c:axId val="1134849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0224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390293947501632"/>
          <c:y val="0.36402620252025886"/>
          <c:w val="0.20533502964784153"/>
          <c:h val="0.49714983149838421"/>
        </c:manualLayout>
      </c:layout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2.8291854240044602E-17"/>
                  <c:y val="-7.295684918325663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dirty="0" smtClean="0"/>
                      <a:t>35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540</a:t>
                    </a:r>
                    <a:r>
                      <a:rPr lang="ru-RU" dirty="0" smtClean="0"/>
                      <a:t> рублей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-7.015081652236221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dirty="0" smtClean="0"/>
                      <a:t>37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650</a:t>
                    </a:r>
                    <a:r>
                      <a:rPr lang="ru-RU" dirty="0" smtClean="0"/>
                      <a:t> рублей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35540</c:v>
                </c:pt>
                <c:pt idx="1">
                  <c:v>37650</c:v>
                </c:pt>
              </c:numCache>
            </c:numRef>
          </c:val>
        </c:ser>
        <c:shape val="cylinder"/>
        <c:axId val="116651136"/>
        <c:axId val="116652672"/>
        <c:axId val="0"/>
      </c:bar3DChart>
      <c:catAx>
        <c:axId val="11665113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16652672"/>
        <c:crosses val="autoZero"/>
        <c:auto val="1"/>
        <c:lblAlgn val="ctr"/>
        <c:lblOffset val="100"/>
      </c:catAx>
      <c:valAx>
        <c:axId val="11665267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166511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6975308641975356E-2"/>
          <c:y val="7.1175128917315492E-2"/>
          <c:w val="0.98302469135802473"/>
          <c:h val="0.928824871082684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Миллионов рублей</c:v>
                </c:pt>
              </c:strCache>
            </c:strRef>
          </c:tx>
          <c:explosion val="25"/>
          <c:dPt>
            <c:idx val="0"/>
            <c:explosion val="19"/>
          </c:dPt>
          <c:dPt>
            <c:idx val="1"/>
            <c:explosion val="4"/>
          </c:dPt>
          <c:dLbls>
            <c:dLbl>
              <c:idx val="0"/>
              <c:layout>
                <c:manualLayout>
                  <c:x val="-0.21089882861864487"/>
                  <c:y val="-0.11405064513342243"/>
                </c:manualLayout>
              </c:layout>
              <c:tx>
                <c:rich>
                  <a:bodyPr/>
                  <a:lstStyle/>
                  <a:p>
                    <a:r>
                      <a:rPr lang="en-US" b="1" u="sng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n-US" b="1" u="sng" dirty="0" smtClean="0"/>
                      <a:t>55</a:t>
                    </a:r>
                    <a:r>
                      <a:rPr lang="ru-RU" b="1" u="sng" dirty="0" smtClean="0"/>
                      <a:t> миллионов </a:t>
                    </a:r>
                    <a:r>
                      <a:rPr lang="ru-RU" dirty="0" smtClean="0"/>
                      <a:t>рублей – оплата</a:t>
                    </a:r>
                    <a:r>
                      <a:rPr lang="ru-RU" baseline="0" dirty="0" smtClean="0"/>
                      <a:t> труда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21861493875765564"/>
                  <c:y val="6.734765617836469E-2"/>
                </c:manualLayout>
              </c:layout>
              <c:tx>
                <c:rich>
                  <a:bodyPr/>
                  <a:lstStyle/>
                  <a:p>
                    <a:r>
                      <a:rPr lang="en-US" b="1" u="sng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b="1" u="sng" dirty="0" smtClean="0"/>
                      <a:t>88</a:t>
                    </a:r>
                    <a:r>
                      <a:rPr lang="ru-RU" b="1" u="sng" dirty="0" smtClean="0"/>
                      <a:t> миллионов </a:t>
                    </a:r>
                    <a:r>
                      <a:rPr lang="ru-RU" dirty="0" smtClean="0"/>
                      <a:t>рублей – материально-техническое</a:t>
                    </a:r>
                    <a:r>
                      <a:rPr lang="ru-RU" baseline="0" dirty="0" smtClean="0"/>
                      <a:t> обеспечение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2</c:v>
                </c:pt>
                <c:pt idx="1">
                  <c:v>Кв. 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255</c:v>
                </c:pt>
                <c:pt idx="1">
                  <c:v>188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080246913580251E-2"/>
                  <c:y val="-8.13749471659401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979</a:t>
                    </a:r>
                    <a:r>
                      <a:rPr lang="ru-RU" dirty="0" smtClean="0"/>
                      <a:t> рублей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6296296296296459E-3"/>
                  <c:y val="-8.41809798268346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784</a:t>
                    </a:r>
                    <a:r>
                      <a:rPr lang="ru-RU" dirty="0" smtClean="0"/>
                      <a:t> рублей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0.14506172839506173"/>
                  <c:y val="8.418097982683470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000</a:t>
                    </a:r>
                    <a:r>
                      <a:rPr lang="ru-RU" dirty="0" smtClean="0"/>
                      <a:t> рублей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Педагогические работники дошкольного образования</c:v>
                </c:pt>
                <c:pt idx="1">
                  <c:v>Педагогические работники общеобразовательных организаций</c:v>
                </c:pt>
                <c:pt idx="2">
                  <c:v>Педагогические работники учреждений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49979</c:v>
                </c:pt>
                <c:pt idx="1">
                  <c:v>51784</c:v>
                </c:pt>
                <c:pt idx="2">
                  <c:v>56000</c:v>
                </c:pt>
              </c:numCache>
            </c:numRef>
          </c:val>
        </c:ser>
        <c:shape val="box"/>
        <c:axId val="156809472"/>
        <c:axId val="156811264"/>
        <c:axId val="0"/>
      </c:bar3DChart>
      <c:catAx>
        <c:axId val="1568094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ru-RU"/>
          </a:p>
        </c:txPr>
        <c:crossAx val="156811264"/>
        <c:crosses val="autoZero"/>
        <c:auto val="1"/>
        <c:lblAlgn val="ctr"/>
        <c:lblOffset val="100"/>
      </c:catAx>
      <c:valAx>
        <c:axId val="1568112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68094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025278-B40D-462C-BC12-889215F86B92}" type="doc">
      <dgm:prSet loTypeId="urn:microsoft.com/office/officeart/2005/8/layout/vList6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4682784-C5D6-4B85-8C6C-DF480A3E44D1}">
      <dgm:prSet phldrT="[Текст]"/>
      <dgm:spPr/>
      <dgm:t>
        <a:bodyPr/>
        <a:lstStyle/>
        <a:p>
          <a:r>
            <a:rPr lang="ru-RU" dirty="0" smtClean="0"/>
            <a:t>1934 га</a:t>
          </a:r>
          <a:endParaRPr lang="ru-RU" dirty="0"/>
        </a:p>
      </dgm:t>
    </dgm:pt>
    <dgm:pt modelId="{763EC5DA-217A-4BBA-8A54-E54FE39409B2}" type="parTrans" cxnId="{5E1DBE84-84D4-4179-80C5-8D3D5859D100}">
      <dgm:prSet/>
      <dgm:spPr/>
      <dgm:t>
        <a:bodyPr/>
        <a:lstStyle/>
        <a:p>
          <a:endParaRPr lang="ru-RU"/>
        </a:p>
      </dgm:t>
    </dgm:pt>
    <dgm:pt modelId="{871A3EE1-4D0D-449D-A88A-BD5C3FA18A9D}" type="sibTrans" cxnId="{5E1DBE84-84D4-4179-80C5-8D3D5859D100}">
      <dgm:prSet/>
      <dgm:spPr/>
      <dgm:t>
        <a:bodyPr/>
        <a:lstStyle/>
        <a:p>
          <a:endParaRPr lang="ru-RU"/>
        </a:p>
      </dgm:t>
    </dgm:pt>
    <dgm:pt modelId="{95E20586-3CD6-4A8E-8430-4F1D39C8E8E3}">
      <dgm:prSet phldrT="[Текст]"/>
      <dgm:spPr/>
      <dgm:t>
        <a:bodyPr/>
        <a:lstStyle/>
        <a:p>
          <a:r>
            <a:rPr lang="ru-RU" dirty="0" smtClean="0"/>
            <a:t>Распахано неиспользуемых, </a:t>
          </a:r>
          <a:r>
            <a:rPr lang="ru-RU" dirty="0" err="1" smtClean="0"/>
            <a:t>закустаренных</a:t>
          </a:r>
          <a:r>
            <a:rPr lang="ru-RU" dirty="0" smtClean="0"/>
            <a:t> земель (при запланированных 900 га)</a:t>
          </a:r>
          <a:endParaRPr lang="ru-RU" dirty="0"/>
        </a:p>
      </dgm:t>
    </dgm:pt>
    <dgm:pt modelId="{5CBE53D3-1F7C-4108-B4C5-15AC2F83914C}" type="parTrans" cxnId="{62644718-FB82-489F-8DEB-7D580BE5BF23}">
      <dgm:prSet/>
      <dgm:spPr/>
      <dgm:t>
        <a:bodyPr/>
        <a:lstStyle/>
        <a:p>
          <a:endParaRPr lang="ru-RU"/>
        </a:p>
      </dgm:t>
    </dgm:pt>
    <dgm:pt modelId="{AFA1141F-D28C-4B4F-B542-6C9B2E7E2F53}" type="sibTrans" cxnId="{62644718-FB82-489F-8DEB-7D580BE5BF23}">
      <dgm:prSet/>
      <dgm:spPr/>
      <dgm:t>
        <a:bodyPr/>
        <a:lstStyle/>
        <a:p>
          <a:endParaRPr lang="ru-RU"/>
        </a:p>
      </dgm:t>
    </dgm:pt>
    <dgm:pt modelId="{4675BB05-7261-41ED-9D32-2D4726959869}">
      <dgm:prSet phldrT="[Текст]"/>
      <dgm:spPr/>
      <dgm:t>
        <a:bodyPr/>
        <a:lstStyle/>
        <a:p>
          <a:r>
            <a:rPr lang="ru-RU" dirty="0" smtClean="0"/>
            <a:t>900 га</a:t>
          </a:r>
          <a:endParaRPr lang="ru-RU" dirty="0"/>
        </a:p>
      </dgm:t>
    </dgm:pt>
    <dgm:pt modelId="{A44AEDED-D667-4004-A818-735D6A7D19DD}" type="parTrans" cxnId="{43F7DDB2-8045-4BB9-927B-DFA141FCEA17}">
      <dgm:prSet/>
      <dgm:spPr/>
      <dgm:t>
        <a:bodyPr/>
        <a:lstStyle/>
        <a:p>
          <a:endParaRPr lang="ru-RU"/>
        </a:p>
      </dgm:t>
    </dgm:pt>
    <dgm:pt modelId="{C80C0712-C602-45E3-AB0A-004D2E65E236}" type="sibTrans" cxnId="{43F7DDB2-8045-4BB9-927B-DFA141FCEA17}">
      <dgm:prSet/>
      <dgm:spPr/>
      <dgm:t>
        <a:bodyPr/>
        <a:lstStyle/>
        <a:p>
          <a:endParaRPr lang="ru-RU"/>
        </a:p>
      </dgm:t>
    </dgm:pt>
    <dgm:pt modelId="{B2AEC905-186F-4D80-ADE6-FC3E1EA2A77C}">
      <dgm:prSet phldrT="[Текст]"/>
      <dgm:spPr/>
      <dgm:t>
        <a:bodyPr/>
        <a:lstStyle/>
        <a:p>
          <a:r>
            <a:rPr lang="ru-RU" dirty="0" smtClean="0"/>
            <a:t>Задача Министерства сельского хозяйства и продовольствия Московской области ввести в оборот на 2020 год</a:t>
          </a:r>
          <a:endParaRPr lang="ru-RU" dirty="0"/>
        </a:p>
      </dgm:t>
    </dgm:pt>
    <dgm:pt modelId="{42DCCBDA-C98E-49B5-A0D7-34983C461E65}" type="parTrans" cxnId="{B30AB95E-7C96-4764-9590-32927D1A6267}">
      <dgm:prSet/>
      <dgm:spPr/>
      <dgm:t>
        <a:bodyPr/>
        <a:lstStyle/>
        <a:p>
          <a:endParaRPr lang="ru-RU"/>
        </a:p>
      </dgm:t>
    </dgm:pt>
    <dgm:pt modelId="{A6746AE9-928A-4D37-9C11-D8E9E2E7475F}" type="sibTrans" cxnId="{B30AB95E-7C96-4764-9590-32927D1A6267}">
      <dgm:prSet/>
      <dgm:spPr/>
      <dgm:t>
        <a:bodyPr/>
        <a:lstStyle/>
        <a:p>
          <a:endParaRPr lang="ru-RU"/>
        </a:p>
      </dgm:t>
    </dgm:pt>
    <dgm:pt modelId="{6CDA5A6A-CF78-4BEC-AFE7-31602A1E507B}">
      <dgm:prSet phldrT="[Текст]"/>
      <dgm:spPr/>
      <dgm:t>
        <a:bodyPr/>
        <a:lstStyle/>
        <a:p>
          <a:r>
            <a:rPr lang="ru-RU" dirty="0" smtClean="0"/>
            <a:t>15318 га</a:t>
          </a:r>
          <a:endParaRPr lang="ru-RU" dirty="0"/>
        </a:p>
      </dgm:t>
    </dgm:pt>
    <dgm:pt modelId="{5110F283-9560-477E-B1D7-3AEF457FA4C9}" type="parTrans" cxnId="{14542B9F-FDF1-4A95-9383-47BF7057CDF1}">
      <dgm:prSet/>
      <dgm:spPr/>
      <dgm:t>
        <a:bodyPr/>
        <a:lstStyle/>
        <a:p>
          <a:endParaRPr lang="ru-RU"/>
        </a:p>
      </dgm:t>
    </dgm:pt>
    <dgm:pt modelId="{161AB9EC-6386-4FF7-A026-AE580D99AE3D}" type="sibTrans" cxnId="{14542B9F-FDF1-4A95-9383-47BF7057CDF1}">
      <dgm:prSet/>
      <dgm:spPr/>
      <dgm:t>
        <a:bodyPr/>
        <a:lstStyle/>
        <a:p>
          <a:endParaRPr lang="ru-RU"/>
        </a:p>
      </dgm:t>
    </dgm:pt>
    <dgm:pt modelId="{85330075-BEEB-4B5B-B153-82E7D9A245D8}">
      <dgm:prSet phldrT="[Текст]"/>
      <dgm:spPr/>
      <dgm:t>
        <a:bodyPr/>
        <a:lstStyle/>
        <a:p>
          <a:r>
            <a:rPr lang="ru-RU" dirty="0" smtClean="0"/>
            <a:t>Всего введено в оборот земель за период с 2013 по 2019 год</a:t>
          </a:r>
          <a:endParaRPr lang="ru-RU" dirty="0"/>
        </a:p>
      </dgm:t>
    </dgm:pt>
    <dgm:pt modelId="{3094B953-26F2-411D-B27F-AF2E8EF50EE6}" type="parTrans" cxnId="{78C40412-B22E-44B2-8C38-85C4F4B81DD4}">
      <dgm:prSet/>
      <dgm:spPr/>
      <dgm:t>
        <a:bodyPr/>
        <a:lstStyle/>
        <a:p>
          <a:endParaRPr lang="ru-RU"/>
        </a:p>
      </dgm:t>
    </dgm:pt>
    <dgm:pt modelId="{A5746B45-019A-422A-96A6-3136E042FF50}" type="sibTrans" cxnId="{78C40412-B22E-44B2-8C38-85C4F4B81DD4}">
      <dgm:prSet/>
      <dgm:spPr/>
      <dgm:t>
        <a:bodyPr/>
        <a:lstStyle/>
        <a:p>
          <a:endParaRPr lang="ru-RU"/>
        </a:p>
      </dgm:t>
    </dgm:pt>
    <dgm:pt modelId="{2FFCD4F2-118C-4848-8431-3C2C0C409FC7}">
      <dgm:prSet phldrT="[Текст]"/>
      <dgm:spPr/>
      <dgm:t>
        <a:bodyPr/>
        <a:lstStyle/>
        <a:p>
          <a:endParaRPr lang="ru-RU" dirty="0"/>
        </a:p>
      </dgm:t>
    </dgm:pt>
    <dgm:pt modelId="{3BDE473D-E8CC-4693-9637-4839CD74C792}" type="parTrans" cxnId="{547614B1-180C-4700-A41D-1B73269A3A98}">
      <dgm:prSet/>
      <dgm:spPr/>
      <dgm:t>
        <a:bodyPr/>
        <a:lstStyle/>
        <a:p>
          <a:endParaRPr lang="ru-RU"/>
        </a:p>
      </dgm:t>
    </dgm:pt>
    <dgm:pt modelId="{FB0AF6B4-C038-4A3A-A053-3BED15117B15}" type="sibTrans" cxnId="{547614B1-180C-4700-A41D-1B73269A3A98}">
      <dgm:prSet/>
      <dgm:spPr/>
      <dgm:t>
        <a:bodyPr/>
        <a:lstStyle/>
        <a:p>
          <a:endParaRPr lang="ru-RU"/>
        </a:p>
      </dgm:t>
    </dgm:pt>
    <dgm:pt modelId="{8FC1A18D-59F8-4885-A4A5-342B839BCAA6}">
      <dgm:prSet phldrT="[Текст]"/>
      <dgm:spPr/>
      <dgm:t>
        <a:bodyPr/>
        <a:lstStyle/>
        <a:p>
          <a:endParaRPr lang="ru-RU" dirty="0"/>
        </a:p>
      </dgm:t>
    </dgm:pt>
    <dgm:pt modelId="{F2A7819C-CB83-438B-A004-20AEDED3F690}" type="parTrans" cxnId="{9F4163F7-087B-4746-A3A9-4607994CDB29}">
      <dgm:prSet/>
      <dgm:spPr/>
      <dgm:t>
        <a:bodyPr/>
        <a:lstStyle/>
        <a:p>
          <a:endParaRPr lang="ru-RU"/>
        </a:p>
      </dgm:t>
    </dgm:pt>
    <dgm:pt modelId="{254D2012-A6B8-408F-88BA-F4D99C31C8F4}" type="sibTrans" cxnId="{9F4163F7-087B-4746-A3A9-4607994CDB29}">
      <dgm:prSet/>
      <dgm:spPr/>
      <dgm:t>
        <a:bodyPr/>
        <a:lstStyle/>
        <a:p>
          <a:endParaRPr lang="ru-RU"/>
        </a:p>
      </dgm:t>
    </dgm:pt>
    <dgm:pt modelId="{3488CD17-238F-436E-B58A-C563D5EB03E7}">
      <dgm:prSet phldrT="[Текст]"/>
      <dgm:spPr/>
      <dgm:t>
        <a:bodyPr/>
        <a:lstStyle/>
        <a:p>
          <a:endParaRPr lang="ru-RU" dirty="0"/>
        </a:p>
      </dgm:t>
    </dgm:pt>
    <dgm:pt modelId="{9555AF29-71E3-4FD3-B880-202C7B20F794}" type="parTrans" cxnId="{C1BB8740-4196-4251-98A7-62F674B0ACC4}">
      <dgm:prSet/>
      <dgm:spPr/>
      <dgm:t>
        <a:bodyPr/>
        <a:lstStyle/>
        <a:p>
          <a:endParaRPr lang="ru-RU"/>
        </a:p>
      </dgm:t>
    </dgm:pt>
    <dgm:pt modelId="{2DEBDDD8-5F69-4AC3-AB9A-525BE519E3D7}" type="sibTrans" cxnId="{C1BB8740-4196-4251-98A7-62F674B0ACC4}">
      <dgm:prSet/>
      <dgm:spPr/>
      <dgm:t>
        <a:bodyPr/>
        <a:lstStyle/>
        <a:p>
          <a:endParaRPr lang="ru-RU"/>
        </a:p>
      </dgm:t>
    </dgm:pt>
    <dgm:pt modelId="{6993FF45-703E-4C48-920D-3FA05B684619}" type="pres">
      <dgm:prSet presAssocID="{71025278-B40D-462C-BC12-889215F86B9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E5C366E-9E03-4D96-801A-13E8B07730C3}" type="pres">
      <dgm:prSet presAssocID="{44682784-C5D6-4B85-8C6C-DF480A3E44D1}" presName="linNode" presStyleCnt="0"/>
      <dgm:spPr/>
    </dgm:pt>
    <dgm:pt modelId="{ECB08A86-E130-4CA8-AA7B-EEB45372973F}" type="pres">
      <dgm:prSet presAssocID="{44682784-C5D6-4B85-8C6C-DF480A3E44D1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B7996A-AD0E-4E24-A143-7A0FC2826520}" type="pres">
      <dgm:prSet presAssocID="{44682784-C5D6-4B85-8C6C-DF480A3E44D1}" presName="childShp" presStyleLbl="bgAccFollowNode1" presStyleIdx="0" presStyleCnt="3" custScaleX="121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6EBF1-4B9B-4A2E-8EFE-67D7B798042A}" type="pres">
      <dgm:prSet presAssocID="{871A3EE1-4D0D-449D-A88A-BD5C3FA18A9D}" presName="spacing" presStyleCnt="0"/>
      <dgm:spPr/>
    </dgm:pt>
    <dgm:pt modelId="{F02C515C-54B2-422B-805E-A8C909E7C3A6}" type="pres">
      <dgm:prSet presAssocID="{4675BB05-7261-41ED-9D32-2D4726959869}" presName="linNode" presStyleCnt="0"/>
      <dgm:spPr/>
    </dgm:pt>
    <dgm:pt modelId="{40C8AF7B-961B-4380-94F7-EDED123C824B}" type="pres">
      <dgm:prSet presAssocID="{4675BB05-7261-41ED-9D32-2D4726959869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C4F64-5143-4A42-B3A9-77C280D08FB8}" type="pres">
      <dgm:prSet presAssocID="{4675BB05-7261-41ED-9D32-2D4726959869}" presName="childShp" presStyleLbl="bgAccFollowNode1" presStyleIdx="1" presStyleCnt="3" custScaleX="122644" custLinFactNeighborX="1393" custLinFactNeighborY="8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FA426-6A2D-42A2-978A-2713AFA957B7}" type="pres">
      <dgm:prSet presAssocID="{C80C0712-C602-45E3-AB0A-004D2E65E236}" presName="spacing" presStyleCnt="0"/>
      <dgm:spPr/>
    </dgm:pt>
    <dgm:pt modelId="{D561377B-8733-44DC-97D5-C3B5E01EE261}" type="pres">
      <dgm:prSet presAssocID="{6CDA5A6A-CF78-4BEC-AFE7-31602A1E507B}" presName="linNode" presStyleCnt="0"/>
      <dgm:spPr/>
    </dgm:pt>
    <dgm:pt modelId="{548E9FB8-9610-4044-A60A-F132144548C4}" type="pres">
      <dgm:prSet presAssocID="{6CDA5A6A-CF78-4BEC-AFE7-31602A1E507B}" presName="parentShp" presStyleLbl="node1" presStyleIdx="2" presStyleCnt="3" custScaleX="90967" custLinFactNeighborX="-7143" custLinFactNeighborY="1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A03E14-5702-46F0-8E80-2BAB497A1F2E}" type="pres">
      <dgm:prSet presAssocID="{6CDA5A6A-CF78-4BEC-AFE7-31602A1E507B}" presName="childShp" presStyleLbl="bgAccFollowNode1" presStyleIdx="2" presStyleCnt="3" custScaleX="112102" custLinFactNeighborX="594" custLinFactNeighborY="1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644718-FB82-489F-8DEB-7D580BE5BF23}" srcId="{44682784-C5D6-4B85-8C6C-DF480A3E44D1}" destId="{95E20586-3CD6-4A8E-8430-4F1D39C8E8E3}" srcOrd="1" destOrd="0" parTransId="{5CBE53D3-1F7C-4108-B4C5-15AC2F83914C}" sibTransId="{AFA1141F-D28C-4B4F-B542-6C9B2E7E2F53}"/>
    <dgm:cxn modelId="{14542B9F-FDF1-4A95-9383-47BF7057CDF1}" srcId="{71025278-B40D-462C-BC12-889215F86B92}" destId="{6CDA5A6A-CF78-4BEC-AFE7-31602A1E507B}" srcOrd="2" destOrd="0" parTransId="{5110F283-9560-477E-B1D7-3AEF457FA4C9}" sibTransId="{161AB9EC-6386-4FF7-A026-AE580D99AE3D}"/>
    <dgm:cxn modelId="{08608D15-769B-49E7-B84A-909F855F18BC}" type="presOf" srcId="{B2AEC905-186F-4D80-ADE6-FC3E1EA2A77C}" destId="{954C4F64-5143-4A42-B3A9-77C280D08FB8}" srcOrd="0" destOrd="1" presId="urn:microsoft.com/office/officeart/2005/8/layout/vList6"/>
    <dgm:cxn modelId="{0891D633-A348-4B4D-9071-AD1019E25867}" type="presOf" srcId="{8FC1A18D-59F8-4885-A4A5-342B839BCAA6}" destId="{72A03E14-5702-46F0-8E80-2BAB497A1F2E}" srcOrd="0" destOrd="0" presId="urn:microsoft.com/office/officeart/2005/8/layout/vList6"/>
    <dgm:cxn modelId="{5D3EABA5-595F-4129-AE66-3C677EB039E6}" type="presOf" srcId="{4675BB05-7261-41ED-9D32-2D4726959869}" destId="{40C8AF7B-961B-4380-94F7-EDED123C824B}" srcOrd="0" destOrd="0" presId="urn:microsoft.com/office/officeart/2005/8/layout/vList6"/>
    <dgm:cxn modelId="{78C40412-B22E-44B2-8C38-85C4F4B81DD4}" srcId="{6CDA5A6A-CF78-4BEC-AFE7-31602A1E507B}" destId="{85330075-BEEB-4B5B-B153-82E7D9A245D8}" srcOrd="1" destOrd="0" parTransId="{3094B953-26F2-411D-B27F-AF2E8EF50EE6}" sibTransId="{A5746B45-019A-422A-96A6-3136E042FF50}"/>
    <dgm:cxn modelId="{30AFCF34-7F02-4895-961D-FB08E9969BBA}" type="presOf" srcId="{44682784-C5D6-4B85-8C6C-DF480A3E44D1}" destId="{ECB08A86-E130-4CA8-AA7B-EEB45372973F}" srcOrd="0" destOrd="0" presId="urn:microsoft.com/office/officeart/2005/8/layout/vList6"/>
    <dgm:cxn modelId="{E27DFF55-C0B6-458F-B6A0-9F16E760986F}" type="presOf" srcId="{85330075-BEEB-4B5B-B153-82E7D9A245D8}" destId="{72A03E14-5702-46F0-8E80-2BAB497A1F2E}" srcOrd="0" destOrd="1" presId="urn:microsoft.com/office/officeart/2005/8/layout/vList6"/>
    <dgm:cxn modelId="{BDA216D1-7706-4F79-B70B-784C038DEFA1}" type="presOf" srcId="{71025278-B40D-462C-BC12-889215F86B92}" destId="{6993FF45-703E-4C48-920D-3FA05B684619}" srcOrd="0" destOrd="0" presId="urn:microsoft.com/office/officeart/2005/8/layout/vList6"/>
    <dgm:cxn modelId="{41C1770B-D7B4-482B-91AB-AA6551D8DE7B}" type="presOf" srcId="{95E20586-3CD6-4A8E-8430-4F1D39C8E8E3}" destId="{CAB7996A-AD0E-4E24-A143-7A0FC2826520}" srcOrd="0" destOrd="1" presId="urn:microsoft.com/office/officeart/2005/8/layout/vList6"/>
    <dgm:cxn modelId="{5E696671-CF69-4236-BB7F-3BA8D8636996}" type="presOf" srcId="{2FFCD4F2-118C-4848-8431-3C2C0C409FC7}" destId="{954C4F64-5143-4A42-B3A9-77C280D08FB8}" srcOrd="0" destOrd="0" presId="urn:microsoft.com/office/officeart/2005/8/layout/vList6"/>
    <dgm:cxn modelId="{B30AB95E-7C96-4764-9590-32927D1A6267}" srcId="{4675BB05-7261-41ED-9D32-2D4726959869}" destId="{B2AEC905-186F-4D80-ADE6-FC3E1EA2A77C}" srcOrd="1" destOrd="0" parTransId="{42DCCBDA-C98E-49B5-A0D7-34983C461E65}" sibTransId="{A6746AE9-928A-4D37-9C11-D8E9E2E7475F}"/>
    <dgm:cxn modelId="{9F4163F7-087B-4746-A3A9-4607994CDB29}" srcId="{6CDA5A6A-CF78-4BEC-AFE7-31602A1E507B}" destId="{8FC1A18D-59F8-4885-A4A5-342B839BCAA6}" srcOrd="0" destOrd="0" parTransId="{F2A7819C-CB83-438B-A004-20AEDED3F690}" sibTransId="{254D2012-A6B8-408F-88BA-F4D99C31C8F4}"/>
    <dgm:cxn modelId="{547614B1-180C-4700-A41D-1B73269A3A98}" srcId="{4675BB05-7261-41ED-9D32-2D4726959869}" destId="{2FFCD4F2-118C-4848-8431-3C2C0C409FC7}" srcOrd="0" destOrd="0" parTransId="{3BDE473D-E8CC-4693-9637-4839CD74C792}" sibTransId="{FB0AF6B4-C038-4A3A-A053-3BED15117B15}"/>
    <dgm:cxn modelId="{43F7DDB2-8045-4BB9-927B-DFA141FCEA17}" srcId="{71025278-B40D-462C-BC12-889215F86B92}" destId="{4675BB05-7261-41ED-9D32-2D4726959869}" srcOrd="1" destOrd="0" parTransId="{A44AEDED-D667-4004-A818-735D6A7D19DD}" sibTransId="{C80C0712-C602-45E3-AB0A-004D2E65E236}"/>
    <dgm:cxn modelId="{81A17722-27E8-4142-BE64-5B8C52227061}" type="presOf" srcId="{3488CD17-238F-436E-B58A-C563D5EB03E7}" destId="{CAB7996A-AD0E-4E24-A143-7A0FC2826520}" srcOrd="0" destOrd="0" presId="urn:microsoft.com/office/officeart/2005/8/layout/vList6"/>
    <dgm:cxn modelId="{C1BB8740-4196-4251-98A7-62F674B0ACC4}" srcId="{44682784-C5D6-4B85-8C6C-DF480A3E44D1}" destId="{3488CD17-238F-436E-B58A-C563D5EB03E7}" srcOrd="0" destOrd="0" parTransId="{9555AF29-71E3-4FD3-B880-202C7B20F794}" sibTransId="{2DEBDDD8-5F69-4AC3-AB9A-525BE519E3D7}"/>
    <dgm:cxn modelId="{FCD8862C-9858-42A5-849A-BC2DBF29FF7C}" type="presOf" srcId="{6CDA5A6A-CF78-4BEC-AFE7-31602A1E507B}" destId="{548E9FB8-9610-4044-A60A-F132144548C4}" srcOrd="0" destOrd="0" presId="urn:microsoft.com/office/officeart/2005/8/layout/vList6"/>
    <dgm:cxn modelId="{5E1DBE84-84D4-4179-80C5-8D3D5859D100}" srcId="{71025278-B40D-462C-BC12-889215F86B92}" destId="{44682784-C5D6-4B85-8C6C-DF480A3E44D1}" srcOrd="0" destOrd="0" parTransId="{763EC5DA-217A-4BBA-8A54-E54FE39409B2}" sibTransId="{871A3EE1-4D0D-449D-A88A-BD5C3FA18A9D}"/>
    <dgm:cxn modelId="{A157C4A8-BDEF-4C1E-B32E-8487ACAF9B22}" type="presParOf" srcId="{6993FF45-703E-4C48-920D-3FA05B684619}" destId="{EE5C366E-9E03-4D96-801A-13E8B07730C3}" srcOrd="0" destOrd="0" presId="urn:microsoft.com/office/officeart/2005/8/layout/vList6"/>
    <dgm:cxn modelId="{D096DC97-6436-445B-B997-57F2E3A0356A}" type="presParOf" srcId="{EE5C366E-9E03-4D96-801A-13E8B07730C3}" destId="{ECB08A86-E130-4CA8-AA7B-EEB45372973F}" srcOrd="0" destOrd="0" presId="urn:microsoft.com/office/officeart/2005/8/layout/vList6"/>
    <dgm:cxn modelId="{3F4B6986-8E67-4B7E-A67F-D328F0D66EF4}" type="presParOf" srcId="{EE5C366E-9E03-4D96-801A-13E8B07730C3}" destId="{CAB7996A-AD0E-4E24-A143-7A0FC2826520}" srcOrd="1" destOrd="0" presId="urn:microsoft.com/office/officeart/2005/8/layout/vList6"/>
    <dgm:cxn modelId="{5C334799-EF9F-4CDA-B614-5BEAF06FD847}" type="presParOf" srcId="{6993FF45-703E-4C48-920D-3FA05B684619}" destId="{8176EBF1-4B9B-4A2E-8EFE-67D7B798042A}" srcOrd="1" destOrd="0" presId="urn:microsoft.com/office/officeart/2005/8/layout/vList6"/>
    <dgm:cxn modelId="{75F70CC2-AF41-4B9F-B0A4-7D99463DCAB7}" type="presParOf" srcId="{6993FF45-703E-4C48-920D-3FA05B684619}" destId="{F02C515C-54B2-422B-805E-A8C909E7C3A6}" srcOrd="2" destOrd="0" presId="urn:microsoft.com/office/officeart/2005/8/layout/vList6"/>
    <dgm:cxn modelId="{FA7BDAEA-88D8-49A6-BB0C-70825860947B}" type="presParOf" srcId="{F02C515C-54B2-422B-805E-A8C909E7C3A6}" destId="{40C8AF7B-961B-4380-94F7-EDED123C824B}" srcOrd="0" destOrd="0" presId="urn:microsoft.com/office/officeart/2005/8/layout/vList6"/>
    <dgm:cxn modelId="{B7CA3671-B266-44B3-AF12-5630FE30FF35}" type="presParOf" srcId="{F02C515C-54B2-422B-805E-A8C909E7C3A6}" destId="{954C4F64-5143-4A42-B3A9-77C280D08FB8}" srcOrd="1" destOrd="0" presId="urn:microsoft.com/office/officeart/2005/8/layout/vList6"/>
    <dgm:cxn modelId="{CE68ABFC-C4D8-4695-A696-09F90E6381A6}" type="presParOf" srcId="{6993FF45-703E-4C48-920D-3FA05B684619}" destId="{CECFA426-6A2D-42A2-978A-2713AFA957B7}" srcOrd="3" destOrd="0" presId="urn:microsoft.com/office/officeart/2005/8/layout/vList6"/>
    <dgm:cxn modelId="{C40B8D34-9DDA-45CE-B1F4-0137A2AF71BC}" type="presParOf" srcId="{6993FF45-703E-4C48-920D-3FA05B684619}" destId="{D561377B-8733-44DC-97D5-C3B5E01EE261}" srcOrd="4" destOrd="0" presId="urn:microsoft.com/office/officeart/2005/8/layout/vList6"/>
    <dgm:cxn modelId="{897630B8-D4D2-4C7D-877F-29DE0AE37A5C}" type="presParOf" srcId="{D561377B-8733-44DC-97D5-C3B5E01EE261}" destId="{548E9FB8-9610-4044-A60A-F132144548C4}" srcOrd="0" destOrd="0" presId="urn:microsoft.com/office/officeart/2005/8/layout/vList6"/>
    <dgm:cxn modelId="{1B333DBD-D80C-4F53-BA91-22BFAA7A5E85}" type="presParOf" srcId="{D561377B-8733-44DC-97D5-C3B5E01EE261}" destId="{72A03E14-5702-46F0-8E80-2BAB497A1F2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7964DCF-4A03-4626-9592-54B056D691C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FC10EBE-FA4D-4793-972D-5E1BDFE1AE16}">
      <dgm:prSet phldrT="[Текст]"/>
      <dgm:spPr/>
      <dgm:t>
        <a:bodyPr/>
        <a:lstStyle/>
        <a:p>
          <a:r>
            <a:rPr lang="ru-RU" b="1" dirty="0" smtClean="0"/>
            <a:t>Ветеран  Великой Отечественной Войны</a:t>
          </a:r>
          <a:endParaRPr lang="ru-RU" b="1" dirty="0"/>
        </a:p>
      </dgm:t>
    </dgm:pt>
    <dgm:pt modelId="{0BB07ACC-49CE-4455-84F0-15CA53C20B9F}" type="parTrans" cxnId="{3728FBB4-8C36-4471-91DF-16848CB57349}">
      <dgm:prSet/>
      <dgm:spPr/>
      <dgm:t>
        <a:bodyPr/>
        <a:lstStyle/>
        <a:p>
          <a:endParaRPr lang="ru-RU"/>
        </a:p>
      </dgm:t>
    </dgm:pt>
    <dgm:pt modelId="{7D313C9F-31E5-4C3A-A35D-47EF3F905C41}" type="sibTrans" cxnId="{3728FBB4-8C36-4471-91DF-16848CB57349}">
      <dgm:prSet/>
      <dgm:spPr/>
      <dgm:t>
        <a:bodyPr/>
        <a:lstStyle/>
        <a:p>
          <a:endParaRPr lang="ru-RU"/>
        </a:p>
      </dgm:t>
    </dgm:pt>
    <dgm:pt modelId="{E55CB1B2-7271-43BC-9064-F3A11EFD1E50}">
      <dgm:prSet phldrT="[Текст]"/>
      <dgm:spPr/>
      <dgm:t>
        <a:bodyPr/>
        <a:lstStyle/>
        <a:p>
          <a:r>
            <a:rPr lang="ru-RU" b="1" u="sng" dirty="0" smtClean="0"/>
            <a:t>3 молодые семьи </a:t>
          </a:r>
          <a:r>
            <a:rPr lang="ru-RU" b="1" dirty="0" smtClean="0"/>
            <a:t>приобрели собственное жилье в рамках реализации программы «Жилище» </a:t>
          </a:r>
          <a:endParaRPr lang="ru-RU" b="1" dirty="0"/>
        </a:p>
      </dgm:t>
    </dgm:pt>
    <dgm:pt modelId="{497A00E8-5A59-4E93-A2FF-90A834D5500E}" type="parTrans" cxnId="{13BB989A-409C-4DE0-9FD5-DFA513F0CD68}">
      <dgm:prSet/>
      <dgm:spPr/>
      <dgm:t>
        <a:bodyPr/>
        <a:lstStyle/>
        <a:p>
          <a:endParaRPr lang="ru-RU"/>
        </a:p>
      </dgm:t>
    </dgm:pt>
    <dgm:pt modelId="{78ADE8BB-89EE-40CC-AD6D-06EE0C540208}" type="sibTrans" cxnId="{13BB989A-409C-4DE0-9FD5-DFA513F0CD68}">
      <dgm:prSet/>
      <dgm:spPr/>
      <dgm:t>
        <a:bodyPr/>
        <a:lstStyle/>
        <a:p>
          <a:endParaRPr lang="ru-RU"/>
        </a:p>
      </dgm:t>
    </dgm:pt>
    <dgm:pt modelId="{61D366B5-9ECF-4415-A3BF-29AF0A5B92D9}">
      <dgm:prSet phldrT="[Текст]"/>
      <dgm:spPr/>
      <dgm:t>
        <a:bodyPr/>
        <a:lstStyle/>
        <a:p>
          <a:r>
            <a:rPr lang="ru-RU" b="1" u="sng" dirty="0" smtClean="0"/>
            <a:t>4 медицинским работникам </a:t>
          </a:r>
          <a:r>
            <a:rPr lang="ru-RU" b="1" dirty="0" smtClean="0"/>
            <a:t>предоставлено служебное жилье, в том числе 3 врачам Лотошинской ЦРБ</a:t>
          </a:r>
          <a:endParaRPr lang="ru-RU" b="1" dirty="0"/>
        </a:p>
      </dgm:t>
    </dgm:pt>
    <dgm:pt modelId="{CCBE7AC1-9716-4F3E-A563-DF98D1E5804D}" type="parTrans" cxnId="{258F236D-BF52-4DC1-91BA-EE9D82368C7A}">
      <dgm:prSet/>
      <dgm:spPr/>
      <dgm:t>
        <a:bodyPr/>
        <a:lstStyle/>
        <a:p>
          <a:endParaRPr lang="ru-RU"/>
        </a:p>
      </dgm:t>
    </dgm:pt>
    <dgm:pt modelId="{F64E70D4-8020-44A2-ADF3-DB1BD25D78D1}" type="sibTrans" cxnId="{258F236D-BF52-4DC1-91BA-EE9D82368C7A}">
      <dgm:prSet/>
      <dgm:spPr/>
      <dgm:t>
        <a:bodyPr/>
        <a:lstStyle/>
        <a:p>
          <a:endParaRPr lang="ru-RU"/>
        </a:p>
      </dgm:t>
    </dgm:pt>
    <dgm:pt modelId="{A34DA2CD-691D-4BDF-A403-924323E672C1}">
      <dgm:prSet phldrT="[Текст]"/>
      <dgm:spPr/>
      <dgm:t>
        <a:bodyPr/>
        <a:lstStyle/>
        <a:p>
          <a:r>
            <a:rPr lang="ru-RU" b="1" u="sng" dirty="0" smtClean="0"/>
            <a:t>2 врачам Лотошинской ЦРБ </a:t>
          </a:r>
          <a:r>
            <a:rPr lang="ru-RU" b="1" dirty="0" smtClean="0"/>
            <a:t>предоставлены ежемесячные компенсации за аренду жилья за счет местного бюджета</a:t>
          </a:r>
          <a:endParaRPr lang="ru-RU" b="1" dirty="0"/>
        </a:p>
      </dgm:t>
    </dgm:pt>
    <dgm:pt modelId="{CE2958B2-28B7-4BAC-9F0B-248E4618E9B0}" type="parTrans" cxnId="{B5E647AC-2DA7-4DC6-946F-F21379D8929B}">
      <dgm:prSet/>
      <dgm:spPr/>
      <dgm:t>
        <a:bodyPr/>
        <a:lstStyle/>
        <a:p>
          <a:endParaRPr lang="ru-RU"/>
        </a:p>
      </dgm:t>
    </dgm:pt>
    <dgm:pt modelId="{9BBCFB74-3D90-451C-9306-4411F3199B29}" type="sibTrans" cxnId="{B5E647AC-2DA7-4DC6-946F-F21379D8929B}">
      <dgm:prSet/>
      <dgm:spPr/>
      <dgm:t>
        <a:bodyPr/>
        <a:lstStyle/>
        <a:p>
          <a:endParaRPr lang="ru-RU"/>
        </a:p>
      </dgm:t>
    </dgm:pt>
    <dgm:pt modelId="{0FB58559-156D-4796-8C1E-438C3B09F682}">
      <dgm:prSet phldrT="[Текст]"/>
      <dgm:spPr/>
      <dgm:t>
        <a:bodyPr/>
        <a:lstStyle/>
        <a:p>
          <a:r>
            <a:rPr lang="ru-RU" b="1" u="sng" dirty="0" smtClean="0"/>
            <a:t>Более 500 граждан </a:t>
          </a:r>
          <a:r>
            <a:rPr lang="ru-RU" b="1" dirty="0" smtClean="0"/>
            <a:t>оформили субсидии на оплату жилого помещения и коммунальных услуг</a:t>
          </a:r>
          <a:endParaRPr lang="ru-RU" b="1" dirty="0"/>
        </a:p>
      </dgm:t>
    </dgm:pt>
    <dgm:pt modelId="{6A92BF9F-C8F6-442A-9418-F3E18283D834}" type="parTrans" cxnId="{F80982D8-86D9-498D-8237-751004504313}">
      <dgm:prSet/>
      <dgm:spPr/>
      <dgm:t>
        <a:bodyPr/>
        <a:lstStyle/>
        <a:p>
          <a:endParaRPr lang="ru-RU"/>
        </a:p>
      </dgm:t>
    </dgm:pt>
    <dgm:pt modelId="{80F36112-0BE0-4E82-9752-69BBCEFDEE05}" type="sibTrans" cxnId="{F80982D8-86D9-498D-8237-751004504313}">
      <dgm:prSet/>
      <dgm:spPr/>
      <dgm:t>
        <a:bodyPr/>
        <a:lstStyle/>
        <a:p>
          <a:endParaRPr lang="ru-RU"/>
        </a:p>
      </dgm:t>
    </dgm:pt>
    <dgm:pt modelId="{59F5190D-34B9-435C-8998-D3750FF52B86}" type="pres">
      <dgm:prSet presAssocID="{D7964DCF-4A03-4626-9592-54B056D691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454F7-7068-44A4-A716-E566AED9EF19}" type="pres">
      <dgm:prSet presAssocID="{2FC10EBE-FA4D-4793-972D-5E1BDFE1AE16}" presName="node" presStyleLbl="node1" presStyleIdx="0" presStyleCnt="5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66CCAF-54D6-40E0-BDEE-7C1F385A4C77}" type="pres">
      <dgm:prSet presAssocID="{7D313C9F-31E5-4C3A-A35D-47EF3F905C41}" presName="sibTrans" presStyleCnt="0"/>
      <dgm:spPr/>
    </dgm:pt>
    <dgm:pt modelId="{6D403A76-A447-48C0-B7A7-4C6DF27BBDAE}" type="pres">
      <dgm:prSet presAssocID="{E55CB1B2-7271-43BC-9064-F3A11EFD1E50}" presName="node" presStyleLbl="node1" presStyleIdx="1" presStyleCnt="5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ED0B0-6E1E-4609-AD37-8CB527BC75C4}" type="pres">
      <dgm:prSet presAssocID="{78ADE8BB-89EE-40CC-AD6D-06EE0C540208}" presName="sibTrans" presStyleCnt="0"/>
      <dgm:spPr/>
    </dgm:pt>
    <dgm:pt modelId="{B89F7ED0-542C-4411-83A2-39FB5D768A1C}" type="pres">
      <dgm:prSet presAssocID="{61D366B5-9ECF-4415-A3BF-29AF0A5B92D9}" presName="node" presStyleLbl="node1" presStyleIdx="2" presStyleCnt="5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17004-DA5D-4882-9BB5-BE0DEA461231}" type="pres">
      <dgm:prSet presAssocID="{F64E70D4-8020-44A2-ADF3-DB1BD25D78D1}" presName="sibTrans" presStyleCnt="0"/>
      <dgm:spPr/>
    </dgm:pt>
    <dgm:pt modelId="{A1B3CA4B-A219-4169-9536-256C63DC4902}" type="pres">
      <dgm:prSet presAssocID="{A34DA2CD-691D-4BDF-A403-924323E672C1}" presName="node" presStyleLbl="node1" presStyleIdx="3" presStyleCnt="5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D6F9A-4FA9-4126-A06C-815B43A9056F}" type="pres">
      <dgm:prSet presAssocID="{9BBCFB74-3D90-451C-9306-4411F3199B29}" presName="sibTrans" presStyleCnt="0"/>
      <dgm:spPr/>
    </dgm:pt>
    <dgm:pt modelId="{14A759D9-80B7-47B2-BF4F-F2C967C96E59}" type="pres">
      <dgm:prSet presAssocID="{0FB58559-156D-4796-8C1E-438C3B09F682}" presName="node" presStyleLbl="node1" presStyleIdx="4" presStyleCnt="5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BB989A-409C-4DE0-9FD5-DFA513F0CD68}" srcId="{D7964DCF-4A03-4626-9592-54B056D691C0}" destId="{E55CB1B2-7271-43BC-9064-F3A11EFD1E50}" srcOrd="1" destOrd="0" parTransId="{497A00E8-5A59-4E93-A2FF-90A834D5500E}" sibTransId="{78ADE8BB-89EE-40CC-AD6D-06EE0C540208}"/>
    <dgm:cxn modelId="{F80982D8-86D9-498D-8237-751004504313}" srcId="{D7964DCF-4A03-4626-9592-54B056D691C0}" destId="{0FB58559-156D-4796-8C1E-438C3B09F682}" srcOrd="4" destOrd="0" parTransId="{6A92BF9F-C8F6-442A-9418-F3E18283D834}" sibTransId="{80F36112-0BE0-4E82-9752-69BBCEFDEE05}"/>
    <dgm:cxn modelId="{50666BD4-647D-4E86-86FA-88118379893A}" type="presOf" srcId="{61D366B5-9ECF-4415-A3BF-29AF0A5B92D9}" destId="{B89F7ED0-542C-4411-83A2-39FB5D768A1C}" srcOrd="0" destOrd="0" presId="urn:microsoft.com/office/officeart/2005/8/layout/default"/>
    <dgm:cxn modelId="{F449FB4D-11D9-4965-AE88-E995990015D7}" type="presOf" srcId="{2FC10EBE-FA4D-4793-972D-5E1BDFE1AE16}" destId="{3AC454F7-7068-44A4-A716-E566AED9EF19}" srcOrd="0" destOrd="0" presId="urn:microsoft.com/office/officeart/2005/8/layout/default"/>
    <dgm:cxn modelId="{E5695D60-0FFF-46FE-A007-A26FEBFA708F}" type="presOf" srcId="{D7964DCF-4A03-4626-9592-54B056D691C0}" destId="{59F5190D-34B9-435C-8998-D3750FF52B86}" srcOrd="0" destOrd="0" presId="urn:microsoft.com/office/officeart/2005/8/layout/default"/>
    <dgm:cxn modelId="{B5E647AC-2DA7-4DC6-946F-F21379D8929B}" srcId="{D7964DCF-4A03-4626-9592-54B056D691C0}" destId="{A34DA2CD-691D-4BDF-A403-924323E672C1}" srcOrd="3" destOrd="0" parTransId="{CE2958B2-28B7-4BAC-9F0B-248E4618E9B0}" sibTransId="{9BBCFB74-3D90-451C-9306-4411F3199B29}"/>
    <dgm:cxn modelId="{42FC7815-686C-42C1-AC9A-74779693F1D5}" type="presOf" srcId="{0FB58559-156D-4796-8C1E-438C3B09F682}" destId="{14A759D9-80B7-47B2-BF4F-F2C967C96E59}" srcOrd="0" destOrd="0" presId="urn:microsoft.com/office/officeart/2005/8/layout/default"/>
    <dgm:cxn modelId="{7BB6CDED-9932-4E9A-87E8-0EE281F9847D}" type="presOf" srcId="{E55CB1B2-7271-43BC-9064-F3A11EFD1E50}" destId="{6D403A76-A447-48C0-B7A7-4C6DF27BBDAE}" srcOrd="0" destOrd="0" presId="urn:microsoft.com/office/officeart/2005/8/layout/default"/>
    <dgm:cxn modelId="{258F236D-BF52-4DC1-91BA-EE9D82368C7A}" srcId="{D7964DCF-4A03-4626-9592-54B056D691C0}" destId="{61D366B5-9ECF-4415-A3BF-29AF0A5B92D9}" srcOrd="2" destOrd="0" parTransId="{CCBE7AC1-9716-4F3E-A563-DF98D1E5804D}" sibTransId="{F64E70D4-8020-44A2-ADF3-DB1BD25D78D1}"/>
    <dgm:cxn modelId="{3728FBB4-8C36-4471-91DF-16848CB57349}" srcId="{D7964DCF-4A03-4626-9592-54B056D691C0}" destId="{2FC10EBE-FA4D-4793-972D-5E1BDFE1AE16}" srcOrd="0" destOrd="0" parTransId="{0BB07ACC-49CE-4455-84F0-15CA53C20B9F}" sibTransId="{7D313C9F-31E5-4C3A-A35D-47EF3F905C41}"/>
    <dgm:cxn modelId="{3C39D71A-BEE6-466A-A404-126FD9467600}" type="presOf" srcId="{A34DA2CD-691D-4BDF-A403-924323E672C1}" destId="{A1B3CA4B-A219-4169-9536-256C63DC4902}" srcOrd="0" destOrd="0" presId="urn:microsoft.com/office/officeart/2005/8/layout/default"/>
    <dgm:cxn modelId="{E10D0C6F-5A89-4524-B8CA-D73D00360B58}" type="presParOf" srcId="{59F5190D-34B9-435C-8998-D3750FF52B86}" destId="{3AC454F7-7068-44A4-A716-E566AED9EF19}" srcOrd="0" destOrd="0" presId="urn:microsoft.com/office/officeart/2005/8/layout/default"/>
    <dgm:cxn modelId="{3C6B474F-120F-4992-ADBD-5335B61757BC}" type="presParOf" srcId="{59F5190D-34B9-435C-8998-D3750FF52B86}" destId="{6766CCAF-54D6-40E0-BDEE-7C1F385A4C77}" srcOrd="1" destOrd="0" presId="urn:microsoft.com/office/officeart/2005/8/layout/default"/>
    <dgm:cxn modelId="{B6787DF7-0366-4E28-BFA3-ABC136562DEE}" type="presParOf" srcId="{59F5190D-34B9-435C-8998-D3750FF52B86}" destId="{6D403A76-A447-48C0-B7A7-4C6DF27BBDAE}" srcOrd="2" destOrd="0" presId="urn:microsoft.com/office/officeart/2005/8/layout/default"/>
    <dgm:cxn modelId="{BEC923B7-BFC3-4004-B63E-3F74090A6C46}" type="presParOf" srcId="{59F5190D-34B9-435C-8998-D3750FF52B86}" destId="{0E2ED0B0-6E1E-4609-AD37-8CB527BC75C4}" srcOrd="3" destOrd="0" presId="urn:microsoft.com/office/officeart/2005/8/layout/default"/>
    <dgm:cxn modelId="{91E114E3-E224-4FDC-9ADF-0E3D85A92EB2}" type="presParOf" srcId="{59F5190D-34B9-435C-8998-D3750FF52B86}" destId="{B89F7ED0-542C-4411-83A2-39FB5D768A1C}" srcOrd="4" destOrd="0" presId="urn:microsoft.com/office/officeart/2005/8/layout/default"/>
    <dgm:cxn modelId="{E18C44CA-4294-4630-8628-6533A4EB9F0D}" type="presParOf" srcId="{59F5190D-34B9-435C-8998-D3750FF52B86}" destId="{8FD17004-DA5D-4882-9BB5-BE0DEA461231}" srcOrd="5" destOrd="0" presId="urn:microsoft.com/office/officeart/2005/8/layout/default"/>
    <dgm:cxn modelId="{DD86F13D-314A-453B-B48C-4E03B7C176FF}" type="presParOf" srcId="{59F5190D-34B9-435C-8998-D3750FF52B86}" destId="{A1B3CA4B-A219-4169-9536-256C63DC4902}" srcOrd="6" destOrd="0" presId="urn:microsoft.com/office/officeart/2005/8/layout/default"/>
    <dgm:cxn modelId="{8924B4B9-F112-493C-97B7-0F89E4479260}" type="presParOf" srcId="{59F5190D-34B9-435C-8998-D3750FF52B86}" destId="{C7AD6F9A-4FA9-4126-A06C-815B43A9056F}" srcOrd="7" destOrd="0" presId="urn:microsoft.com/office/officeart/2005/8/layout/default"/>
    <dgm:cxn modelId="{59205E6E-63CF-46FD-99D5-8C42C37DAD12}" type="presParOf" srcId="{59F5190D-34B9-435C-8998-D3750FF52B86}" destId="{14A759D9-80B7-47B2-BF4F-F2C967C96E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8129AD-6D6E-49FF-89F9-02050DD3913D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AE4F1D0-8D43-41D5-832A-97612A6A57F4}">
      <dgm:prSet phldrT="[Текст]" custT="1"/>
      <dgm:spPr/>
      <dgm:t>
        <a:bodyPr/>
        <a:lstStyle/>
        <a:p>
          <a:r>
            <a:rPr lang="ru-RU" sz="1600" dirty="0" smtClean="0"/>
            <a:t>Заключено </a:t>
          </a:r>
          <a:r>
            <a:rPr lang="ru-RU" sz="1600" b="1" u="sng" dirty="0" smtClean="0"/>
            <a:t>97 договоров социального найма</a:t>
          </a:r>
          <a:r>
            <a:rPr lang="ru-RU" sz="1600" dirty="0" smtClean="0"/>
            <a:t>, договоров служебного жилого помещения, специализированного найма</a:t>
          </a:r>
          <a:endParaRPr lang="ru-RU" sz="1600" dirty="0"/>
        </a:p>
      </dgm:t>
    </dgm:pt>
    <dgm:pt modelId="{E70743A8-D9EE-4B27-BD1D-6EFF00CF17C9}" type="parTrans" cxnId="{DDAC2C1D-2130-44FD-AE68-76B36903BB54}">
      <dgm:prSet/>
      <dgm:spPr/>
      <dgm:t>
        <a:bodyPr/>
        <a:lstStyle/>
        <a:p>
          <a:endParaRPr lang="ru-RU"/>
        </a:p>
      </dgm:t>
    </dgm:pt>
    <dgm:pt modelId="{46DB586A-60BB-4C70-A200-58AC1A630281}" type="sibTrans" cxnId="{DDAC2C1D-2130-44FD-AE68-76B36903BB54}">
      <dgm:prSet/>
      <dgm:spPr/>
      <dgm:t>
        <a:bodyPr/>
        <a:lstStyle/>
        <a:p>
          <a:endParaRPr lang="ru-RU"/>
        </a:p>
      </dgm:t>
    </dgm:pt>
    <dgm:pt modelId="{6166D314-BB35-4801-BC05-7E932053C803}">
      <dgm:prSet custT="1"/>
      <dgm:spPr/>
      <dgm:t>
        <a:bodyPr/>
        <a:lstStyle/>
        <a:p>
          <a:r>
            <a:rPr lang="ru-RU" sz="1600" dirty="0" smtClean="0"/>
            <a:t>Зарегистрировано </a:t>
          </a:r>
          <a:r>
            <a:rPr lang="ru-RU" sz="1600" b="1" u="sng" dirty="0" smtClean="0"/>
            <a:t>69 объектов </a:t>
          </a:r>
          <a:r>
            <a:rPr lang="ru-RU" sz="1600" dirty="0" smtClean="0"/>
            <a:t>недвижимого имущества</a:t>
          </a:r>
          <a:endParaRPr lang="ru-RU" sz="1600" dirty="0"/>
        </a:p>
      </dgm:t>
    </dgm:pt>
    <dgm:pt modelId="{1430AB09-3CD3-4DA3-A63D-51B1FDD57D33}" type="parTrans" cxnId="{A095EB8E-46E1-4C42-844E-945B86B0F8F1}">
      <dgm:prSet/>
      <dgm:spPr/>
      <dgm:t>
        <a:bodyPr/>
        <a:lstStyle/>
        <a:p>
          <a:endParaRPr lang="ru-RU"/>
        </a:p>
      </dgm:t>
    </dgm:pt>
    <dgm:pt modelId="{EA00294F-0209-4974-A998-FAC7C6491D43}" type="sibTrans" cxnId="{A095EB8E-46E1-4C42-844E-945B86B0F8F1}">
      <dgm:prSet/>
      <dgm:spPr/>
      <dgm:t>
        <a:bodyPr/>
        <a:lstStyle/>
        <a:p>
          <a:endParaRPr lang="ru-RU"/>
        </a:p>
      </dgm:t>
    </dgm:pt>
    <dgm:pt modelId="{D4C909D4-3B26-4EC1-9148-0E134BACA63C}">
      <dgm:prSet custT="1"/>
      <dgm:spPr/>
      <dgm:t>
        <a:bodyPr/>
        <a:lstStyle/>
        <a:p>
          <a:r>
            <a:rPr lang="ru-RU" sz="1600" dirty="0" smtClean="0"/>
            <a:t>Доходы от приватизации имущества, находящегося в муниципальной собственности - </a:t>
          </a:r>
          <a:r>
            <a:rPr lang="ru-RU" sz="1600" b="1" u="sng" dirty="0" smtClean="0"/>
            <a:t>11,7 тыс. рублей</a:t>
          </a:r>
          <a:endParaRPr lang="ru-RU" sz="1600" u="sng" dirty="0"/>
        </a:p>
      </dgm:t>
    </dgm:pt>
    <dgm:pt modelId="{5FFD86E0-07F1-4EFE-A13F-8833800D984D}" type="parTrans" cxnId="{5229456A-74EE-4544-B1DE-D867B38E44C4}">
      <dgm:prSet/>
      <dgm:spPr/>
      <dgm:t>
        <a:bodyPr/>
        <a:lstStyle/>
        <a:p>
          <a:endParaRPr lang="ru-RU"/>
        </a:p>
      </dgm:t>
    </dgm:pt>
    <dgm:pt modelId="{518F5CC7-23EB-4D52-BCE6-A709D5F05A6C}" type="sibTrans" cxnId="{5229456A-74EE-4544-B1DE-D867B38E44C4}">
      <dgm:prSet/>
      <dgm:spPr/>
      <dgm:t>
        <a:bodyPr/>
        <a:lstStyle/>
        <a:p>
          <a:endParaRPr lang="ru-RU"/>
        </a:p>
      </dgm:t>
    </dgm:pt>
    <dgm:pt modelId="{A852F443-7341-4E41-BDE6-DA296FC8402A}">
      <dgm:prSet custT="1"/>
      <dgm:spPr/>
      <dgm:t>
        <a:bodyPr/>
        <a:lstStyle/>
        <a:p>
          <a:r>
            <a:rPr lang="ru-RU" sz="1600" dirty="0" smtClean="0"/>
            <a:t>Доходы от продажи земельных участков - </a:t>
          </a:r>
          <a:r>
            <a:rPr lang="ru-RU" sz="1600" b="1" dirty="0" smtClean="0"/>
            <a:t>8 316,23 тыс. рублей.</a:t>
          </a:r>
          <a:r>
            <a:rPr lang="ru-RU" sz="1600" dirty="0" smtClean="0"/>
            <a:t> Продано </a:t>
          </a:r>
          <a:r>
            <a:rPr lang="ru-RU" sz="1600" b="1" dirty="0" smtClean="0"/>
            <a:t>106 земельных участков</a:t>
          </a:r>
          <a:r>
            <a:rPr lang="ru-RU" sz="1600" dirty="0" smtClean="0"/>
            <a:t> общей площадью </a:t>
          </a:r>
          <a:r>
            <a:rPr lang="ru-RU" sz="1600" b="1" dirty="0" smtClean="0"/>
            <a:t>9,4883 га</a:t>
          </a:r>
          <a:r>
            <a:rPr lang="ru-RU" sz="1600" dirty="0" smtClean="0"/>
            <a:t>, в том числе с торгов – </a:t>
          </a:r>
          <a:r>
            <a:rPr lang="ru-RU" sz="1600" b="1" dirty="0" smtClean="0"/>
            <a:t>14 земельных участков</a:t>
          </a:r>
          <a:r>
            <a:rPr lang="ru-RU" sz="1600" dirty="0" smtClean="0"/>
            <a:t> общей площадью </a:t>
          </a:r>
          <a:r>
            <a:rPr lang="ru-RU" sz="1600" b="1" dirty="0" smtClean="0"/>
            <a:t>1,5838 га</a:t>
          </a:r>
          <a:endParaRPr lang="ru-RU" sz="1600" dirty="0"/>
        </a:p>
      </dgm:t>
    </dgm:pt>
    <dgm:pt modelId="{63F9C6AE-9AB0-40E9-80F0-B9E3655CA76E}" type="parTrans" cxnId="{4424EBE0-01BE-4DDA-9420-B63E2F891987}">
      <dgm:prSet/>
      <dgm:spPr/>
      <dgm:t>
        <a:bodyPr/>
        <a:lstStyle/>
        <a:p>
          <a:endParaRPr lang="ru-RU"/>
        </a:p>
      </dgm:t>
    </dgm:pt>
    <dgm:pt modelId="{6AF642C1-CD86-4D9E-9955-D17156CC1786}" type="sibTrans" cxnId="{4424EBE0-01BE-4DDA-9420-B63E2F891987}">
      <dgm:prSet/>
      <dgm:spPr/>
      <dgm:t>
        <a:bodyPr/>
        <a:lstStyle/>
        <a:p>
          <a:endParaRPr lang="ru-RU"/>
        </a:p>
      </dgm:t>
    </dgm:pt>
    <dgm:pt modelId="{561FDEAA-7012-4629-BF15-49C1862F6935}">
      <dgm:prSet custT="1"/>
      <dgm:spPr/>
      <dgm:t>
        <a:bodyPr/>
        <a:lstStyle/>
        <a:p>
          <a:r>
            <a:rPr lang="ru-RU" sz="1600" dirty="0" smtClean="0"/>
            <a:t>Доходы от сдачи в аренду земельных участков - </a:t>
          </a:r>
          <a:r>
            <a:rPr lang="ru-RU" sz="1600" b="1" dirty="0" smtClean="0"/>
            <a:t>8521,52 тыс. рублей</a:t>
          </a:r>
          <a:r>
            <a:rPr lang="ru-RU" sz="1600" dirty="0" smtClean="0"/>
            <a:t>. Заключено </a:t>
          </a:r>
          <a:r>
            <a:rPr lang="ru-RU" sz="1600" b="1" dirty="0" smtClean="0"/>
            <a:t>26 договоров аренды</a:t>
          </a:r>
          <a:endParaRPr lang="ru-RU" sz="1600" dirty="0"/>
        </a:p>
      </dgm:t>
    </dgm:pt>
    <dgm:pt modelId="{ABE4C12C-762B-4C80-A712-765A231CBE5D}" type="parTrans" cxnId="{998BDE4D-1C2B-4258-9046-820EC99899A3}">
      <dgm:prSet/>
      <dgm:spPr/>
      <dgm:t>
        <a:bodyPr/>
        <a:lstStyle/>
        <a:p>
          <a:endParaRPr lang="ru-RU"/>
        </a:p>
      </dgm:t>
    </dgm:pt>
    <dgm:pt modelId="{977CD206-AA88-4BCB-A7D6-58011621E754}" type="sibTrans" cxnId="{998BDE4D-1C2B-4258-9046-820EC99899A3}">
      <dgm:prSet/>
      <dgm:spPr/>
      <dgm:t>
        <a:bodyPr/>
        <a:lstStyle/>
        <a:p>
          <a:endParaRPr lang="ru-RU"/>
        </a:p>
      </dgm:t>
    </dgm:pt>
    <dgm:pt modelId="{9A62452E-501E-429F-9142-DCA0F90A0791}">
      <dgm:prSet custT="1"/>
      <dgm:spPr/>
      <dgm:t>
        <a:bodyPr/>
        <a:lstStyle/>
        <a:p>
          <a:r>
            <a:rPr lang="ru-RU" sz="1600" dirty="0" smtClean="0"/>
            <a:t>Поставлено на учет </a:t>
          </a:r>
          <a:r>
            <a:rPr lang="ru-RU" sz="1600" b="1" dirty="0" smtClean="0"/>
            <a:t>16 многодетных семей</a:t>
          </a:r>
          <a:r>
            <a:rPr lang="ru-RU" sz="1600" dirty="0" smtClean="0"/>
            <a:t>,  </a:t>
          </a:r>
          <a:r>
            <a:rPr lang="ru-RU" sz="1600" b="1" dirty="0" smtClean="0"/>
            <a:t>18-ти семьям</a:t>
          </a:r>
          <a:r>
            <a:rPr lang="ru-RU" sz="1600" dirty="0" smtClean="0"/>
            <a:t> земельные участки предоставлены</a:t>
          </a:r>
          <a:endParaRPr lang="ru-RU" sz="1600" dirty="0"/>
        </a:p>
      </dgm:t>
    </dgm:pt>
    <dgm:pt modelId="{67A1ED9A-1EDB-4DCF-9A14-EDDD8372AAD1}" type="parTrans" cxnId="{450BEA02-B59B-489C-ABF2-B18C530AD816}">
      <dgm:prSet/>
      <dgm:spPr/>
      <dgm:t>
        <a:bodyPr/>
        <a:lstStyle/>
        <a:p>
          <a:endParaRPr lang="ru-RU"/>
        </a:p>
      </dgm:t>
    </dgm:pt>
    <dgm:pt modelId="{35F52480-E1CA-4D62-8B31-19DA319003C1}" type="sibTrans" cxnId="{450BEA02-B59B-489C-ABF2-B18C530AD816}">
      <dgm:prSet/>
      <dgm:spPr/>
      <dgm:t>
        <a:bodyPr/>
        <a:lstStyle/>
        <a:p>
          <a:endParaRPr lang="ru-RU"/>
        </a:p>
      </dgm:t>
    </dgm:pt>
    <dgm:pt modelId="{40F13498-E1E6-49B9-AB9C-18125179BADA}" type="pres">
      <dgm:prSet presAssocID="{EA8129AD-6D6E-49FF-89F9-02050DD3913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6725D1-CB4B-4D1B-BE67-83B332583F5A}" type="pres">
      <dgm:prSet presAssocID="{BAE4F1D0-8D43-41D5-832A-97612A6A57F4}" presName="node" presStyleLbl="node1" presStyleIdx="0" presStyleCnt="6" custScaleX="153213" custScaleY="202611" custLinFactNeighborX="-56" custLinFactNeighborY="2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A1428-7B9A-4BF4-A0C5-1497F7F7D010}" type="pres">
      <dgm:prSet presAssocID="{46DB586A-60BB-4C70-A200-58AC1A630281}" presName="sibTrans" presStyleCnt="0"/>
      <dgm:spPr/>
    </dgm:pt>
    <dgm:pt modelId="{3A90187F-C482-414B-AB30-CAF951EC41BB}" type="pres">
      <dgm:prSet presAssocID="{6166D314-BB35-4801-BC05-7E932053C803}" presName="node" presStyleLbl="node1" presStyleIdx="1" presStyleCnt="6" custScaleX="127993" custScaleY="196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FAC92-A5C1-4661-8641-322C2F507149}" type="pres">
      <dgm:prSet presAssocID="{EA00294F-0209-4974-A998-FAC7C6491D43}" presName="sibTrans" presStyleCnt="0"/>
      <dgm:spPr/>
    </dgm:pt>
    <dgm:pt modelId="{B131787F-338F-48AE-8C7D-68933E2C690A}" type="pres">
      <dgm:prSet presAssocID="{D4C909D4-3B26-4EC1-9148-0E134BACA63C}" presName="node" presStyleLbl="node1" presStyleIdx="2" presStyleCnt="6" custScaleX="143263" custScaleY="20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27676-185D-4DCB-97EB-C5B60D5EB7AC}" type="pres">
      <dgm:prSet presAssocID="{518F5CC7-23EB-4D52-BCE6-A709D5F05A6C}" presName="sibTrans" presStyleCnt="0"/>
      <dgm:spPr/>
    </dgm:pt>
    <dgm:pt modelId="{41973325-9B8A-4477-93FE-BBAE88F2C159}" type="pres">
      <dgm:prSet presAssocID="{A852F443-7341-4E41-BDE6-DA296FC8402A}" presName="node" presStyleLbl="node1" presStyleIdx="3" presStyleCnt="6" custScaleX="154130" custScaleY="210297" custLinFactNeighborX="729" custLinFactNeighborY="1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94FC0-5E58-44DC-86BC-B22B72490E80}" type="pres">
      <dgm:prSet presAssocID="{6AF642C1-CD86-4D9E-9955-D17156CC1786}" presName="sibTrans" presStyleCnt="0"/>
      <dgm:spPr/>
    </dgm:pt>
    <dgm:pt modelId="{3D475174-2772-48E3-B08A-6CF7F095E73A}" type="pres">
      <dgm:prSet presAssocID="{561FDEAA-7012-4629-BF15-49C1862F6935}" presName="node" presStyleLbl="node1" presStyleIdx="4" presStyleCnt="6" custScaleX="129079" custScaleY="210296" custLinFactNeighborX="133" custLinFactNeighborY="2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08D9F-FB9F-4D63-BAA0-5397F39D6978}" type="pres">
      <dgm:prSet presAssocID="{977CD206-AA88-4BCB-A7D6-58011621E754}" presName="sibTrans" presStyleCnt="0"/>
      <dgm:spPr/>
    </dgm:pt>
    <dgm:pt modelId="{2A3AEE88-1107-4363-9E35-5E60D68E6970}" type="pres">
      <dgm:prSet presAssocID="{9A62452E-501E-429F-9142-DCA0F90A0791}" presName="node" presStyleLbl="node1" presStyleIdx="5" presStyleCnt="6" custScaleX="143820" custScaleY="210296" custLinFactNeighborX="7053" custLinFactNeighborY="1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C5DADD-6F2E-4AA7-A556-56648CB1B04C}" type="presOf" srcId="{A852F443-7341-4E41-BDE6-DA296FC8402A}" destId="{41973325-9B8A-4477-93FE-BBAE88F2C159}" srcOrd="0" destOrd="0" presId="urn:microsoft.com/office/officeart/2005/8/layout/default"/>
    <dgm:cxn modelId="{B45C5412-8D31-4101-8D36-AED2AC4FF0DE}" type="presOf" srcId="{6166D314-BB35-4801-BC05-7E932053C803}" destId="{3A90187F-C482-414B-AB30-CAF951EC41BB}" srcOrd="0" destOrd="0" presId="urn:microsoft.com/office/officeart/2005/8/layout/default"/>
    <dgm:cxn modelId="{991DBF65-42F7-4646-95AB-18A5DF60F63B}" type="presOf" srcId="{D4C909D4-3B26-4EC1-9148-0E134BACA63C}" destId="{B131787F-338F-48AE-8C7D-68933E2C690A}" srcOrd="0" destOrd="0" presId="urn:microsoft.com/office/officeart/2005/8/layout/default"/>
    <dgm:cxn modelId="{D1D7ABC3-423C-49A3-8C1D-6FECC76412FE}" type="presOf" srcId="{EA8129AD-6D6E-49FF-89F9-02050DD3913D}" destId="{40F13498-E1E6-49B9-AB9C-18125179BADA}" srcOrd="0" destOrd="0" presId="urn:microsoft.com/office/officeart/2005/8/layout/default"/>
    <dgm:cxn modelId="{4424EBE0-01BE-4DDA-9420-B63E2F891987}" srcId="{EA8129AD-6D6E-49FF-89F9-02050DD3913D}" destId="{A852F443-7341-4E41-BDE6-DA296FC8402A}" srcOrd="3" destOrd="0" parTransId="{63F9C6AE-9AB0-40E9-80F0-B9E3655CA76E}" sibTransId="{6AF642C1-CD86-4D9E-9955-D17156CC1786}"/>
    <dgm:cxn modelId="{998BDE4D-1C2B-4258-9046-820EC99899A3}" srcId="{EA8129AD-6D6E-49FF-89F9-02050DD3913D}" destId="{561FDEAA-7012-4629-BF15-49C1862F6935}" srcOrd="4" destOrd="0" parTransId="{ABE4C12C-762B-4C80-A712-765A231CBE5D}" sibTransId="{977CD206-AA88-4BCB-A7D6-58011621E754}"/>
    <dgm:cxn modelId="{587CE04D-BF62-4CD7-9D98-A3180CFB3AC0}" type="presOf" srcId="{561FDEAA-7012-4629-BF15-49C1862F6935}" destId="{3D475174-2772-48E3-B08A-6CF7F095E73A}" srcOrd="0" destOrd="0" presId="urn:microsoft.com/office/officeart/2005/8/layout/default"/>
    <dgm:cxn modelId="{CF47CA62-6C95-469E-A94E-21C2C69E01A4}" type="presOf" srcId="{9A62452E-501E-429F-9142-DCA0F90A0791}" destId="{2A3AEE88-1107-4363-9E35-5E60D68E6970}" srcOrd="0" destOrd="0" presId="urn:microsoft.com/office/officeart/2005/8/layout/default"/>
    <dgm:cxn modelId="{0759A24B-9B57-4001-805A-4EAB1114AE7F}" type="presOf" srcId="{BAE4F1D0-8D43-41D5-832A-97612A6A57F4}" destId="{C76725D1-CB4B-4D1B-BE67-83B332583F5A}" srcOrd="0" destOrd="0" presId="urn:microsoft.com/office/officeart/2005/8/layout/default"/>
    <dgm:cxn modelId="{DDAC2C1D-2130-44FD-AE68-76B36903BB54}" srcId="{EA8129AD-6D6E-49FF-89F9-02050DD3913D}" destId="{BAE4F1D0-8D43-41D5-832A-97612A6A57F4}" srcOrd="0" destOrd="0" parTransId="{E70743A8-D9EE-4B27-BD1D-6EFF00CF17C9}" sibTransId="{46DB586A-60BB-4C70-A200-58AC1A630281}"/>
    <dgm:cxn modelId="{5229456A-74EE-4544-B1DE-D867B38E44C4}" srcId="{EA8129AD-6D6E-49FF-89F9-02050DD3913D}" destId="{D4C909D4-3B26-4EC1-9148-0E134BACA63C}" srcOrd="2" destOrd="0" parTransId="{5FFD86E0-07F1-4EFE-A13F-8833800D984D}" sibTransId="{518F5CC7-23EB-4D52-BCE6-A709D5F05A6C}"/>
    <dgm:cxn modelId="{450BEA02-B59B-489C-ABF2-B18C530AD816}" srcId="{EA8129AD-6D6E-49FF-89F9-02050DD3913D}" destId="{9A62452E-501E-429F-9142-DCA0F90A0791}" srcOrd="5" destOrd="0" parTransId="{67A1ED9A-1EDB-4DCF-9A14-EDDD8372AAD1}" sibTransId="{35F52480-E1CA-4D62-8B31-19DA319003C1}"/>
    <dgm:cxn modelId="{A095EB8E-46E1-4C42-844E-945B86B0F8F1}" srcId="{EA8129AD-6D6E-49FF-89F9-02050DD3913D}" destId="{6166D314-BB35-4801-BC05-7E932053C803}" srcOrd="1" destOrd="0" parTransId="{1430AB09-3CD3-4DA3-A63D-51B1FDD57D33}" sibTransId="{EA00294F-0209-4974-A998-FAC7C6491D43}"/>
    <dgm:cxn modelId="{AB030549-76D3-44D5-BB21-B3904E0BB8BC}" type="presParOf" srcId="{40F13498-E1E6-49B9-AB9C-18125179BADA}" destId="{C76725D1-CB4B-4D1B-BE67-83B332583F5A}" srcOrd="0" destOrd="0" presId="urn:microsoft.com/office/officeart/2005/8/layout/default"/>
    <dgm:cxn modelId="{A6FA71AC-8BD3-4839-B29A-0B81D14EB459}" type="presParOf" srcId="{40F13498-E1E6-49B9-AB9C-18125179BADA}" destId="{F9BA1428-7B9A-4BF4-A0C5-1497F7F7D010}" srcOrd="1" destOrd="0" presId="urn:microsoft.com/office/officeart/2005/8/layout/default"/>
    <dgm:cxn modelId="{16B83D7C-ED3D-41C3-98C8-7759BA40F709}" type="presParOf" srcId="{40F13498-E1E6-49B9-AB9C-18125179BADA}" destId="{3A90187F-C482-414B-AB30-CAF951EC41BB}" srcOrd="2" destOrd="0" presId="urn:microsoft.com/office/officeart/2005/8/layout/default"/>
    <dgm:cxn modelId="{1E0B3FB7-3C67-4592-9A8D-43385B30DAC9}" type="presParOf" srcId="{40F13498-E1E6-49B9-AB9C-18125179BADA}" destId="{768FAC92-A5C1-4661-8641-322C2F507149}" srcOrd="3" destOrd="0" presId="urn:microsoft.com/office/officeart/2005/8/layout/default"/>
    <dgm:cxn modelId="{42D58B93-8BB4-42FB-A888-9A2B9FD8D182}" type="presParOf" srcId="{40F13498-E1E6-49B9-AB9C-18125179BADA}" destId="{B131787F-338F-48AE-8C7D-68933E2C690A}" srcOrd="4" destOrd="0" presId="urn:microsoft.com/office/officeart/2005/8/layout/default"/>
    <dgm:cxn modelId="{D863A0B0-A751-461E-8681-5251253E8D48}" type="presParOf" srcId="{40F13498-E1E6-49B9-AB9C-18125179BADA}" destId="{B6E27676-185D-4DCB-97EB-C5B60D5EB7AC}" srcOrd="5" destOrd="0" presId="urn:microsoft.com/office/officeart/2005/8/layout/default"/>
    <dgm:cxn modelId="{AE73E972-9425-4E3C-9458-48503CD52764}" type="presParOf" srcId="{40F13498-E1E6-49B9-AB9C-18125179BADA}" destId="{41973325-9B8A-4477-93FE-BBAE88F2C159}" srcOrd="6" destOrd="0" presId="urn:microsoft.com/office/officeart/2005/8/layout/default"/>
    <dgm:cxn modelId="{12B2589D-4C4F-4B3E-9F58-719FAAE0C3AB}" type="presParOf" srcId="{40F13498-E1E6-49B9-AB9C-18125179BADA}" destId="{02394FC0-5E58-44DC-86BC-B22B72490E80}" srcOrd="7" destOrd="0" presId="urn:microsoft.com/office/officeart/2005/8/layout/default"/>
    <dgm:cxn modelId="{6471C0F3-B558-4F15-9C65-76324CA78848}" type="presParOf" srcId="{40F13498-E1E6-49B9-AB9C-18125179BADA}" destId="{3D475174-2772-48E3-B08A-6CF7F095E73A}" srcOrd="8" destOrd="0" presId="urn:microsoft.com/office/officeart/2005/8/layout/default"/>
    <dgm:cxn modelId="{9DFB869B-C9E2-46CF-8548-C16BDA30AC6F}" type="presParOf" srcId="{40F13498-E1E6-49B9-AB9C-18125179BADA}" destId="{3B008D9F-FB9F-4D63-BAA0-5397F39D6978}" srcOrd="9" destOrd="0" presId="urn:microsoft.com/office/officeart/2005/8/layout/default"/>
    <dgm:cxn modelId="{3D9B4DB3-AAA4-4AED-8A46-D663B42BDC6E}" type="presParOf" srcId="{40F13498-E1E6-49B9-AB9C-18125179BADA}" destId="{2A3AEE88-1107-4363-9E35-5E60D68E697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A8C69B5-F0C7-4A4E-931F-651D6FD80B33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C2608A6-E59D-4ECD-96AC-79B7508AD57C}">
      <dgm:prSet phldrT="[Текст]" custT="1"/>
      <dgm:spPr/>
      <dgm:t>
        <a:bodyPr/>
        <a:lstStyle/>
        <a:p>
          <a:r>
            <a:rPr lang="ru-RU" sz="1400" b="1" dirty="0" smtClean="0"/>
            <a:t>п. Лотошино, ул. Калинина (оборудование новой детской игровой площадки, ремонт площадки ТКО, ремонт и расширение парковочного пространства)</a:t>
          </a:r>
          <a:endParaRPr lang="ru-RU" sz="1400" b="1" dirty="0"/>
        </a:p>
      </dgm:t>
    </dgm:pt>
    <dgm:pt modelId="{E5E9D35F-3F8B-4D38-AC4F-6954160835A3}" type="parTrans" cxnId="{3CAB96FB-AB6F-43F9-B34B-A4BF625A5B94}">
      <dgm:prSet/>
      <dgm:spPr/>
      <dgm:t>
        <a:bodyPr/>
        <a:lstStyle/>
        <a:p>
          <a:endParaRPr lang="ru-RU" sz="1400" b="1"/>
        </a:p>
      </dgm:t>
    </dgm:pt>
    <dgm:pt modelId="{D72A9C42-9E36-471F-8EC6-11C3637F4C15}" type="sibTrans" cxnId="{3CAB96FB-AB6F-43F9-B34B-A4BF625A5B94}">
      <dgm:prSet/>
      <dgm:spPr/>
      <dgm:t>
        <a:bodyPr/>
        <a:lstStyle/>
        <a:p>
          <a:endParaRPr lang="ru-RU" sz="1400" b="1"/>
        </a:p>
      </dgm:t>
    </dgm:pt>
    <dgm:pt modelId="{B9FE1878-D6EB-4121-8F3B-01042730942A}">
      <dgm:prSet phldrT="[Текст]" custT="1"/>
      <dgm:spPr/>
      <dgm:t>
        <a:bodyPr/>
        <a:lstStyle/>
        <a:p>
          <a:r>
            <a:rPr lang="ru-RU" sz="1400" b="1" u="sng" dirty="0" smtClean="0"/>
            <a:t>п. Кировский </a:t>
          </a:r>
          <a:r>
            <a:rPr lang="ru-RU" sz="1400" b="1" dirty="0" smtClean="0"/>
            <a:t>(ремонт и расширение парковочного пространства, дополнение игровыми элементами)</a:t>
          </a:r>
          <a:endParaRPr lang="ru-RU" sz="1400" b="1" dirty="0"/>
        </a:p>
      </dgm:t>
    </dgm:pt>
    <dgm:pt modelId="{01DF3A2D-6407-43CF-872C-C8AAD8B5A278}" type="parTrans" cxnId="{AA68471F-FA5F-470F-B8FA-0718D8622868}">
      <dgm:prSet/>
      <dgm:spPr/>
      <dgm:t>
        <a:bodyPr/>
        <a:lstStyle/>
        <a:p>
          <a:endParaRPr lang="ru-RU" sz="1400" b="1"/>
        </a:p>
      </dgm:t>
    </dgm:pt>
    <dgm:pt modelId="{EAC4FAD9-DCD3-4498-812C-FB395214AA2A}" type="sibTrans" cxnId="{AA68471F-FA5F-470F-B8FA-0718D8622868}">
      <dgm:prSet/>
      <dgm:spPr/>
      <dgm:t>
        <a:bodyPr/>
        <a:lstStyle/>
        <a:p>
          <a:endParaRPr lang="ru-RU" sz="1400" b="1"/>
        </a:p>
      </dgm:t>
    </dgm:pt>
    <dgm:pt modelId="{4B2997D6-85FE-499B-9D7B-782D198C3109}">
      <dgm:prSet custT="1"/>
      <dgm:spPr/>
      <dgm:t>
        <a:bodyPr/>
        <a:lstStyle/>
        <a:p>
          <a:r>
            <a:rPr lang="ru-RU" sz="1400" b="1" u="sng" dirty="0" smtClean="0"/>
            <a:t>п. Большая Сестра </a:t>
          </a:r>
          <a:r>
            <a:rPr lang="ru-RU" sz="1400" b="1" dirty="0" smtClean="0"/>
            <a:t>(ремонт проездов, тротуаров, парковочного пространства)</a:t>
          </a:r>
          <a:endParaRPr lang="ru-RU" sz="1400" b="1" dirty="0"/>
        </a:p>
      </dgm:t>
    </dgm:pt>
    <dgm:pt modelId="{199CAD8F-1D6D-4F90-BFF3-379E9F63FFE3}" type="parTrans" cxnId="{43184D81-0B36-43DF-8809-3A5716C35551}">
      <dgm:prSet/>
      <dgm:spPr/>
      <dgm:t>
        <a:bodyPr/>
        <a:lstStyle/>
        <a:p>
          <a:endParaRPr lang="ru-RU" sz="1400" b="1"/>
        </a:p>
      </dgm:t>
    </dgm:pt>
    <dgm:pt modelId="{A074892E-D17E-4333-90B3-8961842D428D}" type="sibTrans" cxnId="{43184D81-0B36-43DF-8809-3A5716C35551}">
      <dgm:prSet/>
      <dgm:spPr/>
      <dgm:t>
        <a:bodyPr/>
        <a:lstStyle/>
        <a:p>
          <a:endParaRPr lang="ru-RU" sz="1400" b="1"/>
        </a:p>
      </dgm:t>
    </dgm:pt>
    <dgm:pt modelId="{9865F849-71AA-4377-8B48-2B0B344AB0CA}">
      <dgm:prSet custT="1"/>
      <dgm:spPr/>
      <dgm:t>
        <a:bodyPr/>
        <a:lstStyle/>
        <a:p>
          <a:r>
            <a:rPr lang="ru-RU" sz="1400" b="1" u="sng" dirty="0" smtClean="0"/>
            <a:t>д. Ошейкино </a:t>
          </a:r>
          <a:r>
            <a:rPr lang="ru-RU" sz="1400" b="1" dirty="0" smtClean="0"/>
            <a:t>(приведение территории к нормативному состоянию)</a:t>
          </a:r>
          <a:endParaRPr lang="ru-RU" sz="1400" b="1" dirty="0"/>
        </a:p>
      </dgm:t>
    </dgm:pt>
    <dgm:pt modelId="{42F0EA34-38F1-442F-A868-A5F06004820B}" type="parTrans" cxnId="{68209650-5695-4786-AFEC-EA1609EE7B9E}">
      <dgm:prSet/>
      <dgm:spPr/>
      <dgm:t>
        <a:bodyPr/>
        <a:lstStyle/>
        <a:p>
          <a:endParaRPr lang="ru-RU" sz="1400" b="1"/>
        </a:p>
      </dgm:t>
    </dgm:pt>
    <dgm:pt modelId="{2374BB1D-FAB3-4BA7-86E2-9A2F083D5994}" type="sibTrans" cxnId="{68209650-5695-4786-AFEC-EA1609EE7B9E}">
      <dgm:prSet/>
      <dgm:spPr/>
      <dgm:t>
        <a:bodyPr/>
        <a:lstStyle/>
        <a:p>
          <a:endParaRPr lang="ru-RU" sz="1400" b="1"/>
        </a:p>
      </dgm:t>
    </dgm:pt>
    <dgm:pt modelId="{2D4E07D1-D085-4C30-AECC-90F64C74D194}">
      <dgm:prSet custT="1"/>
      <dgm:spPr/>
      <dgm:t>
        <a:bodyPr/>
        <a:lstStyle/>
        <a:p>
          <a:r>
            <a:rPr lang="ru-RU" sz="1400" b="1" u="sng" dirty="0" smtClean="0"/>
            <a:t>д. Ивановское </a:t>
          </a:r>
          <a:r>
            <a:rPr lang="ru-RU" sz="1400" b="1" dirty="0" smtClean="0"/>
            <a:t>(оборудование новой спортивной площадки, асфальтирование проездов, расширение и устройство парковочного пространства)</a:t>
          </a:r>
          <a:endParaRPr lang="ru-RU" sz="1400" b="1" dirty="0"/>
        </a:p>
      </dgm:t>
    </dgm:pt>
    <dgm:pt modelId="{97C7C24C-D659-4683-8D30-2AA7B2AB88F6}" type="parTrans" cxnId="{C5278178-6E95-45CE-8B7B-1842ADB2077F}">
      <dgm:prSet/>
      <dgm:spPr/>
      <dgm:t>
        <a:bodyPr/>
        <a:lstStyle/>
        <a:p>
          <a:endParaRPr lang="ru-RU" sz="1400" b="1"/>
        </a:p>
      </dgm:t>
    </dgm:pt>
    <dgm:pt modelId="{391D4887-546B-486C-B3DA-0451DE58183C}" type="sibTrans" cxnId="{C5278178-6E95-45CE-8B7B-1842ADB2077F}">
      <dgm:prSet/>
      <dgm:spPr/>
      <dgm:t>
        <a:bodyPr/>
        <a:lstStyle/>
        <a:p>
          <a:endParaRPr lang="ru-RU" sz="1400" b="1"/>
        </a:p>
      </dgm:t>
    </dgm:pt>
    <dgm:pt modelId="{08BF569E-F875-41B2-85D3-AE2BDBA6987D}">
      <dgm:prSet custT="1"/>
      <dgm:spPr/>
      <dgm:t>
        <a:bodyPr/>
        <a:lstStyle/>
        <a:p>
          <a:r>
            <a:rPr lang="ru-RU" sz="1400" b="1" u="sng" dirty="0" smtClean="0"/>
            <a:t>д. </a:t>
          </a:r>
          <a:r>
            <a:rPr lang="ru-RU" sz="1400" b="1" u="sng" dirty="0" err="1" smtClean="0"/>
            <a:t>Кульпино</a:t>
          </a:r>
          <a:r>
            <a:rPr lang="ru-RU" sz="1400" b="1" u="sng" dirty="0" smtClean="0"/>
            <a:t> </a:t>
          </a:r>
          <a:r>
            <a:rPr lang="ru-RU" sz="1400" b="1" dirty="0" smtClean="0"/>
            <a:t>(оборудование новой спортивной площадки, асфальтирование проездов, расширение и устройство парковочного пространства)</a:t>
          </a:r>
          <a:endParaRPr lang="ru-RU" sz="1400" b="1" dirty="0"/>
        </a:p>
      </dgm:t>
    </dgm:pt>
    <dgm:pt modelId="{AF2C1C15-78BF-41F3-91BD-6D300C6D8039}" type="parTrans" cxnId="{DD41AF5A-50D0-4D46-B1AB-4456A2BFFC5B}">
      <dgm:prSet/>
      <dgm:spPr/>
      <dgm:t>
        <a:bodyPr/>
        <a:lstStyle/>
        <a:p>
          <a:endParaRPr lang="ru-RU" sz="1400" b="1"/>
        </a:p>
      </dgm:t>
    </dgm:pt>
    <dgm:pt modelId="{0C0FB4E5-6815-4964-BA43-F34ADE921E38}" type="sibTrans" cxnId="{DD41AF5A-50D0-4D46-B1AB-4456A2BFFC5B}">
      <dgm:prSet/>
      <dgm:spPr/>
      <dgm:t>
        <a:bodyPr/>
        <a:lstStyle/>
        <a:p>
          <a:endParaRPr lang="ru-RU" sz="1400" b="1"/>
        </a:p>
      </dgm:t>
    </dgm:pt>
    <dgm:pt modelId="{D848A5C9-8938-45A9-85C8-4CD91B7E1543}">
      <dgm:prSet custT="1"/>
      <dgm:spPr/>
      <dgm:t>
        <a:bodyPr/>
        <a:lstStyle/>
        <a:p>
          <a:r>
            <a:rPr lang="ru-RU" sz="1400" b="1" u="sng" dirty="0" smtClean="0"/>
            <a:t>д. Савостино </a:t>
          </a:r>
          <a:r>
            <a:rPr lang="ru-RU" sz="1400" b="1" dirty="0" smtClean="0"/>
            <a:t>(ремонт подъездов, тротуаров, парковочного пространства)</a:t>
          </a:r>
          <a:endParaRPr lang="ru-RU" sz="1400" b="1" dirty="0"/>
        </a:p>
      </dgm:t>
    </dgm:pt>
    <dgm:pt modelId="{184EA942-460E-4FBB-9983-2420CB4F2696}" type="parTrans" cxnId="{E2BF26B8-9EAA-43FB-9674-C3CD18F724E5}">
      <dgm:prSet/>
      <dgm:spPr/>
      <dgm:t>
        <a:bodyPr/>
        <a:lstStyle/>
        <a:p>
          <a:endParaRPr lang="ru-RU" sz="1400" b="1"/>
        </a:p>
      </dgm:t>
    </dgm:pt>
    <dgm:pt modelId="{AC8523C1-D9D0-4649-A0BC-8595721CD4FB}" type="sibTrans" cxnId="{E2BF26B8-9EAA-43FB-9674-C3CD18F724E5}">
      <dgm:prSet/>
      <dgm:spPr/>
      <dgm:t>
        <a:bodyPr/>
        <a:lstStyle/>
        <a:p>
          <a:endParaRPr lang="ru-RU" sz="1400" b="1"/>
        </a:p>
      </dgm:t>
    </dgm:pt>
    <dgm:pt modelId="{39AE2461-10E6-47B5-96C7-07DBCB0520DC}" type="pres">
      <dgm:prSet presAssocID="{4A8C69B5-F0C7-4A4E-931F-651D6FD80B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423328-7D95-4C04-BDDA-6F18480B420A}" type="pres">
      <dgm:prSet presAssocID="{AC2608A6-E59D-4ECD-96AC-79B7508AD57C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513BD-A91C-49AC-9343-C18E19294D08}" type="pres">
      <dgm:prSet presAssocID="{D72A9C42-9E36-471F-8EC6-11C3637F4C15}" presName="spacer" presStyleCnt="0"/>
      <dgm:spPr/>
    </dgm:pt>
    <dgm:pt modelId="{5B8E28FA-8341-4768-A4E2-8FDE0E189065}" type="pres">
      <dgm:prSet presAssocID="{B9FE1878-D6EB-4121-8F3B-01042730942A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94296C-1C70-4A48-A269-731D836DB2CE}" type="pres">
      <dgm:prSet presAssocID="{EAC4FAD9-DCD3-4498-812C-FB395214AA2A}" presName="spacer" presStyleCnt="0"/>
      <dgm:spPr/>
    </dgm:pt>
    <dgm:pt modelId="{553039C2-B609-4E2C-82C3-936D82C460E2}" type="pres">
      <dgm:prSet presAssocID="{4B2997D6-85FE-499B-9D7B-782D198C3109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29ED1-9182-43DB-95FC-C12384B6371C}" type="pres">
      <dgm:prSet presAssocID="{A074892E-D17E-4333-90B3-8961842D428D}" presName="spacer" presStyleCnt="0"/>
      <dgm:spPr/>
    </dgm:pt>
    <dgm:pt modelId="{3C20A64C-E757-4DC7-ACE3-FBB1585BC744}" type="pres">
      <dgm:prSet presAssocID="{9865F849-71AA-4377-8B48-2B0B344AB0C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DD5D9-763D-4832-9DF8-DCEC827D8FA2}" type="pres">
      <dgm:prSet presAssocID="{2374BB1D-FAB3-4BA7-86E2-9A2F083D5994}" presName="spacer" presStyleCnt="0"/>
      <dgm:spPr/>
    </dgm:pt>
    <dgm:pt modelId="{A60795ED-D9A5-476D-A773-6290D8DD50B0}" type="pres">
      <dgm:prSet presAssocID="{2D4E07D1-D085-4C30-AECC-90F64C74D19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BB0CF-A833-4A13-9143-B3418DF1D3B6}" type="pres">
      <dgm:prSet presAssocID="{391D4887-546B-486C-B3DA-0451DE58183C}" presName="spacer" presStyleCnt="0"/>
      <dgm:spPr/>
    </dgm:pt>
    <dgm:pt modelId="{9C8D416F-C839-46BF-A53C-9A810DA4251A}" type="pres">
      <dgm:prSet presAssocID="{08BF569E-F875-41B2-85D3-AE2BDBA6987D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89796-DF61-4F47-9E02-09C0C9CD2BBC}" type="pres">
      <dgm:prSet presAssocID="{0C0FB4E5-6815-4964-BA43-F34ADE921E38}" presName="spacer" presStyleCnt="0"/>
      <dgm:spPr/>
    </dgm:pt>
    <dgm:pt modelId="{FDFD3EE3-F172-452B-B7BA-8AC223C88FCF}" type="pres">
      <dgm:prSet presAssocID="{D848A5C9-8938-45A9-85C8-4CD91B7E1543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1AEBEB-8235-435D-B39D-C1642F65C976}" type="presOf" srcId="{2D4E07D1-D085-4C30-AECC-90F64C74D194}" destId="{A60795ED-D9A5-476D-A773-6290D8DD50B0}" srcOrd="0" destOrd="0" presId="urn:microsoft.com/office/officeart/2005/8/layout/vList2"/>
    <dgm:cxn modelId="{2F5F273D-05BA-4B8F-BCCA-495D93E02862}" type="presOf" srcId="{9865F849-71AA-4377-8B48-2B0B344AB0CA}" destId="{3C20A64C-E757-4DC7-ACE3-FBB1585BC744}" srcOrd="0" destOrd="0" presId="urn:microsoft.com/office/officeart/2005/8/layout/vList2"/>
    <dgm:cxn modelId="{AA68471F-FA5F-470F-B8FA-0718D8622868}" srcId="{4A8C69B5-F0C7-4A4E-931F-651D6FD80B33}" destId="{B9FE1878-D6EB-4121-8F3B-01042730942A}" srcOrd="1" destOrd="0" parTransId="{01DF3A2D-6407-43CF-872C-C8AAD8B5A278}" sibTransId="{EAC4FAD9-DCD3-4498-812C-FB395214AA2A}"/>
    <dgm:cxn modelId="{68209650-5695-4786-AFEC-EA1609EE7B9E}" srcId="{4A8C69B5-F0C7-4A4E-931F-651D6FD80B33}" destId="{9865F849-71AA-4377-8B48-2B0B344AB0CA}" srcOrd="3" destOrd="0" parTransId="{42F0EA34-38F1-442F-A868-A5F06004820B}" sibTransId="{2374BB1D-FAB3-4BA7-86E2-9A2F083D5994}"/>
    <dgm:cxn modelId="{3CAB96FB-AB6F-43F9-B34B-A4BF625A5B94}" srcId="{4A8C69B5-F0C7-4A4E-931F-651D6FD80B33}" destId="{AC2608A6-E59D-4ECD-96AC-79B7508AD57C}" srcOrd="0" destOrd="0" parTransId="{E5E9D35F-3F8B-4D38-AC4F-6954160835A3}" sibTransId="{D72A9C42-9E36-471F-8EC6-11C3637F4C15}"/>
    <dgm:cxn modelId="{06FC99A3-1487-4089-B005-80A991D2E8F0}" type="presOf" srcId="{AC2608A6-E59D-4ECD-96AC-79B7508AD57C}" destId="{5A423328-7D95-4C04-BDDA-6F18480B420A}" srcOrd="0" destOrd="0" presId="urn:microsoft.com/office/officeart/2005/8/layout/vList2"/>
    <dgm:cxn modelId="{9951BCAB-A933-4BA0-9E99-5FCF35FC93B9}" type="presOf" srcId="{4B2997D6-85FE-499B-9D7B-782D198C3109}" destId="{553039C2-B609-4E2C-82C3-936D82C460E2}" srcOrd="0" destOrd="0" presId="urn:microsoft.com/office/officeart/2005/8/layout/vList2"/>
    <dgm:cxn modelId="{A5DE1DB4-F982-44CC-9548-FB3943E4FA9D}" type="presOf" srcId="{B9FE1878-D6EB-4121-8F3B-01042730942A}" destId="{5B8E28FA-8341-4768-A4E2-8FDE0E189065}" srcOrd="0" destOrd="0" presId="urn:microsoft.com/office/officeart/2005/8/layout/vList2"/>
    <dgm:cxn modelId="{C5278178-6E95-45CE-8B7B-1842ADB2077F}" srcId="{4A8C69B5-F0C7-4A4E-931F-651D6FD80B33}" destId="{2D4E07D1-D085-4C30-AECC-90F64C74D194}" srcOrd="4" destOrd="0" parTransId="{97C7C24C-D659-4683-8D30-2AA7B2AB88F6}" sibTransId="{391D4887-546B-486C-B3DA-0451DE58183C}"/>
    <dgm:cxn modelId="{1EF06DC3-6324-493B-9820-0935396D80F2}" type="presOf" srcId="{4A8C69B5-F0C7-4A4E-931F-651D6FD80B33}" destId="{39AE2461-10E6-47B5-96C7-07DBCB0520DC}" srcOrd="0" destOrd="0" presId="urn:microsoft.com/office/officeart/2005/8/layout/vList2"/>
    <dgm:cxn modelId="{83B65F85-CEE0-4172-9A0D-4B35CA8FA6FF}" type="presOf" srcId="{08BF569E-F875-41B2-85D3-AE2BDBA6987D}" destId="{9C8D416F-C839-46BF-A53C-9A810DA4251A}" srcOrd="0" destOrd="0" presId="urn:microsoft.com/office/officeart/2005/8/layout/vList2"/>
    <dgm:cxn modelId="{EF8B48BF-3E8E-4190-9952-B5A7BB012D89}" type="presOf" srcId="{D848A5C9-8938-45A9-85C8-4CD91B7E1543}" destId="{FDFD3EE3-F172-452B-B7BA-8AC223C88FCF}" srcOrd="0" destOrd="0" presId="urn:microsoft.com/office/officeart/2005/8/layout/vList2"/>
    <dgm:cxn modelId="{43184D81-0B36-43DF-8809-3A5716C35551}" srcId="{4A8C69B5-F0C7-4A4E-931F-651D6FD80B33}" destId="{4B2997D6-85FE-499B-9D7B-782D198C3109}" srcOrd="2" destOrd="0" parTransId="{199CAD8F-1D6D-4F90-BFF3-379E9F63FFE3}" sibTransId="{A074892E-D17E-4333-90B3-8961842D428D}"/>
    <dgm:cxn modelId="{DD41AF5A-50D0-4D46-B1AB-4456A2BFFC5B}" srcId="{4A8C69B5-F0C7-4A4E-931F-651D6FD80B33}" destId="{08BF569E-F875-41B2-85D3-AE2BDBA6987D}" srcOrd="5" destOrd="0" parTransId="{AF2C1C15-78BF-41F3-91BD-6D300C6D8039}" sibTransId="{0C0FB4E5-6815-4964-BA43-F34ADE921E38}"/>
    <dgm:cxn modelId="{E2BF26B8-9EAA-43FB-9674-C3CD18F724E5}" srcId="{4A8C69B5-F0C7-4A4E-931F-651D6FD80B33}" destId="{D848A5C9-8938-45A9-85C8-4CD91B7E1543}" srcOrd="6" destOrd="0" parTransId="{184EA942-460E-4FBB-9983-2420CB4F2696}" sibTransId="{AC8523C1-D9D0-4649-A0BC-8595721CD4FB}"/>
    <dgm:cxn modelId="{8C0F5635-8BA8-46DA-B723-4DCC9A0DF2FD}" type="presParOf" srcId="{39AE2461-10E6-47B5-96C7-07DBCB0520DC}" destId="{5A423328-7D95-4C04-BDDA-6F18480B420A}" srcOrd="0" destOrd="0" presId="urn:microsoft.com/office/officeart/2005/8/layout/vList2"/>
    <dgm:cxn modelId="{36CEE507-C2F5-4428-9035-FE91973C0369}" type="presParOf" srcId="{39AE2461-10E6-47B5-96C7-07DBCB0520DC}" destId="{419513BD-A91C-49AC-9343-C18E19294D08}" srcOrd="1" destOrd="0" presId="urn:microsoft.com/office/officeart/2005/8/layout/vList2"/>
    <dgm:cxn modelId="{0983BD1D-07E7-4959-B987-BF036BD3D53A}" type="presParOf" srcId="{39AE2461-10E6-47B5-96C7-07DBCB0520DC}" destId="{5B8E28FA-8341-4768-A4E2-8FDE0E189065}" srcOrd="2" destOrd="0" presId="urn:microsoft.com/office/officeart/2005/8/layout/vList2"/>
    <dgm:cxn modelId="{1A4956CB-57F7-4CE2-8A0E-74054C5B49C6}" type="presParOf" srcId="{39AE2461-10E6-47B5-96C7-07DBCB0520DC}" destId="{7E94296C-1C70-4A48-A269-731D836DB2CE}" srcOrd="3" destOrd="0" presId="urn:microsoft.com/office/officeart/2005/8/layout/vList2"/>
    <dgm:cxn modelId="{FC1B2A19-7CE9-4F69-B37C-99FE7F59D20F}" type="presParOf" srcId="{39AE2461-10E6-47B5-96C7-07DBCB0520DC}" destId="{553039C2-B609-4E2C-82C3-936D82C460E2}" srcOrd="4" destOrd="0" presId="urn:microsoft.com/office/officeart/2005/8/layout/vList2"/>
    <dgm:cxn modelId="{01DC568A-64C3-49A3-8BEC-14EB5E6462DD}" type="presParOf" srcId="{39AE2461-10E6-47B5-96C7-07DBCB0520DC}" destId="{2A829ED1-9182-43DB-95FC-C12384B6371C}" srcOrd="5" destOrd="0" presId="urn:microsoft.com/office/officeart/2005/8/layout/vList2"/>
    <dgm:cxn modelId="{69F740F3-D601-4960-B173-7DEC6038BBBC}" type="presParOf" srcId="{39AE2461-10E6-47B5-96C7-07DBCB0520DC}" destId="{3C20A64C-E757-4DC7-ACE3-FBB1585BC744}" srcOrd="6" destOrd="0" presId="urn:microsoft.com/office/officeart/2005/8/layout/vList2"/>
    <dgm:cxn modelId="{6B0ED8C3-D3F8-468F-A319-94F704972F84}" type="presParOf" srcId="{39AE2461-10E6-47B5-96C7-07DBCB0520DC}" destId="{F99DD5D9-763D-4832-9DF8-DCEC827D8FA2}" srcOrd="7" destOrd="0" presId="urn:microsoft.com/office/officeart/2005/8/layout/vList2"/>
    <dgm:cxn modelId="{9AD53247-84BB-450A-8F96-86B5537A36EF}" type="presParOf" srcId="{39AE2461-10E6-47B5-96C7-07DBCB0520DC}" destId="{A60795ED-D9A5-476D-A773-6290D8DD50B0}" srcOrd="8" destOrd="0" presId="urn:microsoft.com/office/officeart/2005/8/layout/vList2"/>
    <dgm:cxn modelId="{7CA641F7-C76D-496C-998B-5052B7103AF9}" type="presParOf" srcId="{39AE2461-10E6-47B5-96C7-07DBCB0520DC}" destId="{29DBB0CF-A833-4A13-9143-B3418DF1D3B6}" srcOrd="9" destOrd="0" presId="urn:microsoft.com/office/officeart/2005/8/layout/vList2"/>
    <dgm:cxn modelId="{96A3BE69-35E4-45C8-A704-19A130B054E0}" type="presParOf" srcId="{39AE2461-10E6-47B5-96C7-07DBCB0520DC}" destId="{9C8D416F-C839-46BF-A53C-9A810DA4251A}" srcOrd="10" destOrd="0" presId="urn:microsoft.com/office/officeart/2005/8/layout/vList2"/>
    <dgm:cxn modelId="{CA782E74-06E8-4788-A40A-E046DDBBE096}" type="presParOf" srcId="{39AE2461-10E6-47B5-96C7-07DBCB0520DC}" destId="{71889796-DF61-4F47-9E02-09C0C9CD2BBC}" srcOrd="11" destOrd="0" presId="urn:microsoft.com/office/officeart/2005/8/layout/vList2"/>
    <dgm:cxn modelId="{C90EA6E8-616A-4883-BABF-209EFD503483}" type="presParOf" srcId="{39AE2461-10E6-47B5-96C7-07DBCB0520DC}" destId="{FDFD3EE3-F172-452B-B7BA-8AC223C88FC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407B90-C342-46B1-B38F-141F2C7C7E80}" type="doc">
      <dgm:prSet loTypeId="urn:microsoft.com/office/officeart/2005/8/layout/vList5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DD198839-D230-4CE3-843A-A1BB013558A5}">
      <dgm:prSet phldrT="[Текст]"/>
      <dgm:spPr/>
      <dgm:t>
        <a:bodyPr/>
        <a:lstStyle/>
        <a:p>
          <a:r>
            <a:rPr lang="ru-RU" dirty="0" smtClean="0"/>
            <a:t>Деревня  Введенское , микрорайон, д. 2</a:t>
          </a:r>
          <a:endParaRPr lang="ru-RU" dirty="0"/>
        </a:p>
      </dgm:t>
    </dgm:pt>
    <dgm:pt modelId="{B596FBC3-6D58-4B94-A876-444E4A24D038}" type="parTrans" cxnId="{4A1FC0A3-B35D-44B0-9A45-DD9452618434}">
      <dgm:prSet/>
      <dgm:spPr/>
      <dgm:t>
        <a:bodyPr/>
        <a:lstStyle/>
        <a:p>
          <a:endParaRPr lang="ru-RU"/>
        </a:p>
      </dgm:t>
    </dgm:pt>
    <dgm:pt modelId="{DBC4086A-1EDF-4B57-8A7F-51D214D6418B}" type="sibTrans" cxnId="{4A1FC0A3-B35D-44B0-9A45-DD9452618434}">
      <dgm:prSet/>
      <dgm:spPr/>
      <dgm:t>
        <a:bodyPr/>
        <a:lstStyle/>
        <a:p>
          <a:endParaRPr lang="ru-RU"/>
        </a:p>
      </dgm:t>
    </dgm:pt>
    <dgm:pt modelId="{AA95A76F-E294-45F9-A5B9-75483FE74786}">
      <dgm:prSet phldrT="[Текст]"/>
      <dgm:spPr/>
      <dgm:t>
        <a:bodyPr/>
        <a:lstStyle/>
        <a:p>
          <a:r>
            <a:rPr lang="ru-RU" dirty="0" smtClean="0"/>
            <a:t>(ремонт кирпичного неоштукатуренного фасада, </a:t>
          </a:r>
          <a:r>
            <a:rPr lang="ru-RU" dirty="0" err="1" smtClean="0"/>
            <a:t>отмостки</a:t>
          </a:r>
          <a:r>
            <a:rPr lang="ru-RU" dirty="0" smtClean="0"/>
            <a:t>, чердачного помещения по периметру с утеплением, кровли из </a:t>
          </a:r>
          <a:r>
            <a:rPr lang="ru-RU" dirty="0" err="1" smtClean="0"/>
            <a:t>профнастила</a:t>
          </a:r>
          <a:r>
            <a:rPr lang="ru-RU" dirty="0" smtClean="0"/>
            <a:t>; замена оконных и балконных блоков в местах общего пользования, входных дверей в подъезды и стропильной системы)</a:t>
          </a:r>
          <a:endParaRPr lang="ru-RU" dirty="0"/>
        </a:p>
      </dgm:t>
    </dgm:pt>
    <dgm:pt modelId="{E747153C-EC9E-4AD1-96DB-6FD2D6407CC4}" type="parTrans" cxnId="{17E1F72E-97D1-4F7A-B52E-9FB0476B12A0}">
      <dgm:prSet/>
      <dgm:spPr/>
      <dgm:t>
        <a:bodyPr/>
        <a:lstStyle/>
        <a:p>
          <a:endParaRPr lang="ru-RU"/>
        </a:p>
      </dgm:t>
    </dgm:pt>
    <dgm:pt modelId="{91AA7DC5-F498-4239-A99A-206782A8D11D}" type="sibTrans" cxnId="{17E1F72E-97D1-4F7A-B52E-9FB0476B12A0}">
      <dgm:prSet/>
      <dgm:spPr/>
      <dgm:t>
        <a:bodyPr/>
        <a:lstStyle/>
        <a:p>
          <a:endParaRPr lang="ru-RU"/>
        </a:p>
      </dgm:t>
    </dgm:pt>
    <dgm:pt modelId="{DEA4F8B2-8674-4F42-BED3-16D616B3DDAF}">
      <dgm:prSet phldrT="[Текст]"/>
      <dgm:spPr/>
      <dgm:t>
        <a:bodyPr/>
        <a:lstStyle/>
        <a:p>
          <a:r>
            <a:rPr lang="ru-RU" dirty="0" smtClean="0"/>
            <a:t>Деревня Ошейкино, д. 113</a:t>
          </a:r>
          <a:endParaRPr lang="ru-RU" dirty="0"/>
        </a:p>
      </dgm:t>
    </dgm:pt>
    <dgm:pt modelId="{72B8083E-266B-4646-A89F-8486A7A5A8E2}" type="parTrans" cxnId="{5A733891-98F7-45BD-9991-327A93F18E7D}">
      <dgm:prSet/>
      <dgm:spPr/>
      <dgm:t>
        <a:bodyPr/>
        <a:lstStyle/>
        <a:p>
          <a:endParaRPr lang="ru-RU"/>
        </a:p>
      </dgm:t>
    </dgm:pt>
    <dgm:pt modelId="{358A3B67-38BE-4909-951D-073670E8CCD7}" type="sibTrans" cxnId="{5A733891-98F7-45BD-9991-327A93F18E7D}">
      <dgm:prSet/>
      <dgm:spPr/>
      <dgm:t>
        <a:bodyPr/>
        <a:lstStyle/>
        <a:p>
          <a:endParaRPr lang="ru-RU"/>
        </a:p>
      </dgm:t>
    </dgm:pt>
    <dgm:pt modelId="{1B953488-4FF5-4EEB-90F5-01AAC0620911}">
      <dgm:prSet phldrT="[Текст]"/>
      <dgm:spPr/>
      <dgm:t>
        <a:bodyPr/>
        <a:lstStyle/>
        <a:p>
          <a:r>
            <a:rPr lang="ru-RU" dirty="0" smtClean="0"/>
            <a:t>(ремонт межпанельных швов, </a:t>
          </a:r>
          <a:r>
            <a:rPr lang="ru-RU" dirty="0" err="1" smtClean="0"/>
            <a:t>отмостки</a:t>
          </a:r>
          <a:r>
            <a:rPr lang="ru-RU" dirty="0" smtClean="0"/>
            <a:t>, кровли из </a:t>
          </a:r>
          <a:r>
            <a:rPr lang="ru-RU" dirty="0" err="1" smtClean="0"/>
            <a:t>профнастила</a:t>
          </a:r>
          <a:r>
            <a:rPr lang="ru-RU" dirty="0" smtClean="0"/>
            <a:t>, чердачного помещения по периметру с утеплением; замена стропильной системы)</a:t>
          </a:r>
          <a:endParaRPr lang="ru-RU" dirty="0"/>
        </a:p>
      </dgm:t>
    </dgm:pt>
    <dgm:pt modelId="{8CDC5F21-7A98-4304-AB13-E1337BA02B2B}" type="parTrans" cxnId="{BE7958DE-1C6D-4C1E-AEC1-336EF3694C5D}">
      <dgm:prSet/>
      <dgm:spPr/>
      <dgm:t>
        <a:bodyPr/>
        <a:lstStyle/>
        <a:p>
          <a:endParaRPr lang="ru-RU"/>
        </a:p>
      </dgm:t>
    </dgm:pt>
    <dgm:pt modelId="{1CF78481-143C-4219-9C84-3102A94D29D8}" type="sibTrans" cxnId="{BE7958DE-1C6D-4C1E-AEC1-336EF3694C5D}">
      <dgm:prSet/>
      <dgm:spPr/>
      <dgm:t>
        <a:bodyPr/>
        <a:lstStyle/>
        <a:p>
          <a:endParaRPr lang="ru-RU"/>
        </a:p>
      </dgm:t>
    </dgm:pt>
    <dgm:pt modelId="{E0DF94A4-1E33-4E43-8BF0-2A0B300DD7EC}">
      <dgm:prSet phldrT="[Текст]"/>
      <dgm:spPr/>
      <dgm:t>
        <a:bodyPr/>
        <a:lstStyle/>
        <a:p>
          <a:r>
            <a:rPr lang="ru-RU" dirty="0" smtClean="0"/>
            <a:t>Поселок Кировский, д. 30</a:t>
          </a:r>
          <a:endParaRPr lang="ru-RU" dirty="0"/>
        </a:p>
      </dgm:t>
    </dgm:pt>
    <dgm:pt modelId="{0111B72F-3348-4902-8D27-15420E323B6A}" type="parTrans" cxnId="{CC3485EF-58FB-4D45-8E2D-B79B3BDF04A0}">
      <dgm:prSet/>
      <dgm:spPr/>
      <dgm:t>
        <a:bodyPr/>
        <a:lstStyle/>
        <a:p>
          <a:endParaRPr lang="ru-RU"/>
        </a:p>
      </dgm:t>
    </dgm:pt>
    <dgm:pt modelId="{DCF7065D-BE1C-4F20-96D7-B5A980603047}" type="sibTrans" cxnId="{CC3485EF-58FB-4D45-8E2D-B79B3BDF04A0}">
      <dgm:prSet/>
      <dgm:spPr/>
      <dgm:t>
        <a:bodyPr/>
        <a:lstStyle/>
        <a:p>
          <a:endParaRPr lang="ru-RU"/>
        </a:p>
      </dgm:t>
    </dgm:pt>
    <dgm:pt modelId="{4CFEA166-D173-4285-A2C7-50C86184335C}">
      <dgm:prSet phldrT="[Текст]"/>
      <dgm:spPr/>
      <dgm:t>
        <a:bodyPr/>
        <a:lstStyle/>
        <a:p>
          <a:r>
            <a:rPr lang="ru-RU" dirty="0" smtClean="0"/>
            <a:t>(ремонт межпанельных швов, </a:t>
          </a:r>
          <a:r>
            <a:rPr lang="ru-RU" dirty="0" err="1" smtClean="0"/>
            <a:t>отмостки</a:t>
          </a:r>
          <a:r>
            <a:rPr lang="ru-RU" dirty="0" smtClean="0"/>
            <a:t>, мягкой рулонной кровли с утеплением;  замена оконных и балконных блоков в местах общего пользования)</a:t>
          </a:r>
          <a:endParaRPr lang="ru-RU" dirty="0"/>
        </a:p>
      </dgm:t>
    </dgm:pt>
    <dgm:pt modelId="{430D7DE1-8475-411B-A786-EE900343E410}" type="parTrans" cxnId="{BFB89CE8-9CE2-4BCC-B79E-08BCB81A56C6}">
      <dgm:prSet/>
      <dgm:spPr/>
      <dgm:t>
        <a:bodyPr/>
        <a:lstStyle/>
        <a:p>
          <a:endParaRPr lang="ru-RU"/>
        </a:p>
      </dgm:t>
    </dgm:pt>
    <dgm:pt modelId="{ACD9C308-867F-405E-8672-0CC1AA1B2935}" type="sibTrans" cxnId="{BFB89CE8-9CE2-4BCC-B79E-08BCB81A56C6}">
      <dgm:prSet/>
      <dgm:spPr/>
      <dgm:t>
        <a:bodyPr/>
        <a:lstStyle/>
        <a:p>
          <a:endParaRPr lang="ru-RU"/>
        </a:p>
      </dgm:t>
    </dgm:pt>
    <dgm:pt modelId="{9397A5C0-E6B6-4C57-9E84-DE10E3F3016A}" type="pres">
      <dgm:prSet presAssocID="{1C407B90-C342-46B1-B38F-141F2C7C7E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9C4418-0345-4F0E-94B8-4E16557775DB}" type="pres">
      <dgm:prSet presAssocID="{DD198839-D230-4CE3-843A-A1BB013558A5}" presName="linNode" presStyleCnt="0"/>
      <dgm:spPr/>
    </dgm:pt>
    <dgm:pt modelId="{309560EE-8E56-450D-87CC-FDD687C6F8B5}" type="pres">
      <dgm:prSet presAssocID="{DD198839-D230-4CE3-843A-A1BB013558A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2EA65-3220-41EB-905F-FC818EA614B1}" type="pres">
      <dgm:prSet presAssocID="{DD198839-D230-4CE3-843A-A1BB013558A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24056-7B2D-42E0-90AA-87238E0BA743}" type="pres">
      <dgm:prSet presAssocID="{DBC4086A-1EDF-4B57-8A7F-51D214D6418B}" presName="sp" presStyleCnt="0"/>
      <dgm:spPr/>
    </dgm:pt>
    <dgm:pt modelId="{2367862D-1AFA-428B-8F05-48FA3DF79C83}" type="pres">
      <dgm:prSet presAssocID="{DEA4F8B2-8674-4F42-BED3-16D616B3DDAF}" presName="linNode" presStyleCnt="0"/>
      <dgm:spPr/>
    </dgm:pt>
    <dgm:pt modelId="{6E1294A1-CC0A-40FE-93F1-D1036EFE9843}" type="pres">
      <dgm:prSet presAssocID="{DEA4F8B2-8674-4F42-BED3-16D616B3DDA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3CE69-C3ED-486E-8BEC-5FFE273A4651}" type="pres">
      <dgm:prSet presAssocID="{DEA4F8B2-8674-4F42-BED3-16D616B3DDA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91B4C4-3B88-465E-9D50-487BC52A247F}" type="pres">
      <dgm:prSet presAssocID="{358A3B67-38BE-4909-951D-073670E8CCD7}" presName="sp" presStyleCnt="0"/>
      <dgm:spPr/>
    </dgm:pt>
    <dgm:pt modelId="{EBDF9C33-DFD5-4102-9C30-0C532E66123F}" type="pres">
      <dgm:prSet presAssocID="{E0DF94A4-1E33-4E43-8BF0-2A0B300DD7EC}" presName="linNode" presStyleCnt="0"/>
      <dgm:spPr/>
    </dgm:pt>
    <dgm:pt modelId="{846EC129-F467-4C88-8A69-B5A6E6369527}" type="pres">
      <dgm:prSet presAssocID="{E0DF94A4-1E33-4E43-8BF0-2A0B300DD7E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A6114-6935-4524-8010-B54409612D2C}" type="pres">
      <dgm:prSet presAssocID="{E0DF94A4-1E33-4E43-8BF0-2A0B300DD7E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A8085C-6662-43DD-A11E-F3D85D6B578F}" type="presOf" srcId="{1B953488-4FF5-4EEB-90F5-01AAC0620911}" destId="{7873CE69-C3ED-486E-8BEC-5FFE273A4651}" srcOrd="0" destOrd="0" presId="urn:microsoft.com/office/officeart/2005/8/layout/vList5"/>
    <dgm:cxn modelId="{4A1FC0A3-B35D-44B0-9A45-DD9452618434}" srcId="{1C407B90-C342-46B1-B38F-141F2C7C7E80}" destId="{DD198839-D230-4CE3-843A-A1BB013558A5}" srcOrd="0" destOrd="0" parTransId="{B596FBC3-6D58-4B94-A876-444E4A24D038}" sibTransId="{DBC4086A-1EDF-4B57-8A7F-51D214D6418B}"/>
    <dgm:cxn modelId="{6585AC48-4801-4627-BB61-58619D4D885F}" type="presOf" srcId="{AA95A76F-E294-45F9-A5B9-75483FE74786}" destId="{5452EA65-3220-41EB-905F-FC818EA614B1}" srcOrd="0" destOrd="0" presId="urn:microsoft.com/office/officeart/2005/8/layout/vList5"/>
    <dgm:cxn modelId="{43BAB8F7-71E6-48ED-9B66-56EA912A922A}" type="presOf" srcId="{DEA4F8B2-8674-4F42-BED3-16D616B3DDAF}" destId="{6E1294A1-CC0A-40FE-93F1-D1036EFE9843}" srcOrd="0" destOrd="0" presId="urn:microsoft.com/office/officeart/2005/8/layout/vList5"/>
    <dgm:cxn modelId="{17E1F72E-97D1-4F7A-B52E-9FB0476B12A0}" srcId="{DD198839-D230-4CE3-843A-A1BB013558A5}" destId="{AA95A76F-E294-45F9-A5B9-75483FE74786}" srcOrd="0" destOrd="0" parTransId="{E747153C-EC9E-4AD1-96DB-6FD2D6407CC4}" sibTransId="{91AA7DC5-F498-4239-A99A-206782A8D11D}"/>
    <dgm:cxn modelId="{5A733891-98F7-45BD-9991-327A93F18E7D}" srcId="{1C407B90-C342-46B1-B38F-141F2C7C7E80}" destId="{DEA4F8B2-8674-4F42-BED3-16D616B3DDAF}" srcOrd="1" destOrd="0" parTransId="{72B8083E-266B-4646-A89F-8486A7A5A8E2}" sibTransId="{358A3B67-38BE-4909-951D-073670E8CCD7}"/>
    <dgm:cxn modelId="{A5B9F4AB-9981-44AC-AC74-999CF0C233C1}" type="presOf" srcId="{1C407B90-C342-46B1-B38F-141F2C7C7E80}" destId="{9397A5C0-E6B6-4C57-9E84-DE10E3F3016A}" srcOrd="0" destOrd="0" presId="urn:microsoft.com/office/officeart/2005/8/layout/vList5"/>
    <dgm:cxn modelId="{BE7958DE-1C6D-4C1E-AEC1-336EF3694C5D}" srcId="{DEA4F8B2-8674-4F42-BED3-16D616B3DDAF}" destId="{1B953488-4FF5-4EEB-90F5-01AAC0620911}" srcOrd="0" destOrd="0" parTransId="{8CDC5F21-7A98-4304-AB13-E1337BA02B2B}" sibTransId="{1CF78481-143C-4219-9C84-3102A94D29D8}"/>
    <dgm:cxn modelId="{CC3485EF-58FB-4D45-8E2D-B79B3BDF04A0}" srcId="{1C407B90-C342-46B1-B38F-141F2C7C7E80}" destId="{E0DF94A4-1E33-4E43-8BF0-2A0B300DD7EC}" srcOrd="2" destOrd="0" parTransId="{0111B72F-3348-4902-8D27-15420E323B6A}" sibTransId="{DCF7065D-BE1C-4F20-96D7-B5A980603047}"/>
    <dgm:cxn modelId="{2ACA53C1-7F07-4313-B916-6491A25AED84}" type="presOf" srcId="{DD198839-D230-4CE3-843A-A1BB013558A5}" destId="{309560EE-8E56-450D-87CC-FDD687C6F8B5}" srcOrd="0" destOrd="0" presId="urn:microsoft.com/office/officeart/2005/8/layout/vList5"/>
    <dgm:cxn modelId="{BFB89CE8-9CE2-4BCC-B79E-08BCB81A56C6}" srcId="{E0DF94A4-1E33-4E43-8BF0-2A0B300DD7EC}" destId="{4CFEA166-D173-4285-A2C7-50C86184335C}" srcOrd="0" destOrd="0" parTransId="{430D7DE1-8475-411B-A786-EE900343E410}" sibTransId="{ACD9C308-867F-405E-8672-0CC1AA1B2935}"/>
    <dgm:cxn modelId="{67C9499D-B067-4FE3-A865-978F6A387B34}" type="presOf" srcId="{4CFEA166-D173-4285-A2C7-50C86184335C}" destId="{878A6114-6935-4524-8010-B54409612D2C}" srcOrd="0" destOrd="0" presId="urn:microsoft.com/office/officeart/2005/8/layout/vList5"/>
    <dgm:cxn modelId="{317B2CDB-4941-44AA-9D75-DEFF19CFEDDF}" type="presOf" srcId="{E0DF94A4-1E33-4E43-8BF0-2A0B300DD7EC}" destId="{846EC129-F467-4C88-8A69-B5A6E6369527}" srcOrd="0" destOrd="0" presId="urn:microsoft.com/office/officeart/2005/8/layout/vList5"/>
    <dgm:cxn modelId="{0338E85C-BCFB-4CE9-B397-E71FC43029BB}" type="presParOf" srcId="{9397A5C0-E6B6-4C57-9E84-DE10E3F3016A}" destId="{FE9C4418-0345-4F0E-94B8-4E16557775DB}" srcOrd="0" destOrd="0" presId="urn:microsoft.com/office/officeart/2005/8/layout/vList5"/>
    <dgm:cxn modelId="{CDD223CD-3EBF-4E54-91E7-BFD0D85A8326}" type="presParOf" srcId="{FE9C4418-0345-4F0E-94B8-4E16557775DB}" destId="{309560EE-8E56-450D-87CC-FDD687C6F8B5}" srcOrd="0" destOrd="0" presId="urn:microsoft.com/office/officeart/2005/8/layout/vList5"/>
    <dgm:cxn modelId="{DE6799BE-3CE1-4C7B-9B55-E58D2D1512E7}" type="presParOf" srcId="{FE9C4418-0345-4F0E-94B8-4E16557775DB}" destId="{5452EA65-3220-41EB-905F-FC818EA614B1}" srcOrd="1" destOrd="0" presId="urn:microsoft.com/office/officeart/2005/8/layout/vList5"/>
    <dgm:cxn modelId="{59AEB95B-5945-4939-BE92-335B6E99FA22}" type="presParOf" srcId="{9397A5C0-E6B6-4C57-9E84-DE10E3F3016A}" destId="{CD224056-7B2D-42E0-90AA-87238E0BA743}" srcOrd="1" destOrd="0" presId="urn:microsoft.com/office/officeart/2005/8/layout/vList5"/>
    <dgm:cxn modelId="{41809250-606A-4487-ABAE-E37658C850D2}" type="presParOf" srcId="{9397A5C0-E6B6-4C57-9E84-DE10E3F3016A}" destId="{2367862D-1AFA-428B-8F05-48FA3DF79C83}" srcOrd="2" destOrd="0" presId="urn:microsoft.com/office/officeart/2005/8/layout/vList5"/>
    <dgm:cxn modelId="{4E8938E6-771E-4B1E-9E40-76615EE846B6}" type="presParOf" srcId="{2367862D-1AFA-428B-8F05-48FA3DF79C83}" destId="{6E1294A1-CC0A-40FE-93F1-D1036EFE9843}" srcOrd="0" destOrd="0" presId="urn:microsoft.com/office/officeart/2005/8/layout/vList5"/>
    <dgm:cxn modelId="{CDC4891A-0224-4A03-8188-47B7A14404C1}" type="presParOf" srcId="{2367862D-1AFA-428B-8F05-48FA3DF79C83}" destId="{7873CE69-C3ED-486E-8BEC-5FFE273A4651}" srcOrd="1" destOrd="0" presId="urn:microsoft.com/office/officeart/2005/8/layout/vList5"/>
    <dgm:cxn modelId="{A3091D86-1E2F-4998-BE4E-1A202C27B7D9}" type="presParOf" srcId="{9397A5C0-E6B6-4C57-9E84-DE10E3F3016A}" destId="{7491B4C4-3B88-465E-9D50-487BC52A247F}" srcOrd="3" destOrd="0" presId="urn:microsoft.com/office/officeart/2005/8/layout/vList5"/>
    <dgm:cxn modelId="{BA06E2D9-F80D-411C-BA26-FB18D19EEEF9}" type="presParOf" srcId="{9397A5C0-E6B6-4C57-9E84-DE10E3F3016A}" destId="{EBDF9C33-DFD5-4102-9C30-0C532E66123F}" srcOrd="4" destOrd="0" presId="urn:microsoft.com/office/officeart/2005/8/layout/vList5"/>
    <dgm:cxn modelId="{8238FB9B-A8DE-4AEC-982E-A97B24C70208}" type="presParOf" srcId="{EBDF9C33-DFD5-4102-9C30-0C532E66123F}" destId="{846EC129-F467-4C88-8A69-B5A6E6369527}" srcOrd="0" destOrd="0" presId="urn:microsoft.com/office/officeart/2005/8/layout/vList5"/>
    <dgm:cxn modelId="{7C9D0257-6F1A-41BD-8998-EEC796BC7B58}" type="presParOf" srcId="{EBDF9C33-DFD5-4102-9C30-0C532E66123F}" destId="{878A6114-6935-4524-8010-B54409612D2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6F32144-B74F-401C-AE2A-1991C1902F48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112AC2-32E1-4AB6-8108-EF21C052ED87}">
      <dgm:prSet phldrT="[Текст]" custT="1"/>
      <dgm:spPr/>
      <dgm:t>
        <a:bodyPr/>
        <a:lstStyle/>
        <a:p>
          <a:r>
            <a:rPr lang="ru-RU" sz="1400" dirty="0" smtClean="0"/>
            <a:t>- устройство и капитальный ремонт </a:t>
          </a:r>
          <a:r>
            <a:rPr lang="ru-RU" sz="1400" dirty="0" err="1" smtClean="0"/>
            <a:t>электросетевого</a:t>
          </a:r>
          <a:r>
            <a:rPr lang="ru-RU" sz="1400" dirty="0" smtClean="0"/>
            <a:t> хозяйства, систем наружного освещения в сквере п.Лотошино, ул.Калинина, площадью 1800 кв.м (протяженность 1126 м).</a:t>
          </a:r>
          <a:endParaRPr lang="ru-RU" sz="1400" dirty="0"/>
        </a:p>
      </dgm:t>
    </dgm:pt>
    <dgm:pt modelId="{E6C8CCF1-9473-4CC1-8B3E-48AB1A420CC4}" type="parTrans" cxnId="{7141BE90-DDA6-4EA5-9FB2-A02867B66F97}">
      <dgm:prSet/>
      <dgm:spPr/>
      <dgm:t>
        <a:bodyPr/>
        <a:lstStyle/>
        <a:p>
          <a:endParaRPr lang="ru-RU"/>
        </a:p>
      </dgm:t>
    </dgm:pt>
    <dgm:pt modelId="{1CA7AF55-5FA8-427E-9EBC-B563F7440625}" type="sibTrans" cxnId="{7141BE90-DDA6-4EA5-9FB2-A02867B66F97}">
      <dgm:prSet/>
      <dgm:spPr/>
      <dgm:t>
        <a:bodyPr/>
        <a:lstStyle/>
        <a:p>
          <a:endParaRPr lang="ru-RU"/>
        </a:p>
      </dgm:t>
    </dgm:pt>
    <dgm:pt modelId="{A13680B4-A8B3-484C-9CAB-F17C6FC13EBA}">
      <dgm:prSet custT="1"/>
      <dgm:spPr/>
      <dgm:t>
        <a:bodyPr/>
        <a:lstStyle/>
        <a:p>
          <a:r>
            <a:rPr lang="ru-RU" sz="1600" dirty="0" smtClean="0"/>
            <a:t>- дворовая территория п. </a:t>
          </a:r>
          <a:r>
            <a:rPr lang="ru-RU" sz="1600" dirty="0" err="1" smtClean="0"/>
            <a:t>Новолотошино</a:t>
          </a:r>
          <a:r>
            <a:rPr lang="ru-RU" sz="1600" dirty="0" smtClean="0"/>
            <a:t> (протяженность 520 м)</a:t>
          </a:r>
          <a:endParaRPr lang="ru-RU" sz="1600" dirty="0"/>
        </a:p>
      </dgm:t>
    </dgm:pt>
    <dgm:pt modelId="{B344756B-00FE-49D4-AA17-B110F353AA7E}" type="parTrans" cxnId="{31AF4F3E-86DC-42D4-B0DD-821AE668BE79}">
      <dgm:prSet/>
      <dgm:spPr/>
      <dgm:t>
        <a:bodyPr/>
        <a:lstStyle/>
        <a:p>
          <a:endParaRPr lang="ru-RU"/>
        </a:p>
      </dgm:t>
    </dgm:pt>
    <dgm:pt modelId="{7D3B4D63-FBA6-4334-BF9E-DDBA3B0E5F92}" type="sibTrans" cxnId="{31AF4F3E-86DC-42D4-B0DD-821AE668BE79}">
      <dgm:prSet/>
      <dgm:spPr/>
      <dgm:t>
        <a:bodyPr/>
        <a:lstStyle/>
        <a:p>
          <a:endParaRPr lang="ru-RU"/>
        </a:p>
      </dgm:t>
    </dgm:pt>
    <dgm:pt modelId="{160F8A47-9158-46A5-BD71-FAD15E8932CE}">
      <dgm:prSet custT="1"/>
      <dgm:spPr/>
      <dgm:t>
        <a:bodyPr/>
        <a:lstStyle/>
        <a:p>
          <a:r>
            <a:rPr lang="ru-RU" sz="1600" dirty="0" smtClean="0"/>
            <a:t>- вдоль участка автодороги общего пользования местного значения "Ц/у </a:t>
          </a:r>
          <a:r>
            <a:rPr lang="ru-RU" sz="1600" dirty="0" err="1" smtClean="0"/>
            <a:t>с-за</a:t>
          </a:r>
          <a:r>
            <a:rPr lang="ru-RU" sz="1600" dirty="0" smtClean="0"/>
            <a:t> им. Кирова" п. Кировский (протяженность 588 м)</a:t>
          </a:r>
          <a:endParaRPr lang="ru-RU" sz="1600" dirty="0"/>
        </a:p>
      </dgm:t>
    </dgm:pt>
    <dgm:pt modelId="{DB84223D-6FA2-4EE3-9FFE-99DADB770F79}" type="parTrans" cxnId="{C40F58DC-C045-4D23-8EA3-C07B4A22110C}">
      <dgm:prSet/>
      <dgm:spPr/>
      <dgm:t>
        <a:bodyPr/>
        <a:lstStyle/>
        <a:p>
          <a:endParaRPr lang="ru-RU"/>
        </a:p>
      </dgm:t>
    </dgm:pt>
    <dgm:pt modelId="{155F40DC-CC14-43A3-BC7A-B18ED09A5DF1}" type="sibTrans" cxnId="{C40F58DC-C045-4D23-8EA3-C07B4A22110C}">
      <dgm:prSet/>
      <dgm:spPr/>
      <dgm:t>
        <a:bodyPr/>
        <a:lstStyle/>
        <a:p>
          <a:endParaRPr lang="ru-RU"/>
        </a:p>
      </dgm:t>
    </dgm:pt>
    <dgm:pt modelId="{2EC63E94-63CC-43F2-9B78-9CBA5B3FD4CC}">
      <dgm:prSet custT="1"/>
      <dgm:spPr/>
      <dgm:t>
        <a:bodyPr/>
        <a:lstStyle/>
        <a:p>
          <a:r>
            <a:rPr lang="ru-RU" sz="1600" u="none" dirty="0" smtClean="0"/>
            <a:t>- д. Введенское, микрорайон, д.1-11 (протяженность 1035 м)</a:t>
          </a:r>
          <a:endParaRPr lang="ru-RU" sz="1600" u="none" dirty="0"/>
        </a:p>
      </dgm:t>
    </dgm:pt>
    <dgm:pt modelId="{63337B5F-AD62-4031-AC56-9460B5373DD4}" type="parTrans" cxnId="{B30A199B-C448-4504-BC8B-C897AE1916F8}">
      <dgm:prSet/>
      <dgm:spPr/>
      <dgm:t>
        <a:bodyPr/>
        <a:lstStyle/>
        <a:p>
          <a:endParaRPr lang="ru-RU"/>
        </a:p>
      </dgm:t>
    </dgm:pt>
    <dgm:pt modelId="{63410481-D374-4816-BCD8-5493621467DC}" type="sibTrans" cxnId="{B30A199B-C448-4504-BC8B-C897AE1916F8}">
      <dgm:prSet/>
      <dgm:spPr/>
      <dgm:t>
        <a:bodyPr/>
        <a:lstStyle/>
        <a:p>
          <a:endParaRPr lang="ru-RU"/>
        </a:p>
      </dgm:t>
    </dgm:pt>
    <dgm:pt modelId="{C2E703A2-5366-4030-BF62-BE369AD21DE2}" type="pres">
      <dgm:prSet presAssocID="{06F32144-B74F-401C-AE2A-1991C1902F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448049-CA1B-4788-B0FC-B806D0E799CA}" type="pres">
      <dgm:prSet presAssocID="{D3112AC2-32E1-4AB6-8108-EF21C052ED87}" presName="parentLin" presStyleCnt="0"/>
      <dgm:spPr/>
    </dgm:pt>
    <dgm:pt modelId="{F8DEC452-3E1B-4DDD-88D7-DD9A8FABA97E}" type="pres">
      <dgm:prSet presAssocID="{D3112AC2-32E1-4AB6-8108-EF21C052ED8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2E56796-C138-4416-92E4-2274EBEBD31E}" type="pres">
      <dgm:prSet presAssocID="{D3112AC2-32E1-4AB6-8108-EF21C052ED87}" presName="parentText" presStyleLbl="node1" presStyleIdx="0" presStyleCnt="4" custScaleX="132035" custScaleY="7519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D30A8-48EB-403D-8EC4-2FFA86BAD390}" type="pres">
      <dgm:prSet presAssocID="{D3112AC2-32E1-4AB6-8108-EF21C052ED87}" presName="negativeSpace" presStyleCnt="0"/>
      <dgm:spPr/>
    </dgm:pt>
    <dgm:pt modelId="{805F7C63-A40F-4B78-BC77-56AAC2774A05}" type="pres">
      <dgm:prSet presAssocID="{D3112AC2-32E1-4AB6-8108-EF21C052ED87}" presName="childText" presStyleLbl="conFgAcc1" presStyleIdx="0" presStyleCnt="4">
        <dgm:presLayoutVars>
          <dgm:bulletEnabled val="1"/>
        </dgm:presLayoutVars>
      </dgm:prSet>
      <dgm:spPr/>
    </dgm:pt>
    <dgm:pt modelId="{09D76DCB-8B2F-45B4-B218-3B4AF27967BF}" type="pres">
      <dgm:prSet presAssocID="{1CA7AF55-5FA8-427E-9EBC-B563F7440625}" presName="spaceBetweenRectangles" presStyleCnt="0"/>
      <dgm:spPr/>
    </dgm:pt>
    <dgm:pt modelId="{6F8AA58E-56B9-4CEC-960A-BDFD9FEA5D02}" type="pres">
      <dgm:prSet presAssocID="{A13680B4-A8B3-484C-9CAB-F17C6FC13EBA}" presName="parentLin" presStyleCnt="0"/>
      <dgm:spPr/>
    </dgm:pt>
    <dgm:pt modelId="{9095ADA4-EC70-4ED0-8EC6-B2E6DE77DC55}" type="pres">
      <dgm:prSet presAssocID="{A13680B4-A8B3-484C-9CAB-F17C6FC13EB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565E23D-D854-4A94-BA3C-284A4201B3D3}" type="pres">
      <dgm:prSet presAssocID="{A13680B4-A8B3-484C-9CAB-F17C6FC13EBA}" presName="parentText" presStyleLbl="node1" presStyleIdx="1" presStyleCnt="4" custScaleX="132454" custScaleY="6297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B1E2D-7B05-42DE-9E0D-E2E18CBAC026}" type="pres">
      <dgm:prSet presAssocID="{A13680B4-A8B3-484C-9CAB-F17C6FC13EBA}" presName="negativeSpace" presStyleCnt="0"/>
      <dgm:spPr/>
    </dgm:pt>
    <dgm:pt modelId="{A4ED8C7E-1BB7-4286-93AA-DD1941052C4C}" type="pres">
      <dgm:prSet presAssocID="{A13680B4-A8B3-484C-9CAB-F17C6FC13EBA}" presName="childText" presStyleLbl="conFgAcc1" presStyleIdx="1" presStyleCnt="4">
        <dgm:presLayoutVars>
          <dgm:bulletEnabled val="1"/>
        </dgm:presLayoutVars>
      </dgm:prSet>
      <dgm:spPr/>
    </dgm:pt>
    <dgm:pt modelId="{0CD9EDC4-94B0-45EC-8A7D-FFA3910A75D8}" type="pres">
      <dgm:prSet presAssocID="{7D3B4D63-FBA6-4334-BF9E-DDBA3B0E5F92}" presName="spaceBetweenRectangles" presStyleCnt="0"/>
      <dgm:spPr/>
    </dgm:pt>
    <dgm:pt modelId="{4AB7C121-E82E-4276-9989-FE4A44B471BE}" type="pres">
      <dgm:prSet presAssocID="{160F8A47-9158-46A5-BD71-FAD15E8932CE}" presName="parentLin" presStyleCnt="0"/>
      <dgm:spPr/>
    </dgm:pt>
    <dgm:pt modelId="{9F0F2FA5-5F85-4FC1-B950-7460A8BCA483}" type="pres">
      <dgm:prSet presAssocID="{160F8A47-9158-46A5-BD71-FAD15E8932C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164883B-1BBB-456D-AEC3-90FE292F1A5E}" type="pres">
      <dgm:prSet presAssocID="{160F8A47-9158-46A5-BD71-FAD15E8932CE}" presName="parentText" presStyleLbl="node1" presStyleIdx="2" presStyleCnt="4" custScaleX="132454" custScaleY="5732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5F996-16F8-48A1-A834-F8AB7D3A4668}" type="pres">
      <dgm:prSet presAssocID="{160F8A47-9158-46A5-BD71-FAD15E8932CE}" presName="negativeSpace" presStyleCnt="0"/>
      <dgm:spPr/>
    </dgm:pt>
    <dgm:pt modelId="{368E8AC4-2408-4E4B-9B22-3DF23580FBE0}" type="pres">
      <dgm:prSet presAssocID="{160F8A47-9158-46A5-BD71-FAD15E8932CE}" presName="childText" presStyleLbl="conFgAcc1" presStyleIdx="2" presStyleCnt="4">
        <dgm:presLayoutVars>
          <dgm:bulletEnabled val="1"/>
        </dgm:presLayoutVars>
      </dgm:prSet>
      <dgm:spPr/>
    </dgm:pt>
    <dgm:pt modelId="{FDE12ED5-6F18-4201-8223-E19B91DD8C34}" type="pres">
      <dgm:prSet presAssocID="{155F40DC-CC14-43A3-BC7A-B18ED09A5DF1}" presName="spaceBetweenRectangles" presStyleCnt="0"/>
      <dgm:spPr/>
    </dgm:pt>
    <dgm:pt modelId="{50F1F742-3610-4086-8DAF-017EBB6D806D}" type="pres">
      <dgm:prSet presAssocID="{2EC63E94-63CC-43F2-9B78-9CBA5B3FD4CC}" presName="parentLin" presStyleCnt="0"/>
      <dgm:spPr/>
    </dgm:pt>
    <dgm:pt modelId="{5276878C-9AEC-4BF0-AC85-1BEB149E5CA7}" type="pres">
      <dgm:prSet presAssocID="{2EC63E94-63CC-43F2-9B78-9CBA5B3FD4CC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2AC0EB6-5AEA-4EE9-BF48-2D7767CD4077}" type="pres">
      <dgm:prSet presAssocID="{2EC63E94-63CC-43F2-9B78-9CBA5B3FD4CC}" presName="parentText" presStyleLbl="node1" presStyleIdx="3" presStyleCnt="4" custScaleX="132225" custScaleY="6708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DC5A9-CE45-4114-B35C-83768E958FDD}" type="pres">
      <dgm:prSet presAssocID="{2EC63E94-63CC-43F2-9B78-9CBA5B3FD4CC}" presName="negativeSpace" presStyleCnt="0"/>
      <dgm:spPr/>
    </dgm:pt>
    <dgm:pt modelId="{C03DFA04-B1A2-404E-BE33-98FE71C14A21}" type="pres">
      <dgm:prSet presAssocID="{2EC63E94-63CC-43F2-9B78-9CBA5B3FD4C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5F5138A-79A6-4AAE-86F3-AECC80E09A4F}" type="presOf" srcId="{2EC63E94-63CC-43F2-9B78-9CBA5B3FD4CC}" destId="{5276878C-9AEC-4BF0-AC85-1BEB149E5CA7}" srcOrd="0" destOrd="0" presId="urn:microsoft.com/office/officeart/2005/8/layout/list1"/>
    <dgm:cxn modelId="{6AE0E2AD-B9DD-4BBF-96DE-3B22F9F0F56D}" type="presOf" srcId="{D3112AC2-32E1-4AB6-8108-EF21C052ED87}" destId="{F8DEC452-3E1B-4DDD-88D7-DD9A8FABA97E}" srcOrd="0" destOrd="0" presId="urn:microsoft.com/office/officeart/2005/8/layout/list1"/>
    <dgm:cxn modelId="{3EDD46EE-70F9-4E57-8422-5E0C4AF36CEB}" type="presOf" srcId="{A13680B4-A8B3-484C-9CAB-F17C6FC13EBA}" destId="{1565E23D-D854-4A94-BA3C-284A4201B3D3}" srcOrd="1" destOrd="0" presId="urn:microsoft.com/office/officeart/2005/8/layout/list1"/>
    <dgm:cxn modelId="{B30A199B-C448-4504-BC8B-C897AE1916F8}" srcId="{06F32144-B74F-401C-AE2A-1991C1902F48}" destId="{2EC63E94-63CC-43F2-9B78-9CBA5B3FD4CC}" srcOrd="3" destOrd="0" parTransId="{63337B5F-AD62-4031-AC56-9460B5373DD4}" sibTransId="{63410481-D374-4816-BCD8-5493621467DC}"/>
    <dgm:cxn modelId="{1E6783DC-CE90-4F2F-9BC4-DDB1C64FD435}" type="presOf" srcId="{160F8A47-9158-46A5-BD71-FAD15E8932CE}" destId="{9F0F2FA5-5F85-4FC1-B950-7460A8BCA483}" srcOrd="0" destOrd="0" presId="urn:microsoft.com/office/officeart/2005/8/layout/list1"/>
    <dgm:cxn modelId="{AEF67124-054B-4E16-8DEB-895E8D3E656D}" type="presOf" srcId="{2EC63E94-63CC-43F2-9B78-9CBA5B3FD4CC}" destId="{B2AC0EB6-5AEA-4EE9-BF48-2D7767CD4077}" srcOrd="1" destOrd="0" presId="urn:microsoft.com/office/officeart/2005/8/layout/list1"/>
    <dgm:cxn modelId="{7141BE90-DDA6-4EA5-9FB2-A02867B66F97}" srcId="{06F32144-B74F-401C-AE2A-1991C1902F48}" destId="{D3112AC2-32E1-4AB6-8108-EF21C052ED87}" srcOrd="0" destOrd="0" parTransId="{E6C8CCF1-9473-4CC1-8B3E-48AB1A420CC4}" sibTransId="{1CA7AF55-5FA8-427E-9EBC-B563F7440625}"/>
    <dgm:cxn modelId="{BDFD1707-6C00-4F35-902F-7FC52780F9CE}" type="presOf" srcId="{160F8A47-9158-46A5-BD71-FAD15E8932CE}" destId="{5164883B-1BBB-456D-AEC3-90FE292F1A5E}" srcOrd="1" destOrd="0" presId="urn:microsoft.com/office/officeart/2005/8/layout/list1"/>
    <dgm:cxn modelId="{631A4DEF-62BE-4BC2-AAAE-0DFF522C25E2}" type="presOf" srcId="{D3112AC2-32E1-4AB6-8108-EF21C052ED87}" destId="{82E56796-C138-4416-92E4-2274EBEBD31E}" srcOrd="1" destOrd="0" presId="urn:microsoft.com/office/officeart/2005/8/layout/list1"/>
    <dgm:cxn modelId="{68A6AD53-1BD2-4CE9-91F9-746092BA89F9}" type="presOf" srcId="{A13680B4-A8B3-484C-9CAB-F17C6FC13EBA}" destId="{9095ADA4-EC70-4ED0-8EC6-B2E6DE77DC55}" srcOrd="0" destOrd="0" presId="urn:microsoft.com/office/officeart/2005/8/layout/list1"/>
    <dgm:cxn modelId="{31AF4F3E-86DC-42D4-B0DD-821AE668BE79}" srcId="{06F32144-B74F-401C-AE2A-1991C1902F48}" destId="{A13680B4-A8B3-484C-9CAB-F17C6FC13EBA}" srcOrd="1" destOrd="0" parTransId="{B344756B-00FE-49D4-AA17-B110F353AA7E}" sibTransId="{7D3B4D63-FBA6-4334-BF9E-DDBA3B0E5F92}"/>
    <dgm:cxn modelId="{E901CEFF-C942-4067-BE7B-06DCB78286D5}" type="presOf" srcId="{06F32144-B74F-401C-AE2A-1991C1902F48}" destId="{C2E703A2-5366-4030-BF62-BE369AD21DE2}" srcOrd="0" destOrd="0" presId="urn:microsoft.com/office/officeart/2005/8/layout/list1"/>
    <dgm:cxn modelId="{C40F58DC-C045-4D23-8EA3-C07B4A22110C}" srcId="{06F32144-B74F-401C-AE2A-1991C1902F48}" destId="{160F8A47-9158-46A5-BD71-FAD15E8932CE}" srcOrd="2" destOrd="0" parTransId="{DB84223D-6FA2-4EE3-9FFE-99DADB770F79}" sibTransId="{155F40DC-CC14-43A3-BC7A-B18ED09A5DF1}"/>
    <dgm:cxn modelId="{62D84CDE-BE29-4F50-BFA6-327B8F4BC69C}" type="presParOf" srcId="{C2E703A2-5366-4030-BF62-BE369AD21DE2}" destId="{FA448049-CA1B-4788-B0FC-B806D0E799CA}" srcOrd="0" destOrd="0" presId="urn:microsoft.com/office/officeart/2005/8/layout/list1"/>
    <dgm:cxn modelId="{3BDE1A7D-1F7D-466D-881C-9CDC84CFE492}" type="presParOf" srcId="{FA448049-CA1B-4788-B0FC-B806D0E799CA}" destId="{F8DEC452-3E1B-4DDD-88D7-DD9A8FABA97E}" srcOrd="0" destOrd="0" presId="urn:microsoft.com/office/officeart/2005/8/layout/list1"/>
    <dgm:cxn modelId="{3AD7C122-5998-47DF-9E6F-92A492F89311}" type="presParOf" srcId="{FA448049-CA1B-4788-B0FC-B806D0E799CA}" destId="{82E56796-C138-4416-92E4-2274EBEBD31E}" srcOrd="1" destOrd="0" presId="urn:microsoft.com/office/officeart/2005/8/layout/list1"/>
    <dgm:cxn modelId="{A112BD0D-FC82-4F3A-9715-63DDE0FCF4C5}" type="presParOf" srcId="{C2E703A2-5366-4030-BF62-BE369AD21DE2}" destId="{209D30A8-48EB-403D-8EC4-2FFA86BAD390}" srcOrd="1" destOrd="0" presId="urn:microsoft.com/office/officeart/2005/8/layout/list1"/>
    <dgm:cxn modelId="{D5C7C5D1-A20B-4977-91FB-41B7D36B125F}" type="presParOf" srcId="{C2E703A2-5366-4030-BF62-BE369AD21DE2}" destId="{805F7C63-A40F-4B78-BC77-56AAC2774A05}" srcOrd="2" destOrd="0" presId="urn:microsoft.com/office/officeart/2005/8/layout/list1"/>
    <dgm:cxn modelId="{A1445113-5FBD-4316-9B20-639E9DABBCFE}" type="presParOf" srcId="{C2E703A2-5366-4030-BF62-BE369AD21DE2}" destId="{09D76DCB-8B2F-45B4-B218-3B4AF27967BF}" srcOrd="3" destOrd="0" presId="urn:microsoft.com/office/officeart/2005/8/layout/list1"/>
    <dgm:cxn modelId="{7C1B1150-7410-4ECC-848C-01FCE0AC0F63}" type="presParOf" srcId="{C2E703A2-5366-4030-BF62-BE369AD21DE2}" destId="{6F8AA58E-56B9-4CEC-960A-BDFD9FEA5D02}" srcOrd="4" destOrd="0" presId="urn:microsoft.com/office/officeart/2005/8/layout/list1"/>
    <dgm:cxn modelId="{E1B131B8-B366-4682-B341-F32DEBD95958}" type="presParOf" srcId="{6F8AA58E-56B9-4CEC-960A-BDFD9FEA5D02}" destId="{9095ADA4-EC70-4ED0-8EC6-B2E6DE77DC55}" srcOrd="0" destOrd="0" presId="urn:microsoft.com/office/officeart/2005/8/layout/list1"/>
    <dgm:cxn modelId="{8C60B410-EA59-4DA6-ADBD-1C1A861BC89D}" type="presParOf" srcId="{6F8AA58E-56B9-4CEC-960A-BDFD9FEA5D02}" destId="{1565E23D-D854-4A94-BA3C-284A4201B3D3}" srcOrd="1" destOrd="0" presId="urn:microsoft.com/office/officeart/2005/8/layout/list1"/>
    <dgm:cxn modelId="{8512AF02-823D-4B63-B3CD-A680FBC61846}" type="presParOf" srcId="{C2E703A2-5366-4030-BF62-BE369AD21DE2}" destId="{EA5B1E2D-7B05-42DE-9E0D-E2E18CBAC026}" srcOrd="5" destOrd="0" presId="urn:microsoft.com/office/officeart/2005/8/layout/list1"/>
    <dgm:cxn modelId="{FD4926B4-B4F8-44A0-B9D8-A65302C6C425}" type="presParOf" srcId="{C2E703A2-5366-4030-BF62-BE369AD21DE2}" destId="{A4ED8C7E-1BB7-4286-93AA-DD1941052C4C}" srcOrd="6" destOrd="0" presId="urn:microsoft.com/office/officeart/2005/8/layout/list1"/>
    <dgm:cxn modelId="{FF1ADB57-865E-4C5D-B267-FD0252F79760}" type="presParOf" srcId="{C2E703A2-5366-4030-BF62-BE369AD21DE2}" destId="{0CD9EDC4-94B0-45EC-8A7D-FFA3910A75D8}" srcOrd="7" destOrd="0" presId="urn:microsoft.com/office/officeart/2005/8/layout/list1"/>
    <dgm:cxn modelId="{D21B6004-859E-46DD-9CDC-F170CE3DF77E}" type="presParOf" srcId="{C2E703A2-5366-4030-BF62-BE369AD21DE2}" destId="{4AB7C121-E82E-4276-9989-FE4A44B471BE}" srcOrd="8" destOrd="0" presId="urn:microsoft.com/office/officeart/2005/8/layout/list1"/>
    <dgm:cxn modelId="{85A1B708-17D2-4FED-AC6D-29F67139F1D1}" type="presParOf" srcId="{4AB7C121-E82E-4276-9989-FE4A44B471BE}" destId="{9F0F2FA5-5F85-4FC1-B950-7460A8BCA483}" srcOrd="0" destOrd="0" presId="urn:microsoft.com/office/officeart/2005/8/layout/list1"/>
    <dgm:cxn modelId="{E8EFEFDC-5B08-43B6-82F0-658649A3BA11}" type="presParOf" srcId="{4AB7C121-E82E-4276-9989-FE4A44B471BE}" destId="{5164883B-1BBB-456D-AEC3-90FE292F1A5E}" srcOrd="1" destOrd="0" presId="urn:microsoft.com/office/officeart/2005/8/layout/list1"/>
    <dgm:cxn modelId="{4EFE7C58-1C28-4973-925E-A01FB7F0BBE4}" type="presParOf" srcId="{C2E703A2-5366-4030-BF62-BE369AD21DE2}" destId="{89A5F996-16F8-48A1-A834-F8AB7D3A4668}" srcOrd="9" destOrd="0" presId="urn:microsoft.com/office/officeart/2005/8/layout/list1"/>
    <dgm:cxn modelId="{E3FD5DAA-4936-427D-BF4B-E6524E842AEA}" type="presParOf" srcId="{C2E703A2-5366-4030-BF62-BE369AD21DE2}" destId="{368E8AC4-2408-4E4B-9B22-3DF23580FBE0}" srcOrd="10" destOrd="0" presId="urn:microsoft.com/office/officeart/2005/8/layout/list1"/>
    <dgm:cxn modelId="{D6113A10-1FDC-452D-928D-615D2B6740D3}" type="presParOf" srcId="{C2E703A2-5366-4030-BF62-BE369AD21DE2}" destId="{FDE12ED5-6F18-4201-8223-E19B91DD8C34}" srcOrd="11" destOrd="0" presId="urn:microsoft.com/office/officeart/2005/8/layout/list1"/>
    <dgm:cxn modelId="{A27C3390-1A04-4B62-8331-D0E3E57679C9}" type="presParOf" srcId="{C2E703A2-5366-4030-BF62-BE369AD21DE2}" destId="{50F1F742-3610-4086-8DAF-017EBB6D806D}" srcOrd="12" destOrd="0" presId="urn:microsoft.com/office/officeart/2005/8/layout/list1"/>
    <dgm:cxn modelId="{6FB1BA91-7C55-4AB3-B20A-8235030B013F}" type="presParOf" srcId="{50F1F742-3610-4086-8DAF-017EBB6D806D}" destId="{5276878C-9AEC-4BF0-AC85-1BEB149E5CA7}" srcOrd="0" destOrd="0" presId="urn:microsoft.com/office/officeart/2005/8/layout/list1"/>
    <dgm:cxn modelId="{744A1749-43EB-4A8D-B835-92AFC3B6CDF7}" type="presParOf" srcId="{50F1F742-3610-4086-8DAF-017EBB6D806D}" destId="{B2AC0EB6-5AEA-4EE9-BF48-2D7767CD4077}" srcOrd="1" destOrd="0" presId="urn:microsoft.com/office/officeart/2005/8/layout/list1"/>
    <dgm:cxn modelId="{83651806-8B48-4654-A576-32D71649218F}" type="presParOf" srcId="{C2E703A2-5366-4030-BF62-BE369AD21DE2}" destId="{13FDC5A9-CE45-4114-B35C-83768E958FDD}" srcOrd="13" destOrd="0" presId="urn:microsoft.com/office/officeart/2005/8/layout/list1"/>
    <dgm:cxn modelId="{4D5D5EEB-5B29-4B09-86AD-DCF63443CDEC}" type="presParOf" srcId="{C2E703A2-5366-4030-BF62-BE369AD21DE2}" destId="{C03DFA04-B1A2-404E-BE33-98FE71C14A2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12FFD58-FF35-4C37-94E5-CD93BE78543D}" type="doc">
      <dgm:prSet loTypeId="urn:microsoft.com/office/officeart/2005/8/layout/pyramid2" loCatId="list" qsTypeId="urn:microsoft.com/office/officeart/2005/8/quickstyle/simple1" qsCatId="simple" csTypeId="urn:microsoft.com/office/officeart/2005/8/colors/accent1_4" csCatId="accent1" phldr="1"/>
      <dgm:spPr/>
    </dgm:pt>
    <dgm:pt modelId="{42195724-344F-4831-B4E0-42E87A7113E6}">
      <dgm:prSet phldrT="[Текст]"/>
      <dgm:spPr/>
      <dgm:t>
        <a:bodyPr/>
        <a:lstStyle/>
        <a:p>
          <a:r>
            <a:rPr lang="ru-RU" dirty="0" smtClean="0"/>
            <a:t>В 2019 году подготовлено </a:t>
          </a:r>
          <a:r>
            <a:rPr lang="ru-RU" b="1" dirty="0" smtClean="0"/>
            <a:t>5 выпускников</a:t>
          </a:r>
          <a:r>
            <a:rPr lang="ru-RU" dirty="0" smtClean="0"/>
            <a:t>, сдавших ЕГЭ на </a:t>
          </a:r>
          <a:r>
            <a:rPr lang="ru-RU" b="1" dirty="0" smtClean="0"/>
            <a:t>100 баллов</a:t>
          </a:r>
          <a:endParaRPr lang="ru-RU" b="1" dirty="0"/>
        </a:p>
      </dgm:t>
    </dgm:pt>
    <dgm:pt modelId="{4A2CA9FF-6B08-4002-95AF-13DDE2B0CD7B}" type="parTrans" cxnId="{240F8519-F5BC-4D9D-9C52-62B586CE593B}">
      <dgm:prSet/>
      <dgm:spPr/>
      <dgm:t>
        <a:bodyPr/>
        <a:lstStyle/>
        <a:p>
          <a:endParaRPr lang="ru-RU"/>
        </a:p>
      </dgm:t>
    </dgm:pt>
    <dgm:pt modelId="{4A138735-C501-4FE2-A0F3-EA4FD442F2B9}" type="sibTrans" cxnId="{240F8519-F5BC-4D9D-9C52-62B586CE593B}">
      <dgm:prSet/>
      <dgm:spPr/>
      <dgm:t>
        <a:bodyPr/>
        <a:lstStyle/>
        <a:p>
          <a:endParaRPr lang="ru-RU"/>
        </a:p>
      </dgm:t>
    </dgm:pt>
    <dgm:pt modelId="{2746E016-C46B-477B-AD07-F87A15340F4B}">
      <dgm:prSet phldrT="[Текст]"/>
      <dgm:spPr/>
      <dgm:t>
        <a:bodyPr/>
        <a:lstStyle/>
        <a:p>
          <a:r>
            <a:rPr lang="ru-RU" b="1" dirty="0" smtClean="0"/>
            <a:t>25 выпускников </a:t>
          </a:r>
          <a:r>
            <a:rPr lang="ru-RU" dirty="0" smtClean="0"/>
            <a:t>11 классов получили медали «За особые успехи в учении»</a:t>
          </a:r>
          <a:endParaRPr lang="ru-RU" dirty="0"/>
        </a:p>
      </dgm:t>
    </dgm:pt>
    <dgm:pt modelId="{677E9D1E-855E-4B71-8E5C-1BDB9BD3CCEB}" type="parTrans" cxnId="{113D2C8F-D5BB-4AF2-8A8A-DBC91B80DCC8}">
      <dgm:prSet/>
      <dgm:spPr/>
      <dgm:t>
        <a:bodyPr/>
        <a:lstStyle/>
        <a:p>
          <a:endParaRPr lang="ru-RU"/>
        </a:p>
      </dgm:t>
    </dgm:pt>
    <dgm:pt modelId="{9C44A466-8699-4ECC-BDC9-AC9FEB12BC1D}" type="sibTrans" cxnId="{113D2C8F-D5BB-4AF2-8A8A-DBC91B80DCC8}">
      <dgm:prSet/>
      <dgm:spPr/>
      <dgm:t>
        <a:bodyPr/>
        <a:lstStyle/>
        <a:p>
          <a:endParaRPr lang="ru-RU"/>
        </a:p>
      </dgm:t>
    </dgm:pt>
    <dgm:pt modelId="{4D535031-3154-43AF-A2D5-B32B1F561B54}">
      <dgm:prSet phldrT="[Текст]"/>
      <dgm:spPr/>
      <dgm:t>
        <a:bodyPr/>
        <a:lstStyle/>
        <a:p>
          <a:r>
            <a:rPr lang="ru-RU" dirty="0" smtClean="0"/>
            <a:t>По сравнению с прошлым годом показатель по медалистам вырос </a:t>
          </a:r>
          <a:r>
            <a:rPr lang="ru-RU" b="1" dirty="0" smtClean="0"/>
            <a:t>на 16 % </a:t>
          </a:r>
          <a:endParaRPr lang="ru-RU" b="1" dirty="0"/>
        </a:p>
      </dgm:t>
    </dgm:pt>
    <dgm:pt modelId="{D9BC5ECF-643C-4D1B-8C69-F679A2466F3D}" type="parTrans" cxnId="{7528C79B-499B-4094-BE79-9A42DA2EB77A}">
      <dgm:prSet/>
      <dgm:spPr/>
      <dgm:t>
        <a:bodyPr/>
        <a:lstStyle/>
        <a:p>
          <a:endParaRPr lang="ru-RU"/>
        </a:p>
      </dgm:t>
    </dgm:pt>
    <dgm:pt modelId="{B6F6DEF6-DE77-4032-AACF-777E755EE063}" type="sibTrans" cxnId="{7528C79B-499B-4094-BE79-9A42DA2EB77A}">
      <dgm:prSet/>
      <dgm:spPr/>
      <dgm:t>
        <a:bodyPr/>
        <a:lstStyle/>
        <a:p>
          <a:endParaRPr lang="ru-RU"/>
        </a:p>
      </dgm:t>
    </dgm:pt>
    <dgm:pt modelId="{9937A594-361E-49D0-8388-E85791FAEEB0}" type="pres">
      <dgm:prSet presAssocID="{C12FFD58-FF35-4C37-94E5-CD93BE78543D}" presName="compositeShape" presStyleCnt="0">
        <dgm:presLayoutVars>
          <dgm:dir/>
          <dgm:resizeHandles/>
        </dgm:presLayoutVars>
      </dgm:prSet>
      <dgm:spPr/>
    </dgm:pt>
    <dgm:pt modelId="{5C78C65E-5F00-412A-9333-45CDB9ED3699}" type="pres">
      <dgm:prSet presAssocID="{C12FFD58-FF35-4C37-94E5-CD93BE78543D}" presName="pyramid" presStyleLbl="node1" presStyleIdx="0" presStyleCnt="1" custLinFactNeighborX="-39988" custLinFactNeighborY="-24418"/>
      <dgm:spPr/>
    </dgm:pt>
    <dgm:pt modelId="{1DAF5D18-DD77-4FD2-B1EA-B098F987B588}" type="pres">
      <dgm:prSet presAssocID="{C12FFD58-FF35-4C37-94E5-CD93BE78543D}" presName="theList" presStyleCnt="0"/>
      <dgm:spPr/>
    </dgm:pt>
    <dgm:pt modelId="{B3931368-3BDC-4173-9EBC-3A4225C295E1}" type="pres">
      <dgm:prSet presAssocID="{42195724-344F-4831-B4E0-42E87A7113E6}" presName="aNode" presStyleLbl="fgAcc1" presStyleIdx="0" presStyleCnt="3" custScaleX="251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AC3A5-62A8-4195-97BC-063D63D7894E}" type="pres">
      <dgm:prSet presAssocID="{42195724-344F-4831-B4E0-42E87A7113E6}" presName="aSpace" presStyleCnt="0"/>
      <dgm:spPr/>
    </dgm:pt>
    <dgm:pt modelId="{D11F25BB-6D2F-4A32-B509-BF47C4F4C68A}" type="pres">
      <dgm:prSet presAssocID="{2746E016-C46B-477B-AD07-F87A15340F4B}" presName="aNode" presStyleLbl="fgAcc1" presStyleIdx="1" presStyleCnt="3" custScaleX="251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F43EB-0B87-40F5-8BE1-8DDA19E3DAA3}" type="pres">
      <dgm:prSet presAssocID="{2746E016-C46B-477B-AD07-F87A15340F4B}" presName="aSpace" presStyleCnt="0"/>
      <dgm:spPr/>
    </dgm:pt>
    <dgm:pt modelId="{57C30C10-4C6B-4EC0-8E5A-7464293D2743}" type="pres">
      <dgm:prSet presAssocID="{4D535031-3154-43AF-A2D5-B32B1F561B54}" presName="aNode" presStyleLbl="fgAcc1" presStyleIdx="2" presStyleCnt="3" custScaleX="254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A516DF-B07E-4004-A13F-C1D85D8EADC3}" type="pres">
      <dgm:prSet presAssocID="{4D535031-3154-43AF-A2D5-B32B1F561B54}" presName="aSpace" presStyleCnt="0"/>
      <dgm:spPr/>
    </dgm:pt>
  </dgm:ptLst>
  <dgm:cxnLst>
    <dgm:cxn modelId="{71F90661-D926-4DE8-8237-679F6AEC3C2A}" type="presOf" srcId="{42195724-344F-4831-B4E0-42E87A7113E6}" destId="{B3931368-3BDC-4173-9EBC-3A4225C295E1}" srcOrd="0" destOrd="0" presId="urn:microsoft.com/office/officeart/2005/8/layout/pyramid2"/>
    <dgm:cxn modelId="{240F8519-F5BC-4D9D-9C52-62B586CE593B}" srcId="{C12FFD58-FF35-4C37-94E5-CD93BE78543D}" destId="{42195724-344F-4831-B4E0-42E87A7113E6}" srcOrd="0" destOrd="0" parTransId="{4A2CA9FF-6B08-4002-95AF-13DDE2B0CD7B}" sibTransId="{4A138735-C501-4FE2-A0F3-EA4FD442F2B9}"/>
    <dgm:cxn modelId="{FD7CAA9E-187C-472C-9D8F-165E2F033B39}" type="presOf" srcId="{4D535031-3154-43AF-A2D5-B32B1F561B54}" destId="{57C30C10-4C6B-4EC0-8E5A-7464293D2743}" srcOrd="0" destOrd="0" presId="urn:microsoft.com/office/officeart/2005/8/layout/pyramid2"/>
    <dgm:cxn modelId="{EF7FB91C-E985-4DC5-AA26-E235F4D7EA6F}" type="presOf" srcId="{C12FFD58-FF35-4C37-94E5-CD93BE78543D}" destId="{9937A594-361E-49D0-8388-E85791FAEEB0}" srcOrd="0" destOrd="0" presId="urn:microsoft.com/office/officeart/2005/8/layout/pyramid2"/>
    <dgm:cxn modelId="{7528C79B-499B-4094-BE79-9A42DA2EB77A}" srcId="{C12FFD58-FF35-4C37-94E5-CD93BE78543D}" destId="{4D535031-3154-43AF-A2D5-B32B1F561B54}" srcOrd="2" destOrd="0" parTransId="{D9BC5ECF-643C-4D1B-8C69-F679A2466F3D}" sibTransId="{B6F6DEF6-DE77-4032-AACF-777E755EE063}"/>
    <dgm:cxn modelId="{0C1F0194-7485-411C-A328-CAC0AEB6B900}" type="presOf" srcId="{2746E016-C46B-477B-AD07-F87A15340F4B}" destId="{D11F25BB-6D2F-4A32-B509-BF47C4F4C68A}" srcOrd="0" destOrd="0" presId="urn:microsoft.com/office/officeart/2005/8/layout/pyramid2"/>
    <dgm:cxn modelId="{113D2C8F-D5BB-4AF2-8A8A-DBC91B80DCC8}" srcId="{C12FFD58-FF35-4C37-94E5-CD93BE78543D}" destId="{2746E016-C46B-477B-AD07-F87A15340F4B}" srcOrd="1" destOrd="0" parTransId="{677E9D1E-855E-4B71-8E5C-1BDB9BD3CCEB}" sibTransId="{9C44A466-8699-4ECC-BDC9-AC9FEB12BC1D}"/>
    <dgm:cxn modelId="{0CAC2DA5-AF5B-4776-BEC4-C8A7FEDB645D}" type="presParOf" srcId="{9937A594-361E-49D0-8388-E85791FAEEB0}" destId="{5C78C65E-5F00-412A-9333-45CDB9ED3699}" srcOrd="0" destOrd="0" presId="urn:microsoft.com/office/officeart/2005/8/layout/pyramid2"/>
    <dgm:cxn modelId="{FEC7B0EE-5105-43C7-A13D-1107C99C13B2}" type="presParOf" srcId="{9937A594-361E-49D0-8388-E85791FAEEB0}" destId="{1DAF5D18-DD77-4FD2-B1EA-B098F987B588}" srcOrd="1" destOrd="0" presId="urn:microsoft.com/office/officeart/2005/8/layout/pyramid2"/>
    <dgm:cxn modelId="{4EE0309E-A367-423B-9322-9305EE9682AD}" type="presParOf" srcId="{1DAF5D18-DD77-4FD2-B1EA-B098F987B588}" destId="{B3931368-3BDC-4173-9EBC-3A4225C295E1}" srcOrd="0" destOrd="0" presId="urn:microsoft.com/office/officeart/2005/8/layout/pyramid2"/>
    <dgm:cxn modelId="{20806C19-7420-4B27-8099-01603BD9BE97}" type="presParOf" srcId="{1DAF5D18-DD77-4FD2-B1EA-B098F987B588}" destId="{B2FAC3A5-62A8-4195-97BC-063D63D7894E}" srcOrd="1" destOrd="0" presId="urn:microsoft.com/office/officeart/2005/8/layout/pyramid2"/>
    <dgm:cxn modelId="{4CC6FB19-23F3-4896-B3F3-23843D6D2D5A}" type="presParOf" srcId="{1DAF5D18-DD77-4FD2-B1EA-B098F987B588}" destId="{D11F25BB-6D2F-4A32-B509-BF47C4F4C68A}" srcOrd="2" destOrd="0" presId="urn:microsoft.com/office/officeart/2005/8/layout/pyramid2"/>
    <dgm:cxn modelId="{3661ACF4-B5C0-4543-AD3E-1895B7CC418F}" type="presParOf" srcId="{1DAF5D18-DD77-4FD2-B1EA-B098F987B588}" destId="{F7BF43EB-0B87-40F5-8BE1-8DDA19E3DAA3}" srcOrd="3" destOrd="0" presId="urn:microsoft.com/office/officeart/2005/8/layout/pyramid2"/>
    <dgm:cxn modelId="{72F1D0A0-CA55-4D80-8F4D-5317613FC16E}" type="presParOf" srcId="{1DAF5D18-DD77-4FD2-B1EA-B098F987B588}" destId="{57C30C10-4C6B-4EC0-8E5A-7464293D2743}" srcOrd="4" destOrd="0" presId="urn:microsoft.com/office/officeart/2005/8/layout/pyramid2"/>
    <dgm:cxn modelId="{C718ACE2-8920-4719-95CE-C512C2644120}" type="presParOf" srcId="{1DAF5D18-DD77-4FD2-B1EA-B098F987B588}" destId="{82A516DF-B07E-4004-A13F-C1D85D8EADC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17E8263-CBA6-40A4-846C-7B5B9D01F5EA}" type="doc">
      <dgm:prSet loTypeId="urn:microsoft.com/office/officeart/2005/8/layout/vList4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11FD93BB-0F95-477C-88A2-160713D3D92A}">
      <dgm:prSet phldrT="[Текст]"/>
      <dgm:spPr/>
      <dgm:t>
        <a:bodyPr/>
        <a:lstStyle/>
        <a:p>
          <a:r>
            <a:rPr lang="ru-RU" dirty="0" smtClean="0"/>
            <a:t>- из местного бюджета выделены средства на разработку проектно-сметной документации ЛСОШ №2 (старый корпус)</a:t>
          </a:r>
          <a:endParaRPr lang="ru-RU" dirty="0"/>
        </a:p>
      </dgm:t>
    </dgm:pt>
    <dgm:pt modelId="{AED66683-3B91-4B50-96E9-5D24516A38DC}" type="parTrans" cxnId="{A7733C04-2F25-42F9-A295-DA4C1E39D487}">
      <dgm:prSet/>
      <dgm:spPr/>
      <dgm:t>
        <a:bodyPr/>
        <a:lstStyle/>
        <a:p>
          <a:endParaRPr lang="ru-RU"/>
        </a:p>
      </dgm:t>
    </dgm:pt>
    <dgm:pt modelId="{0258A430-70C9-48FD-867C-75C7D7A55A60}" type="sibTrans" cxnId="{A7733C04-2F25-42F9-A295-DA4C1E39D487}">
      <dgm:prSet/>
      <dgm:spPr/>
      <dgm:t>
        <a:bodyPr/>
        <a:lstStyle/>
        <a:p>
          <a:endParaRPr lang="ru-RU"/>
        </a:p>
      </dgm:t>
    </dgm:pt>
    <dgm:pt modelId="{D0AED2F6-8DC1-450A-A669-DC1A2A7EE0DE}">
      <dgm:prSet phldrT="[Текст]"/>
      <dgm:spPr/>
      <dgm:t>
        <a:bodyPr/>
        <a:lstStyle/>
        <a:p>
          <a:r>
            <a:rPr lang="ru-RU" dirty="0" smtClean="0"/>
            <a:t>- Детскому саду №15 «Мечта»</a:t>
          </a:r>
          <a:endParaRPr lang="ru-RU" dirty="0"/>
        </a:p>
      </dgm:t>
    </dgm:pt>
    <dgm:pt modelId="{18366A35-EADC-40D2-A77F-06D562EEC790}" type="parTrans" cxnId="{B273BEDA-9416-46B8-8832-75D11B7EB1F0}">
      <dgm:prSet/>
      <dgm:spPr/>
      <dgm:t>
        <a:bodyPr/>
        <a:lstStyle/>
        <a:p>
          <a:endParaRPr lang="ru-RU"/>
        </a:p>
      </dgm:t>
    </dgm:pt>
    <dgm:pt modelId="{9994332E-D222-4A78-9E1D-15F75DCE3FF2}" type="sibTrans" cxnId="{B273BEDA-9416-46B8-8832-75D11B7EB1F0}">
      <dgm:prSet/>
      <dgm:spPr/>
      <dgm:t>
        <a:bodyPr/>
        <a:lstStyle/>
        <a:p>
          <a:endParaRPr lang="ru-RU"/>
        </a:p>
      </dgm:t>
    </dgm:pt>
    <dgm:pt modelId="{7D59CF00-659B-4467-AECA-5A5786748E35}">
      <dgm:prSet phldrT="[Текст]"/>
      <dgm:spPr/>
      <dgm:t>
        <a:bodyPr/>
        <a:lstStyle/>
        <a:p>
          <a:r>
            <a:rPr lang="ru-RU" dirty="0" smtClean="0"/>
            <a:t>- ЛСОШ №1</a:t>
          </a:r>
          <a:endParaRPr lang="ru-RU" dirty="0"/>
        </a:p>
      </dgm:t>
    </dgm:pt>
    <dgm:pt modelId="{5C133DBB-A3CA-415F-B6C6-54B4A3303757}" type="sibTrans" cxnId="{D891AD8A-E8C9-42F6-A2E9-CBA3971E2474}">
      <dgm:prSet/>
      <dgm:spPr/>
      <dgm:t>
        <a:bodyPr/>
        <a:lstStyle/>
        <a:p>
          <a:endParaRPr lang="ru-RU"/>
        </a:p>
      </dgm:t>
    </dgm:pt>
    <dgm:pt modelId="{F607F9CA-2290-45EC-83FF-F81782D3FD85}" type="parTrans" cxnId="{D891AD8A-E8C9-42F6-A2E9-CBA3971E2474}">
      <dgm:prSet/>
      <dgm:spPr/>
      <dgm:t>
        <a:bodyPr/>
        <a:lstStyle/>
        <a:p>
          <a:endParaRPr lang="ru-RU"/>
        </a:p>
      </dgm:t>
    </dgm:pt>
    <dgm:pt modelId="{94E85713-CE5D-4043-89F5-63AFA98EB063}" type="pres">
      <dgm:prSet presAssocID="{517E8263-CBA6-40A4-846C-7B5B9D01F5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6CD5D-A61F-4904-A3A4-618408EB1A36}" type="pres">
      <dgm:prSet presAssocID="{11FD93BB-0F95-477C-88A2-160713D3D92A}" presName="comp" presStyleCnt="0"/>
      <dgm:spPr/>
      <dgm:t>
        <a:bodyPr/>
        <a:lstStyle/>
        <a:p>
          <a:endParaRPr lang="ru-RU"/>
        </a:p>
      </dgm:t>
    </dgm:pt>
    <dgm:pt modelId="{FFA022EC-28EA-4F86-9860-04D2A5CB80A4}" type="pres">
      <dgm:prSet presAssocID="{11FD93BB-0F95-477C-88A2-160713D3D92A}" presName="box" presStyleLbl="node1" presStyleIdx="0" presStyleCnt="3"/>
      <dgm:spPr/>
      <dgm:t>
        <a:bodyPr/>
        <a:lstStyle/>
        <a:p>
          <a:endParaRPr lang="ru-RU"/>
        </a:p>
      </dgm:t>
    </dgm:pt>
    <dgm:pt modelId="{5A7C6779-E9E6-4842-83D4-BB429DB1C0E2}" type="pres">
      <dgm:prSet presAssocID="{11FD93BB-0F95-477C-88A2-160713D3D92A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C349273-4F5B-4B0C-94B4-ABCCAED84333}" type="pres">
      <dgm:prSet presAssocID="{11FD93BB-0F95-477C-88A2-160713D3D92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F7488-2762-488A-B057-BA78254FBC1D}" type="pres">
      <dgm:prSet presAssocID="{0258A430-70C9-48FD-867C-75C7D7A55A60}" presName="spacer" presStyleCnt="0"/>
      <dgm:spPr/>
      <dgm:t>
        <a:bodyPr/>
        <a:lstStyle/>
        <a:p>
          <a:endParaRPr lang="ru-RU"/>
        </a:p>
      </dgm:t>
    </dgm:pt>
    <dgm:pt modelId="{D6E9E27A-CABF-440F-B68B-BFC0D282F93A}" type="pres">
      <dgm:prSet presAssocID="{D0AED2F6-8DC1-450A-A669-DC1A2A7EE0DE}" presName="comp" presStyleCnt="0"/>
      <dgm:spPr/>
      <dgm:t>
        <a:bodyPr/>
        <a:lstStyle/>
        <a:p>
          <a:endParaRPr lang="ru-RU"/>
        </a:p>
      </dgm:t>
    </dgm:pt>
    <dgm:pt modelId="{1BEBC20A-8CB3-43ED-BAD6-5387FBB7122D}" type="pres">
      <dgm:prSet presAssocID="{D0AED2F6-8DC1-450A-A669-DC1A2A7EE0DE}" presName="box" presStyleLbl="node1" presStyleIdx="1" presStyleCnt="3" custLinFactY="67888" custLinFactNeighborX="126" custLinFactNeighborY="100000"/>
      <dgm:spPr/>
      <dgm:t>
        <a:bodyPr/>
        <a:lstStyle/>
        <a:p>
          <a:endParaRPr lang="ru-RU"/>
        </a:p>
      </dgm:t>
    </dgm:pt>
    <dgm:pt modelId="{E78BDDFD-7039-4CED-85CD-DA3D996DEE3A}" type="pres">
      <dgm:prSet presAssocID="{D0AED2F6-8DC1-450A-A669-DC1A2A7EE0DE}" presName="img" presStyleLbl="fgImgPlace1" presStyleIdx="1" presStyleCnt="3" custLinFactY="36950" custLinFactNeighborX="-1485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BAEEA3E-FFFB-40A5-906E-1BC120FE46F1}" type="pres">
      <dgm:prSet presAssocID="{D0AED2F6-8DC1-450A-A669-DC1A2A7EE0D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812C8-4AB2-4E8A-A444-D7ABD600CEC6}" type="pres">
      <dgm:prSet presAssocID="{9994332E-D222-4A78-9E1D-15F75DCE3FF2}" presName="spacer" presStyleCnt="0"/>
      <dgm:spPr/>
      <dgm:t>
        <a:bodyPr/>
        <a:lstStyle/>
        <a:p>
          <a:endParaRPr lang="ru-RU"/>
        </a:p>
      </dgm:t>
    </dgm:pt>
    <dgm:pt modelId="{DD60C9C6-A73B-4366-80C4-CE6CD0F1D3C9}" type="pres">
      <dgm:prSet presAssocID="{7D59CF00-659B-4467-AECA-5A5786748E35}" presName="comp" presStyleCnt="0"/>
      <dgm:spPr/>
      <dgm:t>
        <a:bodyPr/>
        <a:lstStyle/>
        <a:p>
          <a:endParaRPr lang="ru-RU"/>
        </a:p>
      </dgm:t>
    </dgm:pt>
    <dgm:pt modelId="{3FA8FDB7-25DC-4D61-A00C-1594CF638DA8}" type="pres">
      <dgm:prSet presAssocID="{7D59CF00-659B-4467-AECA-5A5786748E35}" presName="box" presStyleLbl="node1" presStyleIdx="2" presStyleCnt="3" custLinFactY="-11261" custLinFactNeighborX="126" custLinFactNeighborY="-100000"/>
      <dgm:spPr/>
      <dgm:t>
        <a:bodyPr/>
        <a:lstStyle/>
        <a:p>
          <a:endParaRPr lang="ru-RU"/>
        </a:p>
      </dgm:t>
    </dgm:pt>
    <dgm:pt modelId="{4D1668D8-CECC-4266-A2AA-793831BD7B32}" type="pres">
      <dgm:prSet presAssocID="{7D59CF00-659B-4467-AECA-5A5786748E35}" presName="img" presStyleLbl="fgImgPlace1" presStyleIdx="2" presStyleCnt="3" custLinFactY="-41508" custLinFactNeighborX="-1485" custLinFactNeighborY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0A38EEB-C8C0-42E4-A1A8-54514B097917}" type="pres">
      <dgm:prSet presAssocID="{7D59CF00-659B-4467-AECA-5A5786748E3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362219-49F0-4D94-AEB9-7EF15803DC22}" type="presOf" srcId="{D0AED2F6-8DC1-450A-A669-DC1A2A7EE0DE}" destId="{1BEBC20A-8CB3-43ED-BAD6-5387FBB7122D}" srcOrd="0" destOrd="0" presId="urn:microsoft.com/office/officeart/2005/8/layout/vList4"/>
    <dgm:cxn modelId="{40EF3896-D3FA-4B13-829F-8596E1D1ADE4}" type="presOf" srcId="{7D59CF00-659B-4467-AECA-5A5786748E35}" destId="{3FA8FDB7-25DC-4D61-A00C-1594CF638DA8}" srcOrd="0" destOrd="0" presId="urn:microsoft.com/office/officeart/2005/8/layout/vList4"/>
    <dgm:cxn modelId="{A7733C04-2F25-42F9-A295-DA4C1E39D487}" srcId="{517E8263-CBA6-40A4-846C-7B5B9D01F5EA}" destId="{11FD93BB-0F95-477C-88A2-160713D3D92A}" srcOrd="0" destOrd="0" parTransId="{AED66683-3B91-4B50-96E9-5D24516A38DC}" sibTransId="{0258A430-70C9-48FD-867C-75C7D7A55A60}"/>
    <dgm:cxn modelId="{8CFF6746-BA61-4E67-879D-D4CE260907D3}" type="presOf" srcId="{7D59CF00-659B-4467-AECA-5A5786748E35}" destId="{50A38EEB-C8C0-42E4-A1A8-54514B097917}" srcOrd="1" destOrd="0" presId="urn:microsoft.com/office/officeart/2005/8/layout/vList4"/>
    <dgm:cxn modelId="{32A9BA10-FE4E-4117-8D4B-D57203E2CDA4}" type="presOf" srcId="{D0AED2F6-8DC1-450A-A669-DC1A2A7EE0DE}" destId="{7BAEEA3E-FFFB-40A5-906E-1BC120FE46F1}" srcOrd="1" destOrd="0" presId="urn:microsoft.com/office/officeart/2005/8/layout/vList4"/>
    <dgm:cxn modelId="{D891AD8A-E8C9-42F6-A2E9-CBA3971E2474}" srcId="{517E8263-CBA6-40A4-846C-7B5B9D01F5EA}" destId="{7D59CF00-659B-4467-AECA-5A5786748E35}" srcOrd="2" destOrd="0" parTransId="{F607F9CA-2290-45EC-83FF-F81782D3FD85}" sibTransId="{5C133DBB-A3CA-415F-B6C6-54B4A3303757}"/>
    <dgm:cxn modelId="{92AE65E4-7A5B-4CDB-A40C-5AD30BF8562D}" type="presOf" srcId="{11FD93BB-0F95-477C-88A2-160713D3D92A}" destId="{3C349273-4F5B-4B0C-94B4-ABCCAED84333}" srcOrd="1" destOrd="0" presId="urn:microsoft.com/office/officeart/2005/8/layout/vList4"/>
    <dgm:cxn modelId="{B273BEDA-9416-46B8-8832-75D11B7EB1F0}" srcId="{517E8263-CBA6-40A4-846C-7B5B9D01F5EA}" destId="{D0AED2F6-8DC1-450A-A669-DC1A2A7EE0DE}" srcOrd="1" destOrd="0" parTransId="{18366A35-EADC-40D2-A77F-06D562EEC790}" sibTransId="{9994332E-D222-4A78-9E1D-15F75DCE3FF2}"/>
    <dgm:cxn modelId="{4903497E-0ACD-4655-8030-133B1BC52054}" type="presOf" srcId="{11FD93BB-0F95-477C-88A2-160713D3D92A}" destId="{FFA022EC-28EA-4F86-9860-04D2A5CB80A4}" srcOrd="0" destOrd="0" presId="urn:microsoft.com/office/officeart/2005/8/layout/vList4"/>
    <dgm:cxn modelId="{83AB459C-DB66-4EC7-AB98-93708BF21364}" type="presOf" srcId="{517E8263-CBA6-40A4-846C-7B5B9D01F5EA}" destId="{94E85713-CE5D-4043-89F5-63AFA98EB063}" srcOrd="0" destOrd="0" presId="urn:microsoft.com/office/officeart/2005/8/layout/vList4"/>
    <dgm:cxn modelId="{DCD83B65-9C29-452D-82D1-7A642A4131A7}" type="presParOf" srcId="{94E85713-CE5D-4043-89F5-63AFA98EB063}" destId="{6B16CD5D-A61F-4904-A3A4-618408EB1A36}" srcOrd="0" destOrd="0" presId="urn:microsoft.com/office/officeart/2005/8/layout/vList4"/>
    <dgm:cxn modelId="{A8931EF2-DCB4-451F-909D-4F0B7DE0220E}" type="presParOf" srcId="{6B16CD5D-A61F-4904-A3A4-618408EB1A36}" destId="{FFA022EC-28EA-4F86-9860-04D2A5CB80A4}" srcOrd="0" destOrd="0" presId="urn:microsoft.com/office/officeart/2005/8/layout/vList4"/>
    <dgm:cxn modelId="{07AEBDCF-2321-40B1-AD64-F80FBB40F88F}" type="presParOf" srcId="{6B16CD5D-A61F-4904-A3A4-618408EB1A36}" destId="{5A7C6779-E9E6-4842-83D4-BB429DB1C0E2}" srcOrd="1" destOrd="0" presId="urn:microsoft.com/office/officeart/2005/8/layout/vList4"/>
    <dgm:cxn modelId="{502DCA9F-5899-49D5-B55B-45A2EA9E5900}" type="presParOf" srcId="{6B16CD5D-A61F-4904-A3A4-618408EB1A36}" destId="{3C349273-4F5B-4B0C-94B4-ABCCAED84333}" srcOrd="2" destOrd="0" presId="urn:microsoft.com/office/officeart/2005/8/layout/vList4"/>
    <dgm:cxn modelId="{2BF8A0C1-BA7D-4374-816D-ECA7120C2DB4}" type="presParOf" srcId="{94E85713-CE5D-4043-89F5-63AFA98EB063}" destId="{AF6F7488-2762-488A-B057-BA78254FBC1D}" srcOrd="1" destOrd="0" presId="urn:microsoft.com/office/officeart/2005/8/layout/vList4"/>
    <dgm:cxn modelId="{2F8F9873-26B3-479A-AB63-64F1F0F86784}" type="presParOf" srcId="{94E85713-CE5D-4043-89F5-63AFA98EB063}" destId="{D6E9E27A-CABF-440F-B68B-BFC0D282F93A}" srcOrd="2" destOrd="0" presId="urn:microsoft.com/office/officeart/2005/8/layout/vList4"/>
    <dgm:cxn modelId="{6BCBBD88-C73E-4E5B-A4FE-668728B2A57D}" type="presParOf" srcId="{D6E9E27A-CABF-440F-B68B-BFC0D282F93A}" destId="{1BEBC20A-8CB3-43ED-BAD6-5387FBB7122D}" srcOrd="0" destOrd="0" presId="urn:microsoft.com/office/officeart/2005/8/layout/vList4"/>
    <dgm:cxn modelId="{42B12808-9764-4664-AE74-2683F5D164CE}" type="presParOf" srcId="{D6E9E27A-CABF-440F-B68B-BFC0D282F93A}" destId="{E78BDDFD-7039-4CED-85CD-DA3D996DEE3A}" srcOrd="1" destOrd="0" presId="urn:microsoft.com/office/officeart/2005/8/layout/vList4"/>
    <dgm:cxn modelId="{0FA35B28-2791-409E-B165-B1C19FE1BC11}" type="presParOf" srcId="{D6E9E27A-CABF-440F-B68B-BFC0D282F93A}" destId="{7BAEEA3E-FFFB-40A5-906E-1BC120FE46F1}" srcOrd="2" destOrd="0" presId="urn:microsoft.com/office/officeart/2005/8/layout/vList4"/>
    <dgm:cxn modelId="{EE67F5D9-9205-4EAB-BD7D-BA798203CC17}" type="presParOf" srcId="{94E85713-CE5D-4043-89F5-63AFA98EB063}" destId="{71C812C8-4AB2-4E8A-A444-D7ABD600CEC6}" srcOrd="3" destOrd="0" presId="urn:microsoft.com/office/officeart/2005/8/layout/vList4"/>
    <dgm:cxn modelId="{591A2C9A-79F2-4243-9DC0-D700C69DC666}" type="presParOf" srcId="{94E85713-CE5D-4043-89F5-63AFA98EB063}" destId="{DD60C9C6-A73B-4366-80C4-CE6CD0F1D3C9}" srcOrd="4" destOrd="0" presId="urn:microsoft.com/office/officeart/2005/8/layout/vList4"/>
    <dgm:cxn modelId="{5821E50F-A586-4655-9D5F-A308A244F00E}" type="presParOf" srcId="{DD60C9C6-A73B-4366-80C4-CE6CD0F1D3C9}" destId="{3FA8FDB7-25DC-4D61-A00C-1594CF638DA8}" srcOrd="0" destOrd="0" presId="urn:microsoft.com/office/officeart/2005/8/layout/vList4"/>
    <dgm:cxn modelId="{7B68E1AB-F083-406D-90A6-54052223DC25}" type="presParOf" srcId="{DD60C9C6-A73B-4366-80C4-CE6CD0F1D3C9}" destId="{4D1668D8-CECC-4266-A2AA-793831BD7B32}" srcOrd="1" destOrd="0" presId="urn:microsoft.com/office/officeart/2005/8/layout/vList4"/>
    <dgm:cxn modelId="{29269B1E-80C7-45D3-B375-AE505FBEC9BC}" type="presParOf" srcId="{DD60C9C6-A73B-4366-80C4-CE6CD0F1D3C9}" destId="{50A38EEB-C8C0-42E4-A1A8-54514B09791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337F627-ED86-4CF4-88CB-A17B2928C821}" type="doc">
      <dgm:prSet loTypeId="urn:microsoft.com/office/officeart/2005/8/layout/default" loCatId="list" qsTypeId="urn:microsoft.com/office/officeart/2005/8/quickstyle/3d4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96409E6B-91B4-4A9B-A40F-12614B716A18}">
      <dgm:prSet phldrT="[Текст]"/>
      <dgm:spPr/>
      <dgm:t>
        <a:bodyPr/>
        <a:lstStyle/>
        <a:p>
          <a:r>
            <a:rPr lang="ru-RU" b="1" u="none" dirty="0" smtClean="0"/>
            <a:t>На общую сумму</a:t>
          </a:r>
        </a:p>
        <a:p>
          <a:r>
            <a:rPr lang="ru-RU" b="1" u="sng" dirty="0" smtClean="0"/>
            <a:t>5,7 миллионов рублей</a:t>
          </a:r>
          <a:endParaRPr lang="ru-RU" b="1" u="sng" dirty="0"/>
        </a:p>
      </dgm:t>
    </dgm:pt>
    <dgm:pt modelId="{E00B7DEA-F0A4-462D-ABEC-1829AD9954F7}" type="parTrans" cxnId="{5560BCCB-E1CE-43F0-9665-2DDB0A87A670}">
      <dgm:prSet/>
      <dgm:spPr/>
      <dgm:t>
        <a:bodyPr/>
        <a:lstStyle/>
        <a:p>
          <a:endParaRPr lang="ru-RU"/>
        </a:p>
      </dgm:t>
    </dgm:pt>
    <dgm:pt modelId="{4BA84CF2-D39F-4154-B910-1E0A45905AA9}" type="sibTrans" cxnId="{5560BCCB-E1CE-43F0-9665-2DDB0A87A670}">
      <dgm:prSet/>
      <dgm:spPr/>
      <dgm:t>
        <a:bodyPr/>
        <a:lstStyle/>
        <a:p>
          <a:endParaRPr lang="ru-RU"/>
        </a:p>
      </dgm:t>
    </dgm:pt>
    <dgm:pt modelId="{CA56E452-E73E-439D-9128-8FCF048CC5A5}" type="pres">
      <dgm:prSet presAssocID="{E337F627-ED86-4CF4-88CB-A17B2928C82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993F6D-04D1-49B7-B669-E84D1C20B872}" type="pres">
      <dgm:prSet presAssocID="{96409E6B-91B4-4A9B-A40F-12614B716A18}" presName="node" presStyleLbl="node1" presStyleIdx="0" presStyleCnt="1" custScaleX="293716" custLinFactNeighborY="-14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60BCCB-E1CE-43F0-9665-2DDB0A87A670}" srcId="{E337F627-ED86-4CF4-88CB-A17B2928C821}" destId="{96409E6B-91B4-4A9B-A40F-12614B716A18}" srcOrd="0" destOrd="0" parTransId="{E00B7DEA-F0A4-462D-ABEC-1829AD9954F7}" sibTransId="{4BA84CF2-D39F-4154-B910-1E0A45905AA9}"/>
    <dgm:cxn modelId="{3CBE4900-D217-4257-9A6B-3E9B0F0C52B9}" type="presOf" srcId="{E337F627-ED86-4CF4-88CB-A17B2928C821}" destId="{CA56E452-E73E-439D-9128-8FCF048CC5A5}" srcOrd="0" destOrd="0" presId="urn:microsoft.com/office/officeart/2005/8/layout/default"/>
    <dgm:cxn modelId="{9D855CD8-89DF-4AA0-B6E3-A38C47B087D9}" type="presOf" srcId="{96409E6B-91B4-4A9B-A40F-12614B716A18}" destId="{B4993F6D-04D1-49B7-B669-E84D1C20B872}" srcOrd="0" destOrd="0" presId="urn:microsoft.com/office/officeart/2005/8/layout/default"/>
    <dgm:cxn modelId="{92157CE7-BF62-40AC-87BA-0DE8CBC22D80}" type="presParOf" srcId="{CA56E452-E73E-439D-9128-8FCF048CC5A5}" destId="{B4993F6D-04D1-49B7-B669-E84D1C20B87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995BCD9-100D-4293-8EC6-CCF1740510B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9348A4-5C6E-4B99-AE8A-75595AA9B75E}">
      <dgm:prSet phldrT="[Текст]" custT="1"/>
      <dgm:spPr/>
      <dgm:t>
        <a:bodyPr/>
        <a:lstStyle/>
        <a:p>
          <a:r>
            <a:rPr lang="ru-RU" sz="1600" dirty="0" smtClean="0"/>
            <a:t>Разработана проектно-сметная документация на счет средств местного бюджета на сумму </a:t>
          </a:r>
          <a:r>
            <a:rPr lang="ru-RU" sz="1600" b="1" u="sng" dirty="0" smtClean="0"/>
            <a:t>232 тысячи рублей</a:t>
          </a:r>
          <a:endParaRPr lang="ru-RU" sz="1600" b="1" u="sng" dirty="0"/>
        </a:p>
      </dgm:t>
    </dgm:pt>
    <dgm:pt modelId="{5E54CDE0-158A-4D3B-A35D-F660B41573D2}" type="parTrans" cxnId="{D6CFDD55-E4BD-476A-A00D-898B285EABF3}">
      <dgm:prSet/>
      <dgm:spPr/>
      <dgm:t>
        <a:bodyPr/>
        <a:lstStyle/>
        <a:p>
          <a:endParaRPr lang="ru-RU"/>
        </a:p>
      </dgm:t>
    </dgm:pt>
    <dgm:pt modelId="{0EB809BC-ED1A-4140-86B4-A5275020FE18}" type="sibTrans" cxnId="{D6CFDD55-E4BD-476A-A00D-898B285EABF3}">
      <dgm:prSet/>
      <dgm:spPr/>
      <dgm:t>
        <a:bodyPr/>
        <a:lstStyle/>
        <a:p>
          <a:endParaRPr lang="ru-RU"/>
        </a:p>
      </dgm:t>
    </dgm:pt>
    <dgm:pt modelId="{D32A6F23-9A46-4F41-965C-2149B478992B}">
      <dgm:prSet phldrT="[Текст]" custT="1"/>
      <dgm:spPr/>
      <dgm:t>
        <a:bodyPr/>
        <a:lstStyle/>
        <a:p>
          <a:r>
            <a:rPr lang="ru-RU" sz="1600" dirty="0" smtClean="0"/>
            <a:t>Правительство Московской области на капитальный ремонт детского сада выделило </a:t>
          </a:r>
          <a:r>
            <a:rPr lang="ru-RU" sz="1600" b="1" u="sng" dirty="0" smtClean="0"/>
            <a:t>35 миллионов рублей</a:t>
          </a:r>
          <a:endParaRPr lang="ru-RU" sz="1600" b="1" u="sng" dirty="0"/>
        </a:p>
      </dgm:t>
    </dgm:pt>
    <dgm:pt modelId="{7BC1C654-645D-4CF9-9FDD-0DD4AC6A56A0}" type="parTrans" cxnId="{D955847C-337A-4009-B841-7931E156CB5F}">
      <dgm:prSet/>
      <dgm:spPr/>
      <dgm:t>
        <a:bodyPr/>
        <a:lstStyle/>
        <a:p>
          <a:endParaRPr lang="ru-RU"/>
        </a:p>
      </dgm:t>
    </dgm:pt>
    <dgm:pt modelId="{0398D7FF-DBBD-483F-9D5A-153CBCF182F9}" type="sibTrans" cxnId="{D955847C-337A-4009-B841-7931E156CB5F}">
      <dgm:prSet/>
      <dgm:spPr/>
      <dgm:t>
        <a:bodyPr/>
        <a:lstStyle/>
        <a:p>
          <a:endParaRPr lang="ru-RU"/>
        </a:p>
      </dgm:t>
    </dgm:pt>
    <dgm:pt modelId="{91A31992-CDF2-4303-B42F-6683E37150E2}" type="pres">
      <dgm:prSet presAssocID="{9995BCD9-100D-4293-8EC6-CCF1740510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78BC5-063C-4D70-ACFD-30A337D6306E}" type="pres">
      <dgm:prSet presAssocID="{169348A4-5C6E-4B99-AE8A-75595AA9B75E}" presName="parentLin" presStyleCnt="0"/>
      <dgm:spPr/>
    </dgm:pt>
    <dgm:pt modelId="{77B4CBE8-A1C4-451D-BA7C-C89D1B4B4F67}" type="pres">
      <dgm:prSet presAssocID="{169348A4-5C6E-4B99-AE8A-75595AA9B75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6A18199-892B-4F7D-B118-47988CECAA1B}" type="pres">
      <dgm:prSet presAssocID="{169348A4-5C6E-4B99-AE8A-75595AA9B75E}" presName="parentText" presStyleLbl="node1" presStyleIdx="0" presStyleCnt="2" custScaleX="125988" custScaleY="6936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94245-D97D-4D8C-A99A-E72822C70E0E}" type="pres">
      <dgm:prSet presAssocID="{169348A4-5C6E-4B99-AE8A-75595AA9B75E}" presName="negativeSpace" presStyleCnt="0"/>
      <dgm:spPr/>
    </dgm:pt>
    <dgm:pt modelId="{67C9E2A9-82B7-408B-907A-4071952A3D1B}" type="pres">
      <dgm:prSet presAssocID="{169348A4-5C6E-4B99-AE8A-75595AA9B75E}" presName="childText" presStyleLbl="conFgAcc1" presStyleIdx="0" presStyleCnt="2">
        <dgm:presLayoutVars>
          <dgm:bulletEnabled val="1"/>
        </dgm:presLayoutVars>
      </dgm:prSet>
      <dgm:spPr/>
    </dgm:pt>
    <dgm:pt modelId="{4B9E585B-660F-4BC3-B77C-BB93B207ACFD}" type="pres">
      <dgm:prSet presAssocID="{0EB809BC-ED1A-4140-86B4-A5275020FE18}" presName="spaceBetweenRectangles" presStyleCnt="0"/>
      <dgm:spPr/>
    </dgm:pt>
    <dgm:pt modelId="{BD6C1E8E-EF1D-4BF0-9A29-C45FC0C32B3F}" type="pres">
      <dgm:prSet presAssocID="{D32A6F23-9A46-4F41-965C-2149B478992B}" presName="parentLin" presStyleCnt="0"/>
      <dgm:spPr/>
    </dgm:pt>
    <dgm:pt modelId="{90A72987-E446-4165-A57A-33DE04BE239E}" type="pres">
      <dgm:prSet presAssocID="{D32A6F23-9A46-4F41-965C-2149B478992B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AF6CD6F-BD91-421B-8450-DB313C770F58}" type="pres">
      <dgm:prSet presAssocID="{D32A6F23-9A46-4F41-965C-2149B478992B}" presName="parentText" presStyleLbl="node1" presStyleIdx="1" presStyleCnt="2" custScaleX="126445" custScaleY="7440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F028E-0BFF-4DFD-95D5-28C6D56309DB}" type="pres">
      <dgm:prSet presAssocID="{D32A6F23-9A46-4F41-965C-2149B478992B}" presName="negativeSpace" presStyleCnt="0"/>
      <dgm:spPr/>
    </dgm:pt>
    <dgm:pt modelId="{E136D15F-D1B9-4E7C-BC90-13F58559B29A}" type="pres">
      <dgm:prSet presAssocID="{D32A6F23-9A46-4F41-965C-2149B47899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A8E32FA-E525-4D43-A312-5FD10C4F93E6}" type="presOf" srcId="{9995BCD9-100D-4293-8EC6-CCF1740510B6}" destId="{91A31992-CDF2-4303-B42F-6683E37150E2}" srcOrd="0" destOrd="0" presId="urn:microsoft.com/office/officeart/2005/8/layout/list1"/>
    <dgm:cxn modelId="{8CD9F576-DCEC-43EA-8CB8-75AF1C77E590}" type="presOf" srcId="{169348A4-5C6E-4B99-AE8A-75595AA9B75E}" destId="{F6A18199-892B-4F7D-B118-47988CECAA1B}" srcOrd="1" destOrd="0" presId="urn:microsoft.com/office/officeart/2005/8/layout/list1"/>
    <dgm:cxn modelId="{B8416B18-D1D6-4FBA-B42F-7A38F19D3BCA}" type="presOf" srcId="{D32A6F23-9A46-4F41-965C-2149B478992B}" destId="{4AF6CD6F-BD91-421B-8450-DB313C770F58}" srcOrd="1" destOrd="0" presId="urn:microsoft.com/office/officeart/2005/8/layout/list1"/>
    <dgm:cxn modelId="{DBCB94F7-1AC8-47F8-B7AC-9C47145F45EB}" type="presOf" srcId="{D32A6F23-9A46-4F41-965C-2149B478992B}" destId="{90A72987-E446-4165-A57A-33DE04BE239E}" srcOrd="0" destOrd="0" presId="urn:microsoft.com/office/officeart/2005/8/layout/list1"/>
    <dgm:cxn modelId="{D955847C-337A-4009-B841-7931E156CB5F}" srcId="{9995BCD9-100D-4293-8EC6-CCF1740510B6}" destId="{D32A6F23-9A46-4F41-965C-2149B478992B}" srcOrd="1" destOrd="0" parTransId="{7BC1C654-645D-4CF9-9FDD-0DD4AC6A56A0}" sibTransId="{0398D7FF-DBBD-483F-9D5A-153CBCF182F9}"/>
    <dgm:cxn modelId="{C0E88110-A801-4929-91FC-A7DC6F393383}" type="presOf" srcId="{169348A4-5C6E-4B99-AE8A-75595AA9B75E}" destId="{77B4CBE8-A1C4-451D-BA7C-C89D1B4B4F67}" srcOrd="0" destOrd="0" presId="urn:microsoft.com/office/officeart/2005/8/layout/list1"/>
    <dgm:cxn modelId="{D6CFDD55-E4BD-476A-A00D-898B285EABF3}" srcId="{9995BCD9-100D-4293-8EC6-CCF1740510B6}" destId="{169348A4-5C6E-4B99-AE8A-75595AA9B75E}" srcOrd="0" destOrd="0" parTransId="{5E54CDE0-158A-4D3B-A35D-F660B41573D2}" sibTransId="{0EB809BC-ED1A-4140-86B4-A5275020FE18}"/>
    <dgm:cxn modelId="{5F942774-CB82-432B-B854-9C4611878BEE}" type="presParOf" srcId="{91A31992-CDF2-4303-B42F-6683E37150E2}" destId="{19278BC5-063C-4D70-ACFD-30A337D6306E}" srcOrd="0" destOrd="0" presId="urn:microsoft.com/office/officeart/2005/8/layout/list1"/>
    <dgm:cxn modelId="{2EF4B07D-A8A9-4980-BB92-682B9707190B}" type="presParOf" srcId="{19278BC5-063C-4D70-ACFD-30A337D6306E}" destId="{77B4CBE8-A1C4-451D-BA7C-C89D1B4B4F67}" srcOrd="0" destOrd="0" presId="urn:microsoft.com/office/officeart/2005/8/layout/list1"/>
    <dgm:cxn modelId="{9EB3DDD1-AD7D-401F-BAB0-0ABD74FBEE83}" type="presParOf" srcId="{19278BC5-063C-4D70-ACFD-30A337D6306E}" destId="{F6A18199-892B-4F7D-B118-47988CECAA1B}" srcOrd="1" destOrd="0" presId="urn:microsoft.com/office/officeart/2005/8/layout/list1"/>
    <dgm:cxn modelId="{01D094FA-ABA9-41CB-A610-AD3DA05ED7EE}" type="presParOf" srcId="{91A31992-CDF2-4303-B42F-6683E37150E2}" destId="{5DA94245-D97D-4D8C-A99A-E72822C70E0E}" srcOrd="1" destOrd="0" presId="urn:microsoft.com/office/officeart/2005/8/layout/list1"/>
    <dgm:cxn modelId="{B1825E58-056E-44DE-BAF4-0BE1BB2087C7}" type="presParOf" srcId="{91A31992-CDF2-4303-B42F-6683E37150E2}" destId="{67C9E2A9-82B7-408B-907A-4071952A3D1B}" srcOrd="2" destOrd="0" presId="urn:microsoft.com/office/officeart/2005/8/layout/list1"/>
    <dgm:cxn modelId="{BFAFABD1-7A75-46AB-9307-D11EAD2FBA62}" type="presParOf" srcId="{91A31992-CDF2-4303-B42F-6683E37150E2}" destId="{4B9E585B-660F-4BC3-B77C-BB93B207ACFD}" srcOrd="3" destOrd="0" presId="urn:microsoft.com/office/officeart/2005/8/layout/list1"/>
    <dgm:cxn modelId="{7A6225ED-4A4F-4D00-A225-C116BA151F15}" type="presParOf" srcId="{91A31992-CDF2-4303-B42F-6683E37150E2}" destId="{BD6C1E8E-EF1D-4BF0-9A29-C45FC0C32B3F}" srcOrd="4" destOrd="0" presId="urn:microsoft.com/office/officeart/2005/8/layout/list1"/>
    <dgm:cxn modelId="{323B138E-B068-487D-88D1-C88B33DA56BB}" type="presParOf" srcId="{BD6C1E8E-EF1D-4BF0-9A29-C45FC0C32B3F}" destId="{90A72987-E446-4165-A57A-33DE04BE239E}" srcOrd="0" destOrd="0" presId="urn:microsoft.com/office/officeart/2005/8/layout/list1"/>
    <dgm:cxn modelId="{4040C2A1-F26A-4DBF-975A-BD03CE331AEB}" type="presParOf" srcId="{BD6C1E8E-EF1D-4BF0-9A29-C45FC0C32B3F}" destId="{4AF6CD6F-BD91-421B-8450-DB313C770F58}" srcOrd="1" destOrd="0" presId="urn:microsoft.com/office/officeart/2005/8/layout/list1"/>
    <dgm:cxn modelId="{175150DA-7761-4B27-9292-AA4E1BD4A08F}" type="presParOf" srcId="{91A31992-CDF2-4303-B42F-6683E37150E2}" destId="{966F028E-0BFF-4DFD-95D5-28C6D56309DB}" srcOrd="5" destOrd="0" presId="urn:microsoft.com/office/officeart/2005/8/layout/list1"/>
    <dgm:cxn modelId="{FBD40B23-3B51-4315-9165-DA3FC07A4B11}" type="presParOf" srcId="{91A31992-CDF2-4303-B42F-6683E37150E2}" destId="{E136D15F-D1B9-4E7C-BC90-13F58559B29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28C8C70-305F-4942-85EF-33F91D5B625D}" type="doc">
      <dgm:prSet loTypeId="urn:microsoft.com/office/officeart/2005/8/layout/chevron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49E75C5E-6F95-441D-AE61-B1DAA1465BA0}">
      <dgm:prSet phldrT="[Текст]"/>
      <dgm:spPr/>
      <dgm:t>
        <a:bodyPr/>
        <a:lstStyle/>
        <a:p>
          <a:r>
            <a:rPr lang="ru-RU" b="1" u="sng" dirty="0" smtClean="0"/>
            <a:t>1 030 984 рублей</a:t>
          </a:r>
          <a:endParaRPr lang="ru-RU" b="1" u="sng" dirty="0"/>
        </a:p>
      </dgm:t>
    </dgm:pt>
    <dgm:pt modelId="{4516CD5F-09F3-4DA3-A08D-1075BEA5CDBB}" type="parTrans" cxnId="{4E128FF0-C354-4EF6-88A2-6FB67B22A0D7}">
      <dgm:prSet/>
      <dgm:spPr/>
      <dgm:t>
        <a:bodyPr/>
        <a:lstStyle/>
        <a:p>
          <a:endParaRPr lang="ru-RU"/>
        </a:p>
      </dgm:t>
    </dgm:pt>
    <dgm:pt modelId="{F4A62D77-95F1-4447-B35D-29F2957FD240}" type="sibTrans" cxnId="{4E128FF0-C354-4EF6-88A2-6FB67B22A0D7}">
      <dgm:prSet/>
      <dgm:spPr/>
      <dgm:t>
        <a:bodyPr/>
        <a:lstStyle/>
        <a:p>
          <a:endParaRPr lang="ru-RU"/>
        </a:p>
      </dgm:t>
    </dgm:pt>
    <dgm:pt modelId="{9BB052C3-7DF4-435C-B7D5-A3F4A4465A4E}">
      <dgm:prSet phldrT="[Текст]"/>
      <dgm:spPr/>
      <dgm:t>
        <a:bodyPr/>
        <a:lstStyle/>
        <a:p>
          <a:r>
            <a:rPr lang="ru-RU" dirty="0" smtClean="0"/>
            <a:t>установлены системы видеонаблюдения</a:t>
          </a:r>
          <a:endParaRPr lang="ru-RU" dirty="0"/>
        </a:p>
      </dgm:t>
    </dgm:pt>
    <dgm:pt modelId="{9470D823-EAF9-4293-9B91-7659B63153E3}" type="parTrans" cxnId="{85BAF6CF-88DF-4F52-94B1-3DDCD73A71B9}">
      <dgm:prSet/>
      <dgm:spPr/>
      <dgm:t>
        <a:bodyPr/>
        <a:lstStyle/>
        <a:p>
          <a:endParaRPr lang="ru-RU"/>
        </a:p>
      </dgm:t>
    </dgm:pt>
    <dgm:pt modelId="{D0EA626F-A1E4-4AB3-9D62-F0D862503EF0}" type="sibTrans" cxnId="{85BAF6CF-88DF-4F52-94B1-3DDCD73A71B9}">
      <dgm:prSet/>
      <dgm:spPr/>
      <dgm:t>
        <a:bodyPr/>
        <a:lstStyle/>
        <a:p>
          <a:endParaRPr lang="ru-RU"/>
        </a:p>
      </dgm:t>
    </dgm:pt>
    <dgm:pt modelId="{273BDF5C-4C88-484D-8AA1-37D871A4B4A1}">
      <dgm:prSet phldrT="[Текст]"/>
      <dgm:spPr/>
      <dgm:t>
        <a:bodyPr/>
        <a:lstStyle/>
        <a:p>
          <a:r>
            <a:rPr lang="ru-RU" b="1" u="sng" dirty="0" smtClean="0"/>
            <a:t>3 917 633 рублей</a:t>
          </a:r>
          <a:endParaRPr lang="ru-RU" b="1" u="sng" dirty="0"/>
        </a:p>
      </dgm:t>
    </dgm:pt>
    <dgm:pt modelId="{68212599-48D6-43D3-A7AD-6E9573037B4B}" type="parTrans" cxnId="{0354639E-DAC9-4E2B-9719-ABB82C215A16}">
      <dgm:prSet/>
      <dgm:spPr/>
      <dgm:t>
        <a:bodyPr/>
        <a:lstStyle/>
        <a:p>
          <a:endParaRPr lang="ru-RU"/>
        </a:p>
      </dgm:t>
    </dgm:pt>
    <dgm:pt modelId="{52070AEB-05C0-4382-BED9-FEDB6B18084E}" type="sibTrans" cxnId="{0354639E-DAC9-4E2B-9719-ABB82C215A16}">
      <dgm:prSet/>
      <dgm:spPr/>
      <dgm:t>
        <a:bodyPr/>
        <a:lstStyle/>
        <a:p>
          <a:endParaRPr lang="ru-RU"/>
        </a:p>
      </dgm:t>
    </dgm:pt>
    <dgm:pt modelId="{1332796B-FECB-4142-8555-B95DD4009B8D}">
      <dgm:prSet phldrT="[Текст]"/>
      <dgm:spPr/>
      <dgm:t>
        <a:bodyPr/>
        <a:lstStyle/>
        <a:p>
          <a:r>
            <a:rPr lang="ru-RU" dirty="0" smtClean="0"/>
            <a:t>обеспечены физической охраной 12 объектов образовательных организаций</a:t>
          </a:r>
          <a:endParaRPr lang="ru-RU" dirty="0"/>
        </a:p>
      </dgm:t>
    </dgm:pt>
    <dgm:pt modelId="{BE3E771B-3240-41DB-9F73-3230D5A9CF80}" type="parTrans" cxnId="{269BF3F2-E876-4ABF-A176-FBFAD3166AA0}">
      <dgm:prSet/>
      <dgm:spPr/>
      <dgm:t>
        <a:bodyPr/>
        <a:lstStyle/>
        <a:p>
          <a:endParaRPr lang="ru-RU"/>
        </a:p>
      </dgm:t>
    </dgm:pt>
    <dgm:pt modelId="{5953B660-2F4E-4D49-92F5-F838599FBDB7}" type="sibTrans" cxnId="{269BF3F2-E876-4ABF-A176-FBFAD3166AA0}">
      <dgm:prSet/>
      <dgm:spPr/>
      <dgm:t>
        <a:bodyPr/>
        <a:lstStyle/>
        <a:p>
          <a:endParaRPr lang="ru-RU"/>
        </a:p>
      </dgm:t>
    </dgm:pt>
    <dgm:pt modelId="{7F1F97FB-180B-4CCC-9895-30D622E74536}">
      <dgm:prSet phldrT="[Текст]"/>
      <dgm:spPr/>
      <dgm:t>
        <a:bodyPr/>
        <a:lstStyle/>
        <a:p>
          <a:r>
            <a:rPr lang="ru-RU" b="1" u="sng" dirty="0" smtClean="0"/>
            <a:t>114 800 рублей</a:t>
          </a:r>
          <a:endParaRPr lang="ru-RU" b="1" u="sng" dirty="0"/>
        </a:p>
      </dgm:t>
    </dgm:pt>
    <dgm:pt modelId="{3A114AD2-5991-4F88-A620-664E26B675F3}" type="parTrans" cxnId="{01515E95-97AA-4D5B-99F4-79A7B8B1D523}">
      <dgm:prSet/>
      <dgm:spPr/>
      <dgm:t>
        <a:bodyPr/>
        <a:lstStyle/>
        <a:p>
          <a:endParaRPr lang="ru-RU"/>
        </a:p>
      </dgm:t>
    </dgm:pt>
    <dgm:pt modelId="{8D18CBA8-4F4B-43E9-B917-CAA1F0603F72}" type="sibTrans" cxnId="{01515E95-97AA-4D5B-99F4-79A7B8B1D523}">
      <dgm:prSet/>
      <dgm:spPr/>
      <dgm:t>
        <a:bodyPr/>
        <a:lstStyle/>
        <a:p>
          <a:endParaRPr lang="ru-RU"/>
        </a:p>
      </dgm:t>
    </dgm:pt>
    <dgm:pt modelId="{35813C16-BF86-4E8B-8A28-19E473756CBF}">
      <dgm:prSet phldrT="[Текст]"/>
      <dgm:spPr/>
      <dgm:t>
        <a:bodyPr/>
        <a:lstStyle/>
        <a:p>
          <a:r>
            <a:rPr lang="ru-RU" dirty="0" smtClean="0"/>
            <a:t>модернизированы кнопки тревожной сигнализации в сельских образовательных школах</a:t>
          </a:r>
          <a:endParaRPr lang="ru-RU" dirty="0"/>
        </a:p>
      </dgm:t>
    </dgm:pt>
    <dgm:pt modelId="{448714E7-C044-437C-B0A9-ACC2C9F89614}" type="parTrans" cxnId="{B189B04B-C7C2-4192-99C4-9F9ABC830DB5}">
      <dgm:prSet/>
      <dgm:spPr/>
      <dgm:t>
        <a:bodyPr/>
        <a:lstStyle/>
        <a:p>
          <a:endParaRPr lang="ru-RU"/>
        </a:p>
      </dgm:t>
    </dgm:pt>
    <dgm:pt modelId="{3D13F55E-4B7E-48A7-A8B3-166A3CC2B86C}" type="sibTrans" cxnId="{B189B04B-C7C2-4192-99C4-9F9ABC830DB5}">
      <dgm:prSet/>
      <dgm:spPr/>
      <dgm:t>
        <a:bodyPr/>
        <a:lstStyle/>
        <a:p>
          <a:endParaRPr lang="ru-RU"/>
        </a:p>
      </dgm:t>
    </dgm:pt>
    <dgm:pt modelId="{56D20B61-2A8A-4752-B9BB-D6919DD5D6C7}">
      <dgm:prSet/>
      <dgm:spPr/>
      <dgm:t>
        <a:bodyPr/>
        <a:lstStyle/>
        <a:p>
          <a:r>
            <a:rPr lang="ru-RU" b="1" u="sng" dirty="0" smtClean="0"/>
            <a:t>23 000 рублей</a:t>
          </a:r>
          <a:endParaRPr lang="ru-RU" b="1" u="sng" dirty="0"/>
        </a:p>
      </dgm:t>
    </dgm:pt>
    <dgm:pt modelId="{ADFECD2D-E16E-4AA2-9DF2-8611BB372575}" type="parTrans" cxnId="{2AC34689-D8AB-4E26-A14F-C39CCD50FB5F}">
      <dgm:prSet/>
      <dgm:spPr/>
      <dgm:t>
        <a:bodyPr/>
        <a:lstStyle/>
        <a:p>
          <a:endParaRPr lang="ru-RU"/>
        </a:p>
      </dgm:t>
    </dgm:pt>
    <dgm:pt modelId="{54805985-40AA-4A3A-8DB3-E4A1556C9563}" type="sibTrans" cxnId="{2AC34689-D8AB-4E26-A14F-C39CCD50FB5F}">
      <dgm:prSet/>
      <dgm:spPr/>
      <dgm:t>
        <a:bodyPr/>
        <a:lstStyle/>
        <a:p>
          <a:endParaRPr lang="ru-RU"/>
        </a:p>
      </dgm:t>
    </dgm:pt>
    <dgm:pt modelId="{B43E16C3-C81E-475D-A450-2F50542EB417}">
      <dgm:prSet/>
      <dgm:spPr/>
      <dgm:t>
        <a:bodyPr/>
        <a:lstStyle/>
        <a:p>
          <a:r>
            <a:rPr lang="ru-RU" dirty="0" smtClean="0"/>
            <a:t>приобретен и установлен </a:t>
          </a:r>
          <a:r>
            <a:rPr lang="ru-RU" dirty="0" err="1" smtClean="0"/>
            <a:t>видеодомофон</a:t>
          </a:r>
          <a:r>
            <a:rPr lang="ru-RU" dirty="0" smtClean="0"/>
            <a:t> в МОУ «Лотошинская СОШ № 1»</a:t>
          </a:r>
          <a:endParaRPr lang="ru-RU" dirty="0"/>
        </a:p>
      </dgm:t>
    </dgm:pt>
    <dgm:pt modelId="{005C9D37-CB2B-47F9-86FB-7EAB4898FF5F}" type="parTrans" cxnId="{9753732B-081A-45B4-9F7C-EA2E1712ED15}">
      <dgm:prSet/>
      <dgm:spPr/>
      <dgm:t>
        <a:bodyPr/>
        <a:lstStyle/>
        <a:p>
          <a:endParaRPr lang="ru-RU"/>
        </a:p>
      </dgm:t>
    </dgm:pt>
    <dgm:pt modelId="{C1876974-DE25-435D-A209-9B76743E02D0}" type="sibTrans" cxnId="{9753732B-081A-45B4-9F7C-EA2E1712ED15}">
      <dgm:prSet/>
      <dgm:spPr/>
      <dgm:t>
        <a:bodyPr/>
        <a:lstStyle/>
        <a:p>
          <a:endParaRPr lang="ru-RU"/>
        </a:p>
      </dgm:t>
    </dgm:pt>
    <dgm:pt modelId="{5B333210-E71E-4BD5-9E78-5159C49854FB}" type="pres">
      <dgm:prSet presAssocID="{528C8C70-305F-4942-85EF-33F91D5B625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82C2CC-2F4B-472F-88F9-08E64487847F}" type="pres">
      <dgm:prSet presAssocID="{49E75C5E-6F95-441D-AE61-B1DAA1465BA0}" presName="composite" presStyleCnt="0"/>
      <dgm:spPr/>
    </dgm:pt>
    <dgm:pt modelId="{5B8DB9D0-34CD-4359-89DC-B1D075B27404}" type="pres">
      <dgm:prSet presAssocID="{49E75C5E-6F95-441D-AE61-B1DAA1465BA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E0E16-B668-4D81-9509-D4B8F604E361}" type="pres">
      <dgm:prSet presAssocID="{49E75C5E-6F95-441D-AE61-B1DAA1465BA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98600-CB1B-4076-8190-F5CA580D6373}" type="pres">
      <dgm:prSet presAssocID="{F4A62D77-95F1-4447-B35D-29F2957FD240}" presName="sp" presStyleCnt="0"/>
      <dgm:spPr/>
    </dgm:pt>
    <dgm:pt modelId="{E1210F8E-C8CB-46A6-9A2B-52E17B97F5EB}" type="pres">
      <dgm:prSet presAssocID="{273BDF5C-4C88-484D-8AA1-37D871A4B4A1}" presName="composite" presStyleCnt="0"/>
      <dgm:spPr/>
    </dgm:pt>
    <dgm:pt modelId="{0074826C-BF97-4B3E-8A3F-67CDAC4CD970}" type="pres">
      <dgm:prSet presAssocID="{273BDF5C-4C88-484D-8AA1-37D871A4B4A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A8D01-C594-4AF5-8A9A-A4953633AFE3}" type="pres">
      <dgm:prSet presAssocID="{273BDF5C-4C88-484D-8AA1-37D871A4B4A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CD0B3-C865-452C-AF03-2823BAF3B064}" type="pres">
      <dgm:prSet presAssocID="{52070AEB-05C0-4382-BED9-FEDB6B18084E}" presName="sp" presStyleCnt="0"/>
      <dgm:spPr/>
    </dgm:pt>
    <dgm:pt modelId="{A2CA2A33-7787-4CA2-9D6F-CF5F423F490E}" type="pres">
      <dgm:prSet presAssocID="{7F1F97FB-180B-4CCC-9895-30D622E74536}" presName="composite" presStyleCnt="0"/>
      <dgm:spPr/>
    </dgm:pt>
    <dgm:pt modelId="{0BC58AA9-79C4-445B-A8F4-D7E4A29DDC43}" type="pres">
      <dgm:prSet presAssocID="{7F1F97FB-180B-4CCC-9895-30D622E7453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4E18C-A026-4639-B3CA-B2D2919FAFA9}" type="pres">
      <dgm:prSet presAssocID="{7F1F97FB-180B-4CCC-9895-30D622E7453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BC4D1-5513-4119-B7CB-4EBD8E0B2112}" type="pres">
      <dgm:prSet presAssocID="{8D18CBA8-4F4B-43E9-B917-CAA1F0603F72}" presName="sp" presStyleCnt="0"/>
      <dgm:spPr/>
    </dgm:pt>
    <dgm:pt modelId="{AEF7E132-C8D4-4753-8F5A-4D0C87A67690}" type="pres">
      <dgm:prSet presAssocID="{56D20B61-2A8A-4752-B9BB-D6919DD5D6C7}" presName="composite" presStyleCnt="0"/>
      <dgm:spPr/>
    </dgm:pt>
    <dgm:pt modelId="{951BC887-4485-48AF-81CF-7D58D4FF51EA}" type="pres">
      <dgm:prSet presAssocID="{56D20B61-2A8A-4752-B9BB-D6919DD5D6C7}" presName="parentText" presStyleLbl="alignNode1" presStyleIdx="3" presStyleCnt="4" custLinFactNeighborX="-7732" custLinFactNeighborY="-136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71990-6848-4393-BA9F-D16EC0746BC2}" type="pres">
      <dgm:prSet presAssocID="{56D20B61-2A8A-4752-B9BB-D6919DD5D6C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0B6C4B-0CFC-4553-BB46-0474BDDEA67B}" type="presOf" srcId="{7F1F97FB-180B-4CCC-9895-30D622E74536}" destId="{0BC58AA9-79C4-445B-A8F4-D7E4A29DDC43}" srcOrd="0" destOrd="0" presId="urn:microsoft.com/office/officeart/2005/8/layout/chevron2"/>
    <dgm:cxn modelId="{0354639E-DAC9-4E2B-9719-ABB82C215A16}" srcId="{528C8C70-305F-4942-85EF-33F91D5B625D}" destId="{273BDF5C-4C88-484D-8AA1-37D871A4B4A1}" srcOrd="1" destOrd="0" parTransId="{68212599-48D6-43D3-A7AD-6E9573037B4B}" sibTransId="{52070AEB-05C0-4382-BED9-FEDB6B18084E}"/>
    <dgm:cxn modelId="{269BF3F2-E876-4ABF-A176-FBFAD3166AA0}" srcId="{273BDF5C-4C88-484D-8AA1-37D871A4B4A1}" destId="{1332796B-FECB-4142-8555-B95DD4009B8D}" srcOrd="0" destOrd="0" parTransId="{BE3E771B-3240-41DB-9F73-3230D5A9CF80}" sibTransId="{5953B660-2F4E-4D49-92F5-F838599FBDB7}"/>
    <dgm:cxn modelId="{4E128FF0-C354-4EF6-88A2-6FB67B22A0D7}" srcId="{528C8C70-305F-4942-85EF-33F91D5B625D}" destId="{49E75C5E-6F95-441D-AE61-B1DAA1465BA0}" srcOrd="0" destOrd="0" parTransId="{4516CD5F-09F3-4DA3-A08D-1075BEA5CDBB}" sibTransId="{F4A62D77-95F1-4447-B35D-29F2957FD240}"/>
    <dgm:cxn modelId="{EA375C5B-39A8-4BB9-B8FB-DD6D0DC55AA7}" type="presOf" srcId="{56D20B61-2A8A-4752-B9BB-D6919DD5D6C7}" destId="{951BC887-4485-48AF-81CF-7D58D4FF51EA}" srcOrd="0" destOrd="0" presId="urn:microsoft.com/office/officeart/2005/8/layout/chevron2"/>
    <dgm:cxn modelId="{AAB313BC-CF7D-454D-A80A-C4C67FF8A783}" type="presOf" srcId="{528C8C70-305F-4942-85EF-33F91D5B625D}" destId="{5B333210-E71E-4BD5-9E78-5159C49854FB}" srcOrd="0" destOrd="0" presId="urn:microsoft.com/office/officeart/2005/8/layout/chevron2"/>
    <dgm:cxn modelId="{0AF16CAC-22F0-4816-8BC0-884653033E5C}" type="presOf" srcId="{B43E16C3-C81E-475D-A450-2F50542EB417}" destId="{50071990-6848-4393-BA9F-D16EC0746BC2}" srcOrd="0" destOrd="0" presId="urn:microsoft.com/office/officeart/2005/8/layout/chevron2"/>
    <dgm:cxn modelId="{2AC34689-D8AB-4E26-A14F-C39CCD50FB5F}" srcId="{528C8C70-305F-4942-85EF-33F91D5B625D}" destId="{56D20B61-2A8A-4752-B9BB-D6919DD5D6C7}" srcOrd="3" destOrd="0" parTransId="{ADFECD2D-E16E-4AA2-9DF2-8611BB372575}" sibTransId="{54805985-40AA-4A3A-8DB3-E4A1556C9563}"/>
    <dgm:cxn modelId="{9753732B-081A-45B4-9F7C-EA2E1712ED15}" srcId="{56D20B61-2A8A-4752-B9BB-D6919DD5D6C7}" destId="{B43E16C3-C81E-475D-A450-2F50542EB417}" srcOrd="0" destOrd="0" parTransId="{005C9D37-CB2B-47F9-86FB-7EAB4898FF5F}" sibTransId="{C1876974-DE25-435D-A209-9B76743E02D0}"/>
    <dgm:cxn modelId="{01515E95-97AA-4D5B-99F4-79A7B8B1D523}" srcId="{528C8C70-305F-4942-85EF-33F91D5B625D}" destId="{7F1F97FB-180B-4CCC-9895-30D622E74536}" srcOrd="2" destOrd="0" parTransId="{3A114AD2-5991-4F88-A620-664E26B675F3}" sibTransId="{8D18CBA8-4F4B-43E9-B917-CAA1F0603F72}"/>
    <dgm:cxn modelId="{7CECF3D9-01FF-4CB4-ABF4-CE7FD0C0A862}" type="presOf" srcId="{35813C16-BF86-4E8B-8A28-19E473756CBF}" destId="{ABD4E18C-A026-4639-B3CA-B2D2919FAFA9}" srcOrd="0" destOrd="0" presId="urn:microsoft.com/office/officeart/2005/8/layout/chevron2"/>
    <dgm:cxn modelId="{85BAF6CF-88DF-4F52-94B1-3DDCD73A71B9}" srcId="{49E75C5E-6F95-441D-AE61-B1DAA1465BA0}" destId="{9BB052C3-7DF4-435C-B7D5-A3F4A4465A4E}" srcOrd="0" destOrd="0" parTransId="{9470D823-EAF9-4293-9B91-7659B63153E3}" sibTransId="{D0EA626F-A1E4-4AB3-9D62-F0D862503EF0}"/>
    <dgm:cxn modelId="{864D3FFF-4773-4014-B5C0-CE1E78FF1F6F}" type="presOf" srcId="{1332796B-FECB-4142-8555-B95DD4009B8D}" destId="{A0DA8D01-C594-4AF5-8A9A-A4953633AFE3}" srcOrd="0" destOrd="0" presId="urn:microsoft.com/office/officeart/2005/8/layout/chevron2"/>
    <dgm:cxn modelId="{9444B2C2-8E67-43F5-9BF0-941455E7D73D}" type="presOf" srcId="{9BB052C3-7DF4-435C-B7D5-A3F4A4465A4E}" destId="{DBBE0E16-B668-4D81-9509-D4B8F604E361}" srcOrd="0" destOrd="0" presId="urn:microsoft.com/office/officeart/2005/8/layout/chevron2"/>
    <dgm:cxn modelId="{B9F69E2A-CE3A-4900-95E8-4D0733CD38DC}" type="presOf" srcId="{49E75C5E-6F95-441D-AE61-B1DAA1465BA0}" destId="{5B8DB9D0-34CD-4359-89DC-B1D075B27404}" srcOrd="0" destOrd="0" presId="urn:microsoft.com/office/officeart/2005/8/layout/chevron2"/>
    <dgm:cxn modelId="{C02EF1C9-12BA-4820-9F0E-A03F7222C65C}" type="presOf" srcId="{273BDF5C-4C88-484D-8AA1-37D871A4B4A1}" destId="{0074826C-BF97-4B3E-8A3F-67CDAC4CD970}" srcOrd="0" destOrd="0" presId="urn:microsoft.com/office/officeart/2005/8/layout/chevron2"/>
    <dgm:cxn modelId="{B189B04B-C7C2-4192-99C4-9F9ABC830DB5}" srcId="{7F1F97FB-180B-4CCC-9895-30D622E74536}" destId="{35813C16-BF86-4E8B-8A28-19E473756CBF}" srcOrd="0" destOrd="0" parTransId="{448714E7-C044-437C-B0A9-ACC2C9F89614}" sibTransId="{3D13F55E-4B7E-48A7-A8B3-166A3CC2B86C}"/>
    <dgm:cxn modelId="{49EC2C6B-6D77-482E-B60F-CF89F9265C66}" type="presParOf" srcId="{5B333210-E71E-4BD5-9E78-5159C49854FB}" destId="{2682C2CC-2F4B-472F-88F9-08E64487847F}" srcOrd="0" destOrd="0" presId="urn:microsoft.com/office/officeart/2005/8/layout/chevron2"/>
    <dgm:cxn modelId="{AF845E1A-CC89-4926-848A-AF06E3B91D92}" type="presParOf" srcId="{2682C2CC-2F4B-472F-88F9-08E64487847F}" destId="{5B8DB9D0-34CD-4359-89DC-B1D075B27404}" srcOrd="0" destOrd="0" presId="urn:microsoft.com/office/officeart/2005/8/layout/chevron2"/>
    <dgm:cxn modelId="{36B25595-0C4E-48DC-ADC6-5EF7776AE1C3}" type="presParOf" srcId="{2682C2CC-2F4B-472F-88F9-08E64487847F}" destId="{DBBE0E16-B668-4D81-9509-D4B8F604E361}" srcOrd="1" destOrd="0" presId="urn:microsoft.com/office/officeart/2005/8/layout/chevron2"/>
    <dgm:cxn modelId="{73B31D65-D506-4123-9570-F31F09E0F462}" type="presParOf" srcId="{5B333210-E71E-4BD5-9E78-5159C49854FB}" destId="{B2A98600-CB1B-4076-8190-F5CA580D6373}" srcOrd="1" destOrd="0" presId="urn:microsoft.com/office/officeart/2005/8/layout/chevron2"/>
    <dgm:cxn modelId="{81C912F7-0DC4-4C81-A63A-E713A0278DCC}" type="presParOf" srcId="{5B333210-E71E-4BD5-9E78-5159C49854FB}" destId="{E1210F8E-C8CB-46A6-9A2B-52E17B97F5EB}" srcOrd="2" destOrd="0" presId="urn:microsoft.com/office/officeart/2005/8/layout/chevron2"/>
    <dgm:cxn modelId="{CBA7E558-D962-42C8-890E-A137E2DF14BF}" type="presParOf" srcId="{E1210F8E-C8CB-46A6-9A2B-52E17B97F5EB}" destId="{0074826C-BF97-4B3E-8A3F-67CDAC4CD970}" srcOrd="0" destOrd="0" presId="urn:microsoft.com/office/officeart/2005/8/layout/chevron2"/>
    <dgm:cxn modelId="{1A65D7B0-5A52-46B1-8A2E-632B2510B8D2}" type="presParOf" srcId="{E1210F8E-C8CB-46A6-9A2B-52E17B97F5EB}" destId="{A0DA8D01-C594-4AF5-8A9A-A4953633AFE3}" srcOrd="1" destOrd="0" presId="urn:microsoft.com/office/officeart/2005/8/layout/chevron2"/>
    <dgm:cxn modelId="{764BA5EE-4660-49D5-AC25-FC6836477EE2}" type="presParOf" srcId="{5B333210-E71E-4BD5-9E78-5159C49854FB}" destId="{EE8CD0B3-C865-452C-AF03-2823BAF3B064}" srcOrd="3" destOrd="0" presId="urn:microsoft.com/office/officeart/2005/8/layout/chevron2"/>
    <dgm:cxn modelId="{D1B9F949-1E2D-420A-9185-97762C7FB226}" type="presParOf" srcId="{5B333210-E71E-4BD5-9E78-5159C49854FB}" destId="{A2CA2A33-7787-4CA2-9D6F-CF5F423F490E}" srcOrd="4" destOrd="0" presId="urn:microsoft.com/office/officeart/2005/8/layout/chevron2"/>
    <dgm:cxn modelId="{B3DD24DB-0E5B-4D13-8324-A8E3306D9275}" type="presParOf" srcId="{A2CA2A33-7787-4CA2-9D6F-CF5F423F490E}" destId="{0BC58AA9-79C4-445B-A8F4-D7E4A29DDC43}" srcOrd="0" destOrd="0" presId="urn:microsoft.com/office/officeart/2005/8/layout/chevron2"/>
    <dgm:cxn modelId="{51B236A8-98AE-4B9F-B229-7FF236125AEF}" type="presParOf" srcId="{A2CA2A33-7787-4CA2-9D6F-CF5F423F490E}" destId="{ABD4E18C-A026-4639-B3CA-B2D2919FAFA9}" srcOrd="1" destOrd="0" presId="urn:microsoft.com/office/officeart/2005/8/layout/chevron2"/>
    <dgm:cxn modelId="{D6FC6EC3-4BDF-4CE5-9687-EBC310E5EF7C}" type="presParOf" srcId="{5B333210-E71E-4BD5-9E78-5159C49854FB}" destId="{B19BC4D1-5513-4119-B7CB-4EBD8E0B2112}" srcOrd="5" destOrd="0" presId="urn:microsoft.com/office/officeart/2005/8/layout/chevron2"/>
    <dgm:cxn modelId="{C7C01AB1-8F5C-43D1-BEB6-A4D4F7981642}" type="presParOf" srcId="{5B333210-E71E-4BD5-9E78-5159C49854FB}" destId="{AEF7E132-C8D4-4753-8F5A-4D0C87A67690}" srcOrd="6" destOrd="0" presId="urn:microsoft.com/office/officeart/2005/8/layout/chevron2"/>
    <dgm:cxn modelId="{B0E7C1C3-033B-4871-B9E6-109DBE7344BE}" type="presParOf" srcId="{AEF7E132-C8D4-4753-8F5A-4D0C87A67690}" destId="{951BC887-4485-48AF-81CF-7D58D4FF51EA}" srcOrd="0" destOrd="0" presId="urn:microsoft.com/office/officeart/2005/8/layout/chevron2"/>
    <dgm:cxn modelId="{95A81634-E6F4-4A1C-8A77-8825FA21F8FF}" type="presParOf" srcId="{AEF7E132-C8D4-4753-8F5A-4D0C87A67690}" destId="{50071990-6848-4393-BA9F-D16EC0746B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99282-0CA3-4D2D-B5A2-B02A855D6470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114939B-7CA3-4F69-9F1B-FAA98087933D}">
      <dgm:prSet phldrT="[Текст]"/>
      <dgm:spPr/>
      <dgm:t>
        <a:bodyPr/>
        <a:lstStyle/>
        <a:p>
          <a:r>
            <a:rPr lang="ru-RU" dirty="0" smtClean="0"/>
            <a:t>Всего за 2019 год сельскохозяйственные предприятия района получили </a:t>
          </a:r>
          <a:r>
            <a:rPr lang="ru-RU" b="1" u="sng" dirty="0" smtClean="0"/>
            <a:t>более 70 миллионов рублей различных субсидий и дотаций</a:t>
          </a:r>
          <a:endParaRPr lang="ru-RU" u="sng" dirty="0"/>
        </a:p>
      </dgm:t>
    </dgm:pt>
    <dgm:pt modelId="{EF2DA647-FA2F-41D6-BCD1-9258C3B7173D}" type="parTrans" cxnId="{7B1AD8BF-68EA-436D-A848-9397DEB3CFF1}">
      <dgm:prSet/>
      <dgm:spPr/>
      <dgm:t>
        <a:bodyPr/>
        <a:lstStyle/>
        <a:p>
          <a:endParaRPr lang="ru-RU"/>
        </a:p>
      </dgm:t>
    </dgm:pt>
    <dgm:pt modelId="{8F286938-1FDC-49C1-A81D-3F355690F62F}" type="sibTrans" cxnId="{7B1AD8BF-68EA-436D-A848-9397DEB3CFF1}">
      <dgm:prSet/>
      <dgm:spPr/>
      <dgm:t>
        <a:bodyPr/>
        <a:lstStyle/>
        <a:p>
          <a:endParaRPr lang="ru-RU"/>
        </a:p>
      </dgm:t>
    </dgm:pt>
    <dgm:pt modelId="{921224A3-0497-4E44-8D59-DECBEF5AF23B}">
      <dgm:prSet phldrT="[Текст]"/>
      <dgm:spPr/>
      <dgm:t>
        <a:bodyPr/>
        <a:lstStyle/>
        <a:p>
          <a:r>
            <a:rPr lang="ru-RU" dirty="0" smtClean="0"/>
            <a:t>На </a:t>
          </a:r>
          <a:r>
            <a:rPr lang="ru-RU" b="1" u="sng" dirty="0" smtClean="0"/>
            <a:t>2020 год </a:t>
          </a:r>
          <a:r>
            <a:rPr lang="ru-RU" dirty="0" smtClean="0"/>
            <a:t>в Министерство сельского хозяйства и продовольствия Московской области подана заявка на улучшение жилищных условий на </a:t>
          </a:r>
          <a:r>
            <a:rPr lang="ru-RU" b="1" u="sng" dirty="0" smtClean="0"/>
            <a:t>18 семей</a:t>
          </a:r>
          <a:r>
            <a:rPr lang="ru-RU" dirty="0" smtClean="0"/>
            <a:t>.</a:t>
          </a:r>
          <a:endParaRPr lang="ru-RU" dirty="0"/>
        </a:p>
      </dgm:t>
    </dgm:pt>
    <dgm:pt modelId="{AB486AFA-A9A9-467E-99C9-E7B50E3DCDAC}" type="parTrans" cxnId="{E10BE4BD-E524-481D-B32A-C9288E16DCE3}">
      <dgm:prSet/>
      <dgm:spPr/>
      <dgm:t>
        <a:bodyPr/>
        <a:lstStyle/>
        <a:p>
          <a:endParaRPr lang="ru-RU"/>
        </a:p>
      </dgm:t>
    </dgm:pt>
    <dgm:pt modelId="{7CF04A45-3E30-4E2C-94C8-E1A005EEAE29}" type="sibTrans" cxnId="{E10BE4BD-E524-481D-B32A-C9288E16DCE3}">
      <dgm:prSet/>
      <dgm:spPr/>
      <dgm:t>
        <a:bodyPr/>
        <a:lstStyle/>
        <a:p>
          <a:endParaRPr lang="ru-RU"/>
        </a:p>
      </dgm:t>
    </dgm:pt>
    <dgm:pt modelId="{8CE6D8C8-1E62-4BA6-9D94-EECACDB65FB8}" type="pres">
      <dgm:prSet presAssocID="{8B599282-0CA3-4D2D-B5A2-B02A855D6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DBAF5B-4B2F-4055-8649-3EE551BE75B9}" type="pres">
      <dgm:prSet presAssocID="{6114939B-7CA3-4F69-9F1B-FAA98087933D}" presName="parentText" presStyleLbl="node1" presStyleIdx="0" presStyleCnt="2" custScaleY="78053" custLinFactY="-492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5FB73C-3EF6-40D5-8970-8AEE6EDA42A0}" type="pres">
      <dgm:prSet presAssocID="{8F286938-1FDC-49C1-A81D-3F355690F62F}" presName="spacer" presStyleCnt="0"/>
      <dgm:spPr/>
    </dgm:pt>
    <dgm:pt modelId="{0A74E789-B9D2-4CE4-8D44-1E7125AC72A2}" type="pres">
      <dgm:prSet presAssocID="{921224A3-0497-4E44-8D59-DECBEF5AF23B}" presName="parentText" presStyleLbl="node1" presStyleIdx="1" presStyleCnt="2" custScaleY="69502" custLinFactNeighborY="-439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013CA5-58CC-48C5-ABCB-70B28A40BDD3}" type="presOf" srcId="{921224A3-0497-4E44-8D59-DECBEF5AF23B}" destId="{0A74E789-B9D2-4CE4-8D44-1E7125AC72A2}" srcOrd="0" destOrd="0" presId="urn:microsoft.com/office/officeart/2005/8/layout/vList2"/>
    <dgm:cxn modelId="{FE50395E-2FAD-48C6-A3A0-80150A0D6FE9}" type="presOf" srcId="{8B599282-0CA3-4D2D-B5A2-B02A855D6470}" destId="{8CE6D8C8-1E62-4BA6-9D94-EECACDB65FB8}" srcOrd="0" destOrd="0" presId="urn:microsoft.com/office/officeart/2005/8/layout/vList2"/>
    <dgm:cxn modelId="{E10BE4BD-E524-481D-B32A-C9288E16DCE3}" srcId="{8B599282-0CA3-4D2D-B5A2-B02A855D6470}" destId="{921224A3-0497-4E44-8D59-DECBEF5AF23B}" srcOrd="1" destOrd="0" parTransId="{AB486AFA-A9A9-467E-99C9-E7B50E3DCDAC}" sibTransId="{7CF04A45-3E30-4E2C-94C8-E1A005EEAE29}"/>
    <dgm:cxn modelId="{C06B5834-B0DE-4908-BF31-8B62889771B7}" type="presOf" srcId="{6114939B-7CA3-4F69-9F1B-FAA98087933D}" destId="{69DBAF5B-4B2F-4055-8649-3EE551BE75B9}" srcOrd="0" destOrd="0" presId="urn:microsoft.com/office/officeart/2005/8/layout/vList2"/>
    <dgm:cxn modelId="{7B1AD8BF-68EA-436D-A848-9397DEB3CFF1}" srcId="{8B599282-0CA3-4D2D-B5A2-B02A855D6470}" destId="{6114939B-7CA3-4F69-9F1B-FAA98087933D}" srcOrd="0" destOrd="0" parTransId="{EF2DA647-FA2F-41D6-BCD1-9258C3B7173D}" sibTransId="{8F286938-1FDC-49C1-A81D-3F355690F62F}"/>
    <dgm:cxn modelId="{6085F2CD-5A79-411D-B63F-118C8AA8EC74}" type="presParOf" srcId="{8CE6D8C8-1E62-4BA6-9D94-EECACDB65FB8}" destId="{69DBAF5B-4B2F-4055-8649-3EE551BE75B9}" srcOrd="0" destOrd="0" presId="urn:microsoft.com/office/officeart/2005/8/layout/vList2"/>
    <dgm:cxn modelId="{FFA3E48C-2BBA-436C-9FD3-B27B3F18AD47}" type="presParOf" srcId="{8CE6D8C8-1E62-4BA6-9D94-EECACDB65FB8}" destId="{055FB73C-3EF6-40D5-8970-8AEE6EDA42A0}" srcOrd="1" destOrd="0" presId="urn:microsoft.com/office/officeart/2005/8/layout/vList2"/>
    <dgm:cxn modelId="{79811907-40A2-4D2B-8601-271F53410654}" type="presParOf" srcId="{8CE6D8C8-1E62-4BA6-9D94-EECACDB65FB8}" destId="{0A74E789-B9D2-4CE4-8D44-1E7125AC72A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1462A78-A7D9-4DB1-B029-8ADEA79736A8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3A0060A0-A16D-4918-88E1-35C5FF1B4A41}">
      <dgm:prSet phldrT="[Текст]"/>
      <dgm:spPr/>
      <dgm:t>
        <a:bodyPr/>
        <a:lstStyle/>
        <a:p>
          <a:r>
            <a:rPr lang="ru-RU" b="1" dirty="0" smtClean="0"/>
            <a:t>753 000 рублей</a:t>
          </a:r>
          <a:endParaRPr lang="ru-RU" b="1" dirty="0"/>
        </a:p>
      </dgm:t>
    </dgm:pt>
    <dgm:pt modelId="{CF24476E-4D93-42DA-A192-37D8883F8296}" type="parTrans" cxnId="{CF140296-F883-4C07-8B36-39034F21D30B}">
      <dgm:prSet/>
      <dgm:spPr/>
      <dgm:t>
        <a:bodyPr/>
        <a:lstStyle/>
        <a:p>
          <a:endParaRPr lang="ru-RU"/>
        </a:p>
      </dgm:t>
    </dgm:pt>
    <dgm:pt modelId="{E0D86B1A-B852-4496-A2D0-B194084790E3}" type="sibTrans" cxnId="{CF140296-F883-4C07-8B36-39034F21D30B}">
      <dgm:prSet/>
      <dgm:spPr/>
      <dgm:t>
        <a:bodyPr/>
        <a:lstStyle/>
        <a:p>
          <a:endParaRPr lang="ru-RU"/>
        </a:p>
      </dgm:t>
    </dgm:pt>
    <dgm:pt modelId="{F60CED47-4B80-454A-BE26-4882424FF584}">
      <dgm:prSet phldrT="[Текст]"/>
      <dgm:spPr/>
      <dgm:t>
        <a:bodyPr/>
        <a:lstStyle/>
        <a:p>
          <a:r>
            <a:rPr lang="ru-RU" dirty="0" err="1" smtClean="0"/>
            <a:t>периметровое</a:t>
          </a:r>
          <a:r>
            <a:rPr lang="ru-RU" dirty="0" smtClean="0"/>
            <a:t> ограждение в «Детском саду №10 «Колокольчик» </a:t>
          </a:r>
          <a:endParaRPr lang="ru-RU" dirty="0"/>
        </a:p>
      </dgm:t>
    </dgm:pt>
    <dgm:pt modelId="{E7232268-EDAC-4E9B-82E3-C12E86A638A1}" type="parTrans" cxnId="{11F12A6E-8227-4956-BBAA-C7A1867A3093}">
      <dgm:prSet/>
      <dgm:spPr/>
      <dgm:t>
        <a:bodyPr/>
        <a:lstStyle/>
        <a:p>
          <a:endParaRPr lang="ru-RU"/>
        </a:p>
      </dgm:t>
    </dgm:pt>
    <dgm:pt modelId="{83DD1B7B-E817-4FA5-910E-BE380F578712}" type="sibTrans" cxnId="{11F12A6E-8227-4956-BBAA-C7A1867A3093}">
      <dgm:prSet/>
      <dgm:spPr/>
      <dgm:t>
        <a:bodyPr/>
        <a:lstStyle/>
        <a:p>
          <a:endParaRPr lang="ru-RU"/>
        </a:p>
      </dgm:t>
    </dgm:pt>
    <dgm:pt modelId="{8D6A707C-7899-44D7-9EB7-86F03127163B}">
      <dgm:prSet phldrT="[Текст]"/>
      <dgm:spPr/>
      <dgm:t>
        <a:bodyPr/>
        <a:lstStyle/>
        <a:p>
          <a:r>
            <a:rPr lang="ru-RU" b="1" dirty="0" smtClean="0"/>
            <a:t>350 000 рублей</a:t>
          </a:r>
          <a:endParaRPr lang="ru-RU" b="1" dirty="0"/>
        </a:p>
      </dgm:t>
    </dgm:pt>
    <dgm:pt modelId="{CEE19CF7-488E-4184-89F7-AA76D7E056FE}" type="parTrans" cxnId="{9FF240F8-9931-48E0-8656-22C537A36FF9}">
      <dgm:prSet/>
      <dgm:spPr/>
      <dgm:t>
        <a:bodyPr/>
        <a:lstStyle/>
        <a:p>
          <a:endParaRPr lang="ru-RU"/>
        </a:p>
      </dgm:t>
    </dgm:pt>
    <dgm:pt modelId="{64240BFA-2E41-4ADB-B679-74A228CEF431}" type="sibTrans" cxnId="{9FF240F8-9931-48E0-8656-22C537A36FF9}">
      <dgm:prSet/>
      <dgm:spPr/>
      <dgm:t>
        <a:bodyPr/>
        <a:lstStyle/>
        <a:p>
          <a:endParaRPr lang="ru-RU"/>
        </a:p>
      </dgm:t>
    </dgm:pt>
    <dgm:pt modelId="{C7944AE1-C1BA-438E-A75E-89542A4E1525}">
      <dgm:prSet phldrT="[Текст]"/>
      <dgm:spPr/>
      <dgm:t>
        <a:bodyPr/>
        <a:lstStyle/>
        <a:p>
          <a:r>
            <a:rPr lang="ru-RU" dirty="0" smtClean="0"/>
            <a:t>На </a:t>
          </a:r>
          <a:r>
            <a:rPr lang="ru-RU" dirty="0" err="1" smtClean="0"/>
            <a:t>периметровое</a:t>
          </a:r>
          <a:r>
            <a:rPr lang="ru-RU" dirty="0" smtClean="0"/>
            <a:t> ограждение «Дома детского творчества» из муниципального бюджета выделено 100 000 рублей, из областного бюджет а – 250 000 рублей</a:t>
          </a:r>
          <a:endParaRPr lang="ru-RU" dirty="0"/>
        </a:p>
      </dgm:t>
    </dgm:pt>
    <dgm:pt modelId="{BBF4E3F3-2DA3-48B9-9E50-7F180D5411C4}" type="parTrans" cxnId="{1A9E006D-36D1-451A-B353-0DBD439C3A91}">
      <dgm:prSet/>
      <dgm:spPr/>
      <dgm:t>
        <a:bodyPr/>
        <a:lstStyle/>
        <a:p>
          <a:endParaRPr lang="ru-RU"/>
        </a:p>
      </dgm:t>
    </dgm:pt>
    <dgm:pt modelId="{8C822B54-312C-4085-9D28-B11FA6B35254}" type="sibTrans" cxnId="{1A9E006D-36D1-451A-B353-0DBD439C3A91}">
      <dgm:prSet/>
      <dgm:spPr/>
      <dgm:t>
        <a:bodyPr/>
        <a:lstStyle/>
        <a:p>
          <a:endParaRPr lang="ru-RU"/>
        </a:p>
      </dgm:t>
    </dgm:pt>
    <dgm:pt modelId="{085EB16E-F3FD-46EC-B3EC-A98428FFD206}" type="pres">
      <dgm:prSet presAssocID="{01462A78-A7D9-4DB1-B029-8ADEA79736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9D3E89-27E2-460D-97FB-17F8489CD3E4}" type="pres">
      <dgm:prSet presAssocID="{3A0060A0-A16D-4918-88E1-35C5FF1B4A41}" presName="composite" presStyleCnt="0"/>
      <dgm:spPr/>
    </dgm:pt>
    <dgm:pt modelId="{ECE7F476-3BD8-4EA9-8314-0A4016B6681A}" type="pres">
      <dgm:prSet presAssocID="{3A0060A0-A16D-4918-88E1-35C5FF1B4A41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37719E-CE37-44A0-89C4-EA0E2C13C824}" type="pres">
      <dgm:prSet presAssocID="{3A0060A0-A16D-4918-88E1-35C5FF1B4A41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A249E2-0AF3-4B85-AA90-2984A541134A}" type="pres">
      <dgm:prSet presAssocID="{E0D86B1A-B852-4496-A2D0-B194084790E3}" presName="sp" presStyleCnt="0"/>
      <dgm:spPr/>
    </dgm:pt>
    <dgm:pt modelId="{6A0ECD56-E643-47D5-89B7-10A9B7AF11EB}" type="pres">
      <dgm:prSet presAssocID="{8D6A707C-7899-44D7-9EB7-86F03127163B}" presName="composite" presStyleCnt="0"/>
      <dgm:spPr/>
    </dgm:pt>
    <dgm:pt modelId="{3158870C-DF71-4778-9FCB-2760F6B1C961}" type="pres">
      <dgm:prSet presAssocID="{8D6A707C-7899-44D7-9EB7-86F03127163B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2A5F3-174E-4A29-87AD-BE7C34C87C88}" type="pres">
      <dgm:prSet presAssocID="{8D6A707C-7899-44D7-9EB7-86F03127163B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9E006D-36D1-451A-B353-0DBD439C3A91}" srcId="{8D6A707C-7899-44D7-9EB7-86F03127163B}" destId="{C7944AE1-C1BA-438E-A75E-89542A4E1525}" srcOrd="0" destOrd="0" parTransId="{BBF4E3F3-2DA3-48B9-9E50-7F180D5411C4}" sibTransId="{8C822B54-312C-4085-9D28-B11FA6B35254}"/>
    <dgm:cxn modelId="{EEBBCC00-0597-4440-B3DE-DF3501A5B905}" type="presOf" srcId="{01462A78-A7D9-4DB1-B029-8ADEA79736A8}" destId="{085EB16E-F3FD-46EC-B3EC-A98428FFD206}" srcOrd="0" destOrd="0" presId="urn:microsoft.com/office/officeart/2005/8/layout/chevron2"/>
    <dgm:cxn modelId="{7F4E33CD-1DDD-4703-B1FB-6BE190378E4B}" type="presOf" srcId="{8D6A707C-7899-44D7-9EB7-86F03127163B}" destId="{3158870C-DF71-4778-9FCB-2760F6B1C961}" srcOrd="0" destOrd="0" presId="urn:microsoft.com/office/officeart/2005/8/layout/chevron2"/>
    <dgm:cxn modelId="{ED5CD859-7F1C-430E-9B3A-22114BD1C3C8}" type="presOf" srcId="{F60CED47-4B80-454A-BE26-4882424FF584}" destId="{8937719E-CE37-44A0-89C4-EA0E2C13C824}" srcOrd="0" destOrd="0" presId="urn:microsoft.com/office/officeart/2005/8/layout/chevron2"/>
    <dgm:cxn modelId="{9FF240F8-9931-48E0-8656-22C537A36FF9}" srcId="{01462A78-A7D9-4DB1-B029-8ADEA79736A8}" destId="{8D6A707C-7899-44D7-9EB7-86F03127163B}" srcOrd="1" destOrd="0" parTransId="{CEE19CF7-488E-4184-89F7-AA76D7E056FE}" sibTransId="{64240BFA-2E41-4ADB-B679-74A228CEF431}"/>
    <dgm:cxn modelId="{11F12A6E-8227-4956-BBAA-C7A1867A3093}" srcId="{3A0060A0-A16D-4918-88E1-35C5FF1B4A41}" destId="{F60CED47-4B80-454A-BE26-4882424FF584}" srcOrd="0" destOrd="0" parTransId="{E7232268-EDAC-4E9B-82E3-C12E86A638A1}" sibTransId="{83DD1B7B-E817-4FA5-910E-BE380F578712}"/>
    <dgm:cxn modelId="{CF140296-F883-4C07-8B36-39034F21D30B}" srcId="{01462A78-A7D9-4DB1-B029-8ADEA79736A8}" destId="{3A0060A0-A16D-4918-88E1-35C5FF1B4A41}" srcOrd="0" destOrd="0" parTransId="{CF24476E-4D93-42DA-A192-37D8883F8296}" sibTransId="{E0D86B1A-B852-4496-A2D0-B194084790E3}"/>
    <dgm:cxn modelId="{A1FFE5A0-530C-4DA8-968D-DAD80D54744D}" type="presOf" srcId="{3A0060A0-A16D-4918-88E1-35C5FF1B4A41}" destId="{ECE7F476-3BD8-4EA9-8314-0A4016B6681A}" srcOrd="0" destOrd="0" presId="urn:microsoft.com/office/officeart/2005/8/layout/chevron2"/>
    <dgm:cxn modelId="{9486BC88-EF38-406B-ABC1-81674C76285F}" type="presOf" srcId="{C7944AE1-C1BA-438E-A75E-89542A4E1525}" destId="{6402A5F3-174E-4A29-87AD-BE7C34C87C88}" srcOrd="0" destOrd="0" presId="urn:microsoft.com/office/officeart/2005/8/layout/chevron2"/>
    <dgm:cxn modelId="{FF1F4B7D-A2A2-4B47-8AE3-FF704B3CF83A}" type="presParOf" srcId="{085EB16E-F3FD-46EC-B3EC-A98428FFD206}" destId="{FF9D3E89-27E2-460D-97FB-17F8489CD3E4}" srcOrd="0" destOrd="0" presId="urn:microsoft.com/office/officeart/2005/8/layout/chevron2"/>
    <dgm:cxn modelId="{ABAED379-53FA-4AD7-A161-4DCA825DABD0}" type="presParOf" srcId="{FF9D3E89-27E2-460D-97FB-17F8489CD3E4}" destId="{ECE7F476-3BD8-4EA9-8314-0A4016B6681A}" srcOrd="0" destOrd="0" presId="urn:microsoft.com/office/officeart/2005/8/layout/chevron2"/>
    <dgm:cxn modelId="{C198A4C8-7154-48AC-8D30-2EA963BAAAFC}" type="presParOf" srcId="{FF9D3E89-27E2-460D-97FB-17F8489CD3E4}" destId="{8937719E-CE37-44A0-89C4-EA0E2C13C824}" srcOrd="1" destOrd="0" presId="urn:microsoft.com/office/officeart/2005/8/layout/chevron2"/>
    <dgm:cxn modelId="{64507F39-5EB4-40F5-96C5-8F6AF09F13E8}" type="presParOf" srcId="{085EB16E-F3FD-46EC-B3EC-A98428FFD206}" destId="{2CA249E2-0AF3-4B85-AA90-2984A541134A}" srcOrd="1" destOrd="0" presId="urn:microsoft.com/office/officeart/2005/8/layout/chevron2"/>
    <dgm:cxn modelId="{E839FB62-9911-46D5-B14D-A5E5C8269C2B}" type="presParOf" srcId="{085EB16E-F3FD-46EC-B3EC-A98428FFD206}" destId="{6A0ECD56-E643-47D5-89B7-10A9B7AF11EB}" srcOrd="2" destOrd="0" presId="urn:microsoft.com/office/officeart/2005/8/layout/chevron2"/>
    <dgm:cxn modelId="{B2605574-9E71-4697-8F17-3CB64FE11239}" type="presParOf" srcId="{6A0ECD56-E643-47D5-89B7-10A9B7AF11EB}" destId="{3158870C-DF71-4778-9FCB-2760F6B1C961}" srcOrd="0" destOrd="0" presId="urn:microsoft.com/office/officeart/2005/8/layout/chevron2"/>
    <dgm:cxn modelId="{54145F48-D5E3-4B67-8C9A-EFFAADB5B9D9}" type="presParOf" srcId="{6A0ECD56-E643-47D5-89B7-10A9B7AF11EB}" destId="{6402A5F3-174E-4A29-87AD-BE7C34C87C8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73D8D21-F025-4768-BFA0-F2E373028986}" type="doc">
      <dgm:prSet loTypeId="urn:microsoft.com/office/officeart/2005/8/layout/default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1B95A98-F30D-4A07-AEA4-7C06CD4699AD}">
      <dgm:prSet phldrT="[Текст]"/>
      <dgm:spPr/>
      <dgm:t>
        <a:bodyPr/>
        <a:lstStyle/>
        <a:p>
          <a:r>
            <a:rPr lang="ru-RU" b="1" dirty="0" smtClean="0"/>
            <a:t>на ремонт кровли спортивного зала и покраску фасада старого здания МОУ «ЛСОШ №2» выделено 2 миллиона рублей из местного бюджета</a:t>
          </a:r>
          <a:endParaRPr lang="ru-RU" b="1" dirty="0"/>
        </a:p>
      </dgm:t>
    </dgm:pt>
    <dgm:pt modelId="{BE37F31D-7376-494E-BE8F-22B22A278D92}" type="parTrans" cxnId="{5982128C-F38A-46F4-9DDE-60C1AB2B0E04}">
      <dgm:prSet/>
      <dgm:spPr/>
      <dgm:t>
        <a:bodyPr/>
        <a:lstStyle/>
        <a:p>
          <a:endParaRPr lang="ru-RU"/>
        </a:p>
      </dgm:t>
    </dgm:pt>
    <dgm:pt modelId="{478CF2DC-AA9F-44E6-B922-39BFF23866A7}" type="sibTrans" cxnId="{5982128C-F38A-46F4-9DDE-60C1AB2B0E04}">
      <dgm:prSet/>
      <dgm:spPr/>
      <dgm:t>
        <a:bodyPr/>
        <a:lstStyle/>
        <a:p>
          <a:endParaRPr lang="ru-RU"/>
        </a:p>
      </dgm:t>
    </dgm:pt>
    <dgm:pt modelId="{63444925-6F35-4826-9A85-2CA16B6CDEB5}">
      <dgm:prSet phldrT="[Текст]"/>
      <dgm:spPr/>
      <dgm:t>
        <a:bodyPr/>
        <a:lstStyle/>
        <a:p>
          <a:r>
            <a:rPr lang="ru-RU" b="1" dirty="0" smtClean="0"/>
            <a:t>ремонт системы вентиляции Муниципального дошкольного образовательного учреждения «Детский сад </a:t>
          </a:r>
          <a:r>
            <a:rPr lang="ru-RU" b="1" dirty="0" err="1" smtClean="0"/>
            <a:t>общеразвивающего</a:t>
          </a:r>
          <a:r>
            <a:rPr lang="ru-RU" b="1" dirty="0" smtClean="0"/>
            <a:t> вида № 6 «Дубок»</a:t>
          </a:r>
          <a:endParaRPr lang="ru-RU" b="1" dirty="0"/>
        </a:p>
      </dgm:t>
    </dgm:pt>
    <dgm:pt modelId="{7CC579DB-1436-42D0-8091-F87417B42F9A}" type="parTrans" cxnId="{EBF4F01C-1795-49C5-A759-58138FA75D32}">
      <dgm:prSet/>
      <dgm:spPr/>
      <dgm:t>
        <a:bodyPr/>
        <a:lstStyle/>
        <a:p>
          <a:endParaRPr lang="ru-RU"/>
        </a:p>
      </dgm:t>
    </dgm:pt>
    <dgm:pt modelId="{CC418842-3CD6-4DDA-A70A-17CD7F720CF0}" type="sibTrans" cxnId="{EBF4F01C-1795-49C5-A759-58138FA75D32}">
      <dgm:prSet/>
      <dgm:spPr/>
      <dgm:t>
        <a:bodyPr/>
        <a:lstStyle/>
        <a:p>
          <a:endParaRPr lang="ru-RU"/>
        </a:p>
      </dgm:t>
    </dgm:pt>
    <dgm:pt modelId="{13501D26-5B3B-447D-82AE-88FBAFEEFCF9}">
      <dgm:prSet phldrT="[Текст]"/>
      <dgm:spPr/>
      <dgm:t>
        <a:bodyPr/>
        <a:lstStyle/>
        <a:p>
          <a:r>
            <a:rPr lang="ru-RU" b="1" dirty="0" smtClean="0"/>
            <a:t>установка водосточной системы для Муниципального общеобразовательного учреждения «</a:t>
          </a:r>
          <a:r>
            <a:rPr lang="ru-RU" b="1" dirty="0" err="1" smtClean="0"/>
            <a:t>Ушаковская</a:t>
          </a:r>
          <a:r>
            <a:rPr lang="ru-RU" b="1" dirty="0" smtClean="0"/>
            <a:t> средняя общеобразовательная школа»</a:t>
          </a:r>
          <a:endParaRPr lang="ru-RU" b="1" dirty="0"/>
        </a:p>
      </dgm:t>
    </dgm:pt>
    <dgm:pt modelId="{5FD90082-4AA9-4B5E-A298-BCF4D1BB2EE0}" type="parTrans" cxnId="{55D28613-C9C4-487E-9A39-F31488A34511}">
      <dgm:prSet/>
      <dgm:spPr/>
      <dgm:t>
        <a:bodyPr/>
        <a:lstStyle/>
        <a:p>
          <a:endParaRPr lang="ru-RU"/>
        </a:p>
      </dgm:t>
    </dgm:pt>
    <dgm:pt modelId="{6DC15BEF-60F6-45E5-AD49-9181C47AF285}" type="sibTrans" cxnId="{55D28613-C9C4-487E-9A39-F31488A34511}">
      <dgm:prSet/>
      <dgm:spPr/>
      <dgm:t>
        <a:bodyPr/>
        <a:lstStyle/>
        <a:p>
          <a:endParaRPr lang="ru-RU"/>
        </a:p>
      </dgm:t>
    </dgm:pt>
    <dgm:pt modelId="{D85263C5-BF2E-4564-A2CA-CB6E59084D6E}" type="pres">
      <dgm:prSet presAssocID="{A73D8D21-F025-4768-BFA0-F2E37302898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A5A97A-32CF-419F-AF01-8BB033DCEBB6}" type="pres">
      <dgm:prSet presAssocID="{21B95A98-F30D-4A07-AEA4-7C06CD4699AD}" presName="node" presStyleLbl="node1" presStyleIdx="0" presStyleCnt="3" custScaleX="143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E4A16-DAE2-4B69-B0BB-975D77623BFE}" type="pres">
      <dgm:prSet presAssocID="{478CF2DC-AA9F-44E6-B922-39BFF23866A7}" presName="sibTrans" presStyleCnt="0"/>
      <dgm:spPr/>
    </dgm:pt>
    <dgm:pt modelId="{E709B05A-36B6-4F1C-9989-DD901326D4AD}" type="pres">
      <dgm:prSet presAssocID="{63444925-6F35-4826-9A85-2CA16B6CDEB5}" presName="node" presStyleLbl="node1" presStyleIdx="1" presStyleCnt="3" custScaleX="143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CF587-3BC5-456F-862F-0776744E5040}" type="pres">
      <dgm:prSet presAssocID="{CC418842-3CD6-4DDA-A70A-17CD7F720CF0}" presName="sibTrans" presStyleCnt="0"/>
      <dgm:spPr/>
    </dgm:pt>
    <dgm:pt modelId="{2BACA063-D877-42EF-9940-F4E36729EB11}" type="pres">
      <dgm:prSet presAssocID="{13501D26-5B3B-447D-82AE-88FBAFEEFCF9}" presName="node" presStyleLbl="node1" presStyleIdx="2" presStyleCnt="3" custScaleX="143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5F7A33-0FDF-4BD7-8B2B-61FF6396DD6F}" type="presOf" srcId="{63444925-6F35-4826-9A85-2CA16B6CDEB5}" destId="{E709B05A-36B6-4F1C-9989-DD901326D4AD}" srcOrd="0" destOrd="0" presId="urn:microsoft.com/office/officeart/2005/8/layout/default"/>
    <dgm:cxn modelId="{55D28613-C9C4-487E-9A39-F31488A34511}" srcId="{A73D8D21-F025-4768-BFA0-F2E373028986}" destId="{13501D26-5B3B-447D-82AE-88FBAFEEFCF9}" srcOrd="2" destOrd="0" parTransId="{5FD90082-4AA9-4B5E-A298-BCF4D1BB2EE0}" sibTransId="{6DC15BEF-60F6-45E5-AD49-9181C47AF285}"/>
    <dgm:cxn modelId="{26ACB728-F8D1-4127-9F2F-23BA6ECA0FA1}" type="presOf" srcId="{A73D8D21-F025-4768-BFA0-F2E373028986}" destId="{D85263C5-BF2E-4564-A2CA-CB6E59084D6E}" srcOrd="0" destOrd="0" presId="urn:microsoft.com/office/officeart/2005/8/layout/default"/>
    <dgm:cxn modelId="{0ECD9BC8-8095-48C8-8B3D-6298CAA772CD}" type="presOf" srcId="{21B95A98-F30D-4A07-AEA4-7C06CD4699AD}" destId="{2DA5A97A-32CF-419F-AF01-8BB033DCEBB6}" srcOrd="0" destOrd="0" presId="urn:microsoft.com/office/officeart/2005/8/layout/default"/>
    <dgm:cxn modelId="{87968E17-4327-4664-A96A-78D23ACDE534}" type="presOf" srcId="{13501D26-5B3B-447D-82AE-88FBAFEEFCF9}" destId="{2BACA063-D877-42EF-9940-F4E36729EB11}" srcOrd="0" destOrd="0" presId="urn:microsoft.com/office/officeart/2005/8/layout/default"/>
    <dgm:cxn modelId="{5982128C-F38A-46F4-9DDE-60C1AB2B0E04}" srcId="{A73D8D21-F025-4768-BFA0-F2E373028986}" destId="{21B95A98-F30D-4A07-AEA4-7C06CD4699AD}" srcOrd="0" destOrd="0" parTransId="{BE37F31D-7376-494E-BE8F-22B22A278D92}" sibTransId="{478CF2DC-AA9F-44E6-B922-39BFF23866A7}"/>
    <dgm:cxn modelId="{EBF4F01C-1795-49C5-A759-58138FA75D32}" srcId="{A73D8D21-F025-4768-BFA0-F2E373028986}" destId="{63444925-6F35-4826-9A85-2CA16B6CDEB5}" srcOrd="1" destOrd="0" parTransId="{7CC579DB-1436-42D0-8091-F87417B42F9A}" sibTransId="{CC418842-3CD6-4DDA-A70A-17CD7F720CF0}"/>
    <dgm:cxn modelId="{A1AFC92C-10B8-456E-B213-DF5953534B22}" type="presParOf" srcId="{D85263C5-BF2E-4564-A2CA-CB6E59084D6E}" destId="{2DA5A97A-32CF-419F-AF01-8BB033DCEBB6}" srcOrd="0" destOrd="0" presId="urn:microsoft.com/office/officeart/2005/8/layout/default"/>
    <dgm:cxn modelId="{BF701D21-D53B-4430-B8A2-FE092A7F34EC}" type="presParOf" srcId="{D85263C5-BF2E-4564-A2CA-CB6E59084D6E}" destId="{B49E4A16-DAE2-4B69-B0BB-975D77623BFE}" srcOrd="1" destOrd="0" presId="urn:microsoft.com/office/officeart/2005/8/layout/default"/>
    <dgm:cxn modelId="{0F87F950-E9F0-4CD0-8BC7-3BCAC48DE53F}" type="presParOf" srcId="{D85263C5-BF2E-4564-A2CA-CB6E59084D6E}" destId="{E709B05A-36B6-4F1C-9989-DD901326D4AD}" srcOrd="2" destOrd="0" presId="urn:microsoft.com/office/officeart/2005/8/layout/default"/>
    <dgm:cxn modelId="{17B17274-9529-43E0-8D85-3FFEBCBD9E8D}" type="presParOf" srcId="{D85263C5-BF2E-4564-A2CA-CB6E59084D6E}" destId="{5A4CF587-3BC5-456F-862F-0776744E5040}" srcOrd="3" destOrd="0" presId="urn:microsoft.com/office/officeart/2005/8/layout/default"/>
    <dgm:cxn modelId="{A182C9DE-B3D4-4801-BD03-DB267502AA58}" type="presParOf" srcId="{D85263C5-BF2E-4564-A2CA-CB6E59084D6E}" destId="{2BACA063-D877-42EF-9940-F4E36729EB1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502CA2D-CF2E-42A5-97C4-78CEF9ADF354}" type="doc">
      <dgm:prSet loTypeId="urn:microsoft.com/office/officeart/2005/8/layout/vList6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EA6B837-6732-4AA0-9D5E-6675B49B2A9B}">
      <dgm:prSet phldrT="[Текст]"/>
      <dgm:spPr/>
      <dgm:t>
        <a:bodyPr/>
        <a:lstStyle/>
        <a:p>
          <a:r>
            <a:rPr lang="ru-RU" b="1" u="sng" dirty="0" smtClean="0"/>
            <a:t>4 856, 8 </a:t>
          </a:r>
          <a:r>
            <a:rPr lang="ru-RU" b="1" dirty="0" smtClean="0"/>
            <a:t>тысяч рублей</a:t>
          </a:r>
          <a:endParaRPr lang="ru-RU" b="1" dirty="0"/>
        </a:p>
      </dgm:t>
    </dgm:pt>
    <dgm:pt modelId="{3452F984-9E59-4552-9B08-2673F8C57C3C}" type="parTrans" cxnId="{8F665AE6-A2FB-47E2-8693-10AB6791ABE6}">
      <dgm:prSet/>
      <dgm:spPr/>
      <dgm:t>
        <a:bodyPr/>
        <a:lstStyle/>
        <a:p>
          <a:endParaRPr lang="ru-RU"/>
        </a:p>
      </dgm:t>
    </dgm:pt>
    <dgm:pt modelId="{7BEA1349-8754-47DD-93BF-7F15A4183E8A}" type="sibTrans" cxnId="{8F665AE6-A2FB-47E2-8693-10AB6791ABE6}">
      <dgm:prSet/>
      <dgm:spPr/>
      <dgm:t>
        <a:bodyPr/>
        <a:lstStyle/>
        <a:p>
          <a:endParaRPr lang="ru-RU"/>
        </a:p>
      </dgm:t>
    </dgm:pt>
    <dgm:pt modelId="{7CFAAB36-F37B-436C-8CB5-E1C841B1BF25}">
      <dgm:prSet phldrT="[Текст]"/>
      <dgm:spPr/>
      <dgm:t>
        <a:bodyPr/>
        <a:lstStyle/>
        <a:p>
          <a:r>
            <a:rPr lang="ru-RU" dirty="0" smtClean="0"/>
            <a:t>Доходы от предпринимательской и иной приносящей доход деятельности </a:t>
          </a:r>
          <a:endParaRPr lang="ru-RU" dirty="0"/>
        </a:p>
      </dgm:t>
    </dgm:pt>
    <dgm:pt modelId="{2FBCCA99-70F2-4090-A56A-D6C9AE2ADA6E}" type="parTrans" cxnId="{1C1296C9-18A2-4725-825C-AFF7F6FA67D8}">
      <dgm:prSet/>
      <dgm:spPr/>
      <dgm:t>
        <a:bodyPr/>
        <a:lstStyle/>
        <a:p>
          <a:endParaRPr lang="ru-RU"/>
        </a:p>
      </dgm:t>
    </dgm:pt>
    <dgm:pt modelId="{2254D825-8AFD-4793-9301-0161B5F6F843}" type="sibTrans" cxnId="{1C1296C9-18A2-4725-825C-AFF7F6FA67D8}">
      <dgm:prSet/>
      <dgm:spPr/>
      <dgm:t>
        <a:bodyPr/>
        <a:lstStyle/>
        <a:p>
          <a:endParaRPr lang="ru-RU"/>
        </a:p>
      </dgm:t>
    </dgm:pt>
    <dgm:pt modelId="{D393BBD1-4AE0-49E9-895D-73AB46D8E805}" type="pres">
      <dgm:prSet presAssocID="{F502CA2D-CF2E-42A5-97C4-78CEF9ADF35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C2F2C34-DD46-4341-BA7F-F8F22B43A1CD}" type="pres">
      <dgm:prSet presAssocID="{EEA6B837-6732-4AA0-9D5E-6675B49B2A9B}" presName="linNode" presStyleCnt="0"/>
      <dgm:spPr/>
    </dgm:pt>
    <dgm:pt modelId="{62F9B436-0018-45C3-80FD-75FF750561D7}" type="pres">
      <dgm:prSet presAssocID="{EEA6B837-6732-4AA0-9D5E-6675B49B2A9B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BEF18-EFFF-4C60-83AF-740D5F980A41}" type="pres">
      <dgm:prSet presAssocID="{EEA6B837-6732-4AA0-9D5E-6675B49B2A9B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1296C9-18A2-4725-825C-AFF7F6FA67D8}" srcId="{EEA6B837-6732-4AA0-9D5E-6675B49B2A9B}" destId="{7CFAAB36-F37B-436C-8CB5-E1C841B1BF25}" srcOrd="0" destOrd="0" parTransId="{2FBCCA99-70F2-4090-A56A-D6C9AE2ADA6E}" sibTransId="{2254D825-8AFD-4793-9301-0161B5F6F843}"/>
    <dgm:cxn modelId="{DFCCF8DA-ECCA-46FC-8D09-9A51F749CDD1}" type="presOf" srcId="{7CFAAB36-F37B-436C-8CB5-E1C841B1BF25}" destId="{D86BEF18-EFFF-4C60-83AF-740D5F980A41}" srcOrd="0" destOrd="0" presId="urn:microsoft.com/office/officeart/2005/8/layout/vList6"/>
    <dgm:cxn modelId="{D174297D-A516-4300-A226-87052BF2992D}" type="presOf" srcId="{F502CA2D-CF2E-42A5-97C4-78CEF9ADF354}" destId="{D393BBD1-4AE0-49E9-895D-73AB46D8E805}" srcOrd="0" destOrd="0" presId="urn:microsoft.com/office/officeart/2005/8/layout/vList6"/>
    <dgm:cxn modelId="{8F665AE6-A2FB-47E2-8693-10AB6791ABE6}" srcId="{F502CA2D-CF2E-42A5-97C4-78CEF9ADF354}" destId="{EEA6B837-6732-4AA0-9D5E-6675B49B2A9B}" srcOrd="0" destOrd="0" parTransId="{3452F984-9E59-4552-9B08-2673F8C57C3C}" sibTransId="{7BEA1349-8754-47DD-93BF-7F15A4183E8A}"/>
    <dgm:cxn modelId="{D52092A5-C8BE-49B0-A868-C5C8B84DD026}" type="presOf" srcId="{EEA6B837-6732-4AA0-9D5E-6675B49B2A9B}" destId="{62F9B436-0018-45C3-80FD-75FF750561D7}" srcOrd="0" destOrd="0" presId="urn:microsoft.com/office/officeart/2005/8/layout/vList6"/>
    <dgm:cxn modelId="{66C4F9B0-AB01-48D1-A1B8-ACE6156044E0}" type="presParOf" srcId="{D393BBD1-4AE0-49E9-895D-73AB46D8E805}" destId="{7C2F2C34-DD46-4341-BA7F-F8F22B43A1CD}" srcOrd="0" destOrd="0" presId="urn:microsoft.com/office/officeart/2005/8/layout/vList6"/>
    <dgm:cxn modelId="{3D5FB063-A8BE-40D8-8554-17C0F3F63D0B}" type="presParOf" srcId="{7C2F2C34-DD46-4341-BA7F-F8F22B43A1CD}" destId="{62F9B436-0018-45C3-80FD-75FF750561D7}" srcOrd="0" destOrd="0" presId="urn:microsoft.com/office/officeart/2005/8/layout/vList6"/>
    <dgm:cxn modelId="{AA68A1C6-79BD-4C68-B365-ED10F92C8DAA}" type="presParOf" srcId="{7C2F2C34-DD46-4341-BA7F-F8F22B43A1CD}" destId="{D86BEF18-EFFF-4C60-83AF-740D5F980A4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E0EAF4D-C904-4B93-A6AA-738A395AE2FB}" type="doc">
      <dgm:prSet loTypeId="urn:microsoft.com/office/officeart/2005/8/layout/default" loCatId="list" qsTypeId="urn:microsoft.com/office/officeart/2005/8/quickstyle/3d2" qsCatId="3D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CFCF7C1E-9706-4D0D-B312-75ED4DB573A9}">
      <dgm:prSet phldrT="[Текст]"/>
      <dgm:spPr/>
      <dgm:t>
        <a:bodyPr/>
        <a:lstStyle/>
        <a:p>
          <a:r>
            <a:rPr lang="ru-RU" b="1" dirty="0" smtClean="0"/>
            <a:t>Два коммерческих объекта</a:t>
          </a:r>
          <a:endParaRPr lang="ru-RU" b="1" dirty="0"/>
        </a:p>
      </dgm:t>
    </dgm:pt>
    <dgm:pt modelId="{9029016D-19EE-4C49-ABF7-DDEB7DF577BD}" type="parTrans" cxnId="{A0B9A23B-E7AE-41DD-B00A-DC1BD2AB53FD}">
      <dgm:prSet/>
      <dgm:spPr/>
      <dgm:t>
        <a:bodyPr/>
        <a:lstStyle/>
        <a:p>
          <a:endParaRPr lang="ru-RU"/>
        </a:p>
      </dgm:t>
    </dgm:pt>
    <dgm:pt modelId="{07DD25FF-38F3-47BB-AC3D-7E44C80C09DB}" type="sibTrans" cxnId="{A0B9A23B-E7AE-41DD-B00A-DC1BD2AB53FD}">
      <dgm:prSet/>
      <dgm:spPr/>
      <dgm:t>
        <a:bodyPr/>
        <a:lstStyle/>
        <a:p>
          <a:endParaRPr lang="ru-RU"/>
        </a:p>
      </dgm:t>
    </dgm:pt>
    <dgm:pt modelId="{05580C37-5986-48A8-82AC-3D890D0D6971}">
      <dgm:prSet phldrT="[Текст]"/>
      <dgm:spPr/>
      <dgm:t>
        <a:bodyPr/>
        <a:lstStyle/>
        <a:p>
          <a:r>
            <a:rPr lang="ru-RU" b="1" dirty="0" smtClean="0"/>
            <a:t>Три школы</a:t>
          </a:r>
          <a:endParaRPr lang="ru-RU" b="1" dirty="0"/>
        </a:p>
      </dgm:t>
    </dgm:pt>
    <dgm:pt modelId="{A89C577A-8A88-471A-BB03-F58F63D3B8F1}" type="parTrans" cxnId="{4E6C7112-5C7E-4C05-AC26-6F413B8A3A11}">
      <dgm:prSet/>
      <dgm:spPr/>
      <dgm:t>
        <a:bodyPr/>
        <a:lstStyle/>
        <a:p>
          <a:endParaRPr lang="ru-RU"/>
        </a:p>
      </dgm:t>
    </dgm:pt>
    <dgm:pt modelId="{EA10016E-C434-427D-BA3F-1423433B118B}" type="sibTrans" cxnId="{4E6C7112-5C7E-4C05-AC26-6F413B8A3A11}">
      <dgm:prSet/>
      <dgm:spPr/>
      <dgm:t>
        <a:bodyPr/>
        <a:lstStyle/>
        <a:p>
          <a:endParaRPr lang="ru-RU"/>
        </a:p>
      </dgm:t>
    </dgm:pt>
    <dgm:pt modelId="{3319D274-E115-4338-B5BA-81D25DE02905}">
      <dgm:prSet phldrT="[Текст]"/>
      <dgm:spPr/>
      <dgm:t>
        <a:bodyPr/>
        <a:lstStyle/>
        <a:p>
          <a:r>
            <a:rPr lang="ru-RU" b="1" dirty="0" smtClean="0"/>
            <a:t>Детский сад</a:t>
          </a:r>
          <a:endParaRPr lang="ru-RU" b="1" dirty="0"/>
        </a:p>
      </dgm:t>
    </dgm:pt>
    <dgm:pt modelId="{2FFD08B7-BBED-4750-8E89-D2D7E6B16D1C}" type="parTrans" cxnId="{220DD306-4E73-4974-8B04-9DC2E60F80EC}">
      <dgm:prSet/>
      <dgm:spPr/>
      <dgm:t>
        <a:bodyPr/>
        <a:lstStyle/>
        <a:p>
          <a:endParaRPr lang="ru-RU"/>
        </a:p>
      </dgm:t>
    </dgm:pt>
    <dgm:pt modelId="{A51FA522-06A3-44C5-89F5-74877369C258}" type="sibTrans" cxnId="{220DD306-4E73-4974-8B04-9DC2E60F80EC}">
      <dgm:prSet/>
      <dgm:spPr/>
      <dgm:t>
        <a:bodyPr/>
        <a:lstStyle/>
        <a:p>
          <a:endParaRPr lang="ru-RU"/>
        </a:p>
      </dgm:t>
    </dgm:pt>
    <dgm:pt modelId="{46BDF394-24F1-424C-AD3F-FD020916CB2D}">
      <dgm:prSet/>
      <dgm:spPr/>
      <dgm:t>
        <a:bodyPr/>
        <a:lstStyle/>
        <a:p>
          <a:r>
            <a:rPr lang="ru-RU" b="1" dirty="0" smtClean="0"/>
            <a:t>Детская площадка</a:t>
          </a:r>
          <a:endParaRPr lang="ru-RU" b="1" dirty="0"/>
        </a:p>
      </dgm:t>
    </dgm:pt>
    <dgm:pt modelId="{38A02B43-5B65-4FCB-A186-29C8BCA236F6}" type="parTrans" cxnId="{BC9DEDE9-7F79-4C77-A40D-D8AACC3DF55F}">
      <dgm:prSet/>
      <dgm:spPr/>
      <dgm:t>
        <a:bodyPr/>
        <a:lstStyle/>
        <a:p>
          <a:endParaRPr lang="ru-RU"/>
        </a:p>
      </dgm:t>
    </dgm:pt>
    <dgm:pt modelId="{45A52B11-8ABB-4958-9F3F-398B7B94B395}" type="sibTrans" cxnId="{BC9DEDE9-7F79-4C77-A40D-D8AACC3DF55F}">
      <dgm:prSet/>
      <dgm:spPr/>
      <dgm:t>
        <a:bodyPr/>
        <a:lstStyle/>
        <a:p>
          <a:endParaRPr lang="ru-RU"/>
        </a:p>
      </dgm:t>
    </dgm:pt>
    <dgm:pt modelId="{A3E7EF64-8945-47FC-8572-2E7891FACC48}">
      <dgm:prSet/>
      <dgm:spPr/>
      <dgm:t>
        <a:bodyPr/>
        <a:lstStyle/>
        <a:p>
          <a:r>
            <a:rPr lang="ru-RU" b="1" dirty="0" smtClean="0"/>
            <a:t>КСЦ «Лотошино»</a:t>
          </a:r>
          <a:endParaRPr lang="ru-RU" b="1" dirty="0"/>
        </a:p>
      </dgm:t>
    </dgm:pt>
    <dgm:pt modelId="{6F5558B4-FF72-46F6-BE36-7D6ADDBB5E4C}" type="parTrans" cxnId="{4AA5123E-C3FA-43E9-9770-44B200971EF4}">
      <dgm:prSet/>
      <dgm:spPr/>
      <dgm:t>
        <a:bodyPr/>
        <a:lstStyle/>
        <a:p>
          <a:endParaRPr lang="ru-RU"/>
        </a:p>
      </dgm:t>
    </dgm:pt>
    <dgm:pt modelId="{3F166995-5000-4C8D-850E-17F17F128B55}" type="sibTrans" cxnId="{4AA5123E-C3FA-43E9-9770-44B200971EF4}">
      <dgm:prSet/>
      <dgm:spPr/>
      <dgm:t>
        <a:bodyPr/>
        <a:lstStyle/>
        <a:p>
          <a:endParaRPr lang="ru-RU"/>
        </a:p>
      </dgm:t>
    </dgm:pt>
    <dgm:pt modelId="{D2D662AE-C202-40C1-8ED8-C4671BCA0467}" type="pres">
      <dgm:prSet presAssocID="{2E0EAF4D-C904-4B93-A6AA-738A395AE2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17229C-86EF-4BCC-87CC-E3675A58E8D5}" type="pres">
      <dgm:prSet presAssocID="{CFCF7C1E-9706-4D0D-B312-75ED4DB573A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9DFF4-D329-46A2-A1D6-E9DB7658FED7}" type="pres">
      <dgm:prSet presAssocID="{07DD25FF-38F3-47BB-AC3D-7E44C80C09DB}" presName="sibTrans" presStyleCnt="0"/>
      <dgm:spPr/>
    </dgm:pt>
    <dgm:pt modelId="{3C23996C-7AE7-45E5-9E15-A3B0CE1793F9}" type="pres">
      <dgm:prSet presAssocID="{05580C37-5986-48A8-82AC-3D890D0D697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9CA3D-8728-468A-A115-BEF5670D9DE9}" type="pres">
      <dgm:prSet presAssocID="{EA10016E-C434-427D-BA3F-1423433B118B}" presName="sibTrans" presStyleCnt="0"/>
      <dgm:spPr/>
    </dgm:pt>
    <dgm:pt modelId="{7451D4F0-9707-4D76-9FB1-7E35343B6940}" type="pres">
      <dgm:prSet presAssocID="{3319D274-E115-4338-B5BA-81D25DE029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064D7-F4A4-401B-8780-1FFB68B00CC0}" type="pres">
      <dgm:prSet presAssocID="{A51FA522-06A3-44C5-89F5-74877369C258}" presName="sibTrans" presStyleCnt="0"/>
      <dgm:spPr/>
    </dgm:pt>
    <dgm:pt modelId="{597D16B7-129B-40B2-BEAA-EA4FED5C3684}" type="pres">
      <dgm:prSet presAssocID="{46BDF394-24F1-424C-AD3F-FD020916CB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BD4AA-2C4C-445F-BD2F-770FCD280715}" type="pres">
      <dgm:prSet presAssocID="{45A52B11-8ABB-4958-9F3F-398B7B94B395}" presName="sibTrans" presStyleCnt="0"/>
      <dgm:spPr/>
    </dgm:pt>
    <dgm:pt modelId="{08AC6EF9-AA7D-4268-A6B8-507CACCDA26E}" type="pres">
      <dgm:prSet presAssocID="{A3E7EF64-8945-47FC-8572-2E7891FACC4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B0B111-1202-48B6-A770-946FA6B4247F}" type="presOf" srcId="{A3E7EF64-8945-47FC-8572-2E7891FACC48}" destId="{08AC6EF9-AA7D-4268-A6B8-507CACCDA26E}" srcOrd="0" destOrd="0" presId="urn:microsoft.com/office/officeart/2005/8/layout/default"/>
    <dgm:cxn modelId="{BC9DEDE9-7F79-4C77-A40D-D8AACC3DF55F}" srcId="{2E0EAF4D-C904-4B93-A6AA-738A395AE2FB}" destId="{46BDF394-24F1-424C-AD3F-FD020916CB2D}" srcOrd="3" destOrd="0" parTransId="{38A02B43-5B65-4FCB-A186-29C8BCA236F6}" sibTransId="{45A52B11-8ABB-4958-9F3F-398B7B94B395}"/>
    <dgm:cxn modelId="{44BE538E-0859-46DD-8024-5EA92131462F}" type="presOf" srcId="{3319D274-E115-4338-B5BA-81D25DE02905}" destId="{7451D4F0-9707-4D76-9FB1-7E35343B6940}" srcOrd="0" destOrd="0" presId="urn:microsoft.com/office/officeart/2005/8/layout/default"/>
    <dgm:cxn modelId="{2C45FE66-7FEA-4FA1-8227-88B574A69356}" type="presOf" srcId="{2E0EAF4D-C904-4B93-A6AA-738A395AE2FB}" destId="{D2D662AE-C202-40C1-8ED8-C4671BCA0467}" srcOrd="0" destOrd="0" presId="urn:microsoft.com/office/officeart/2005/8/layout/default"/>
    <dgm:cxn modelId="{934CEB07-3682-4371-A862-FA647584594B}" type="presOf" srcId="{05580C37-5986-48A8-82AC-3D890D0D6971}" destId="{3C23996C-7AE7-45E5-9E15-A3B0CE1793F9}" srcOrd="0" destOrd="0" presId="urn:microsoft.com/office/officeart/2005/8/layout/default"/>
    <dgm:cxn modelId="{4E6C7112-5C7E-4C05-AC26-6F413B8A3A11}" srcId="{2E0EAF4D-C904-4B93-A6AA-738A395AE2FB}" destId="{05580C37-5986-48A8-82AC-3D890D0D6971}" srcOrd="1" destOrd="0" parTransId="{A89C577A-8A88-471A-BB03-F58F63D3B8F1}" sibTransId="{EA10016E-C434-427D-BA3F-1423433B118B}"/>
    <dgm:cxn modelId="{4CBCCB1A-1FEA-49FC-9217-ADB8E1B7CDFB}" type="presOf" srcId="{46BDF394-24F1-424C-AD3F-FD020916CB2D}" destId="{597D16B7-129B-40B2-BEAA-EA4FED5C3684}" srcOrd="0" destOrd="0" presId="urn:microsoft.com/office/officeart/2005/8/layout/default"/>
    <dgm:cxn modelId="{13F6F87F-4E50-4E05-8496-A72A1CD8A02E}" type="presOf" srcId="{CFCF7C1E-9706-4D0D-B312-75ED4DB573A9}" destId="{7917229C-86EF-4BCC-87CC-E3675A58E8D5}" srcOrd="0" destOrd="0" presId="urn:microsoft.com/office/officeart/2005/8/layout/default"/>
    <dgm:cxn modelId="{4AA5123E-C3FA-43E9-9770-44B200971EF4}" srcId="{2E0EAF4D-C904-4B93-A6AA-738A395AE2FB}" destId="{A3E7EF64-8945-47FC-8572-2E7891FACC48}" srcOrd="4" destOrd="0" parTransId="{6F5558B4-FF72-46F6-BE36-7D6ADDBB5E4C}" sibTransId="{3F166995-5000-4C8D-850E-17F17F128B55}"/>
    <dgm:cxn modelId="{220DD306-4E73-4974-8B04-9DC2E60F80EC}" srcId="{2E0EAF4D-C904-4B93-A6AA-738A395AE2FB}" destId="{3319D274-E115-4338-B5BA-81D25DE02905}" srcOrd="2" destOrd="0" parTransId="{2FFD08B7-BBED-4750-8E89-D2D7E6B16D1C}" sibTransId="{A51FA522-06A3-44C5-89F5-74877369C258}"/>
    <dgm:cxn modelId="{A0B9A23B-E7AE-41DD-B00A-DC1BD2AB53FD}" srcId="{2E0EAF4D-C904-4B93-A6AA-738A395AE2FB}" destId="{CFCF7C1E-9706-4D0D-B312-75ED4DB573A9}" srcOrd="0" destOrd="0" parTransId="{9029016D-19EE-4C49-ABF7-DDEB7DF577BD}" sibTransId="{07DD25FF-38F3-47BB-AC3D-7E44C80C09DB}"/>
    <dgm:cxn modelId="{82BC309F-4645-49E1-92D4-6F4340187A38}" type="presParOf" srcId="{D2D662AE-C202-40C1-8ED8-C4671BCA0467}" destId="{7917229C-86EF-4BCC-87CC-E3675A58E8D5}" srcOrd="0" destOrd="0" presId="urn:microsoft.com/office/officeart/2005/8/layout/default"/>
    <dgm:cxn modelId="{C2C59E81-1DDC-44CC-ACC7-47B3401CE786}" type="presParOf" srcId="{D2D662AE-C202-40C1-8ED8-C4671BCA0467}" destId="{8A89DFF4-D329-46A2-A1D6-E9DB7658FED7}" srcOrd="1" destOrd="0" presId="urn:microsoft.com/office/officeart/2005/8/layout/default"/>
    <dgm:cxn modelId="{1B9AAA5F-B4E4-4230-96DB-4638E3A23184}" type="presParOf" srcId="{D2D662AE-C202-40C1-8ED8-C4671BCA0467}" destId="{3C23996C-7AE7-45E5-9E15-A3B0CE1793F9}" srcOrd="2" destOrd="0" presId="urn:microsoft.com/office/officeart/2005/8/layout/default"/>
    <dgm:cxn modelId="{42F16E65-2285-4BDB-BE7D-7C7B7ABE54EB}" type="presParOf" srcId="{D2D662AE-C202-40C1-8ED8-C4671BCA0467}" destId="{D869CA3D-8728-468A-A115-BEF5670D9DE9}" srcOrd="3" destOrd="0" presId="urn:microsoft.com/office/officeart/2005/8/layout/default"/>
    <dgm:cxn modelId="{F445E239-6E47-42D8-B618-CC072EF2C280}" type="presParOf" srcId="{D2D662AE-C202-40C1-8ED8-C4671BCA0467}" destId="{7451D4F0-9707-4D76-9FB1-7E35343B6940}" srcOrd="4" destOrd="0" presId="urn:microsoft.com/office/officeart/2005/8/layout/default"/>
    <dgm:cxn modelId="{ABA60711-EE9F-405A-A8CE-D744FB43764E}" type="presParOf" srcId="{D2D662AE-C202-40C1-8ED8-C4671BCA0467}" destId="{C0D064D7-F4A4-401B-8780-1FFB68B00CC0}" srcOrd="5" destOrd="0" presId="urn:microsoft.com/office/officeart/2005/8/layout/default"/>
    <dgm:cxn modelId="{C37395CB-D0FE-438F-ABBF-557F69851C41}" type="presParOf" srcId="{D2D662AE-C202-40C1-8ED8-C4671BCA0467}" destId="{597D16B7-129B-40B2-BEAA-EA4FED5C3684}" srcOrd="6" destOrd="0" presId="urn:microsoft.com/office/officeart/2005/8/layout/default"/>
    <dgm:cxn modelId="{2B3C6483-B505-44F0-BEED-0C6BE95BBE43}" type="presParOf" srcId="{D2D662AE-C202-40C1-8ED8-C4671BCA0467}" destId="{5FABD4AA-2C4C-445F-BD2F-770FCD280715}" srcOrd="7" destOrd="0" presId="urn:microsoft.com/office/officeart/2005/8/layout/default"/>
    <dgm:cxn modelId="{07166513-6E2D-45BD-9660-4F9D0272462E}" type="presParOf" srcId="{D2D662AE-C202-40C1-8ED8-C4671BCA0467}" destId="{08AC6EF9-AA7D-4268-A6B8-507CACCDA26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E27ABC8-1634-4EE3-B2BD-2DB08E6E29A1}" type="doc">
      <dgm:prSet loTypeId="urn:microsoft.com/office/officeart/2005/8/layout/default" loCatId="list" qsTypeId="urn:microsoft.com/office/officeart/2005/8/quickstyle/3d2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F547E36A-9019-4B9E-A18C-8B965CE24ACF}">
      <dgm:prSet phldrT="[Текст]" custT="1"/>
      <dgm:spPr/>
      <dgm:t>
        <a:bodyPr/>
        <a:lstStyle/>
        <a:p>
          <a:r>
            <a:rPr lang="ru-RU" sz="2000" b="1" dirty="0" smtClean="0"/>
            <a:t>К системе «Безопасный регион» были подключены:</a:t>
          </a:r>
          <a:endParaRPr lang="ru-RU" sz="2000" b="1" dirty="0"/>
        </a:p>
      </dgm:t>
    </dgm:pt>
    <dgm:pt modelId="{4351BF4F-97A4-4B25-ADF1-5AA8C92C6E12}" type="parTrans" cxnId="{1DDC46C3-0850-41A7-A705-8ACC9FDF20E1}">
      <dgm:prSet/>
      <dgm:spPr/>
      <dgm:t>
        <a:bodyPr/>
        <a:lstStyle/>
        <a:p>
          <a:endParaRPr lang="ru-RU"/>
        </a:p>
      </dgm:t>
    </dgm:pt>
    <dgm:pt modelId="{CC1181C3-C355-43B3-865E-F307B4DDD886}" type="sibTrans" cxnId="{1DDC46C3-0850-41A7-A705-8ACC9FDF20E1}">
      <dgm:prSet/>
      <dgm:spPr/>
      <dgm:t>
        <a:bodyPr/>
        <a:lstStyle/>
        <a:p>
          <a:endParaRPr lang="ru-RU"/>
        </a:p>
      </dgm:t>
    </dgm:pt>
    <dgm:pt modelId="{0F2525F5-2B0E-459B-9BBB-881037F8CCBE}" type="pres">
      <dgm:prSet presAssocID="{0E27ABC8-1634-4EE3-B2BD-2DB08E6E29A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C61B4F-30FE-4583-9FAB-ED4E6AF7088D}" type="pres">
      <dgm:prSet presAssocID="{F547E36A-9019-4B9E-A18C-8B965CE24ACF}" presName="node" presStyleLbl="node1" presStyleIdx="0" presStyleCnt="1" custLinFactNeighborX="-3098" custLinFactNeighborY="53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E6C657-7CC4-44B6-8E0A-7CC3A28D984E}" type="presOf" srcId="{0E27ABC8-1634-4EE3-B2BD-2DB08E6E29A1}" destId="{0F2525F5-2B0E-459B-9BBB-881037F8CCBE}" srcOrd="0" destOrd="0" presId="urn:microsoft.com/office/officeart/2005/8/layout/default"/>
    <dgm:cxn modelId="{5249C423-EF34-4904-8F36-DB645089D4C9}" type="presOf" srcId="{F547E36A-9019-4B9E-A18C-8B965CE24ACF}" destId="{4BC61B4F-30FE-4583-9FAB-ED4E6AF7088D}" srcOrd="0" destOrd="0" presId="urn:microsoft.com/office/officeart/2005/8/layout/default"/>
    <dgm:cxn modelId="{1DDC46C3-0850-41A7-A705-8ACC9FDF20E1}" srcId="{0E27ABC8-1634-4EE3-B2BD-2DB08E6E29A1}" destId="{F547E36A-9019-4B9E-A18C-8B965CE24ACF}" srcOrd="0" destOrd="0" parTransId="{4351BF4F-97A4-4B25-ADF1-5AA8C92C6E12}" sibTransId="{CC1181C3-C355-43B3-865E-F307B4DDD886}"/>
    <dgm:cxn modelId="{05BA24E5-A452-4FB6-B9E3-3B341B276E37}" type="presParOf" srcId="{0F2525F5-2B0E-459B-9BBB-881037F8CCBE}" destId="{4BC61B4F-30FE-4583-9FAB-ED4E6AF7088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94A617-AF99-4845-9631-D3EAF3413308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CD0CE92-F058-4719-A3B8-A5CD6FBDD5C2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7ABDDD74-5DE7-47DE-9584-E36360339566}" type="parTrans" cxnId="{E5BD03B8-6C07-4915-A80D-3EE708279D1B}">
      <dgm:prSet/>
      <dgm:spPr/>
      <dgm:t>
        <a:bodyPr/>
        <a:lstStyle/>
        <a:p>
          <a:endParaRPr lang="ru-RU"/>
        </a:p>
      </dgm:t>
    </dgm:pt>
    <dgm:pt modelId="{8DF0898A-2F32-44C3-98A1-3FF6A2C36667}" type="sibTrans" cxnId="{E5BD03B8-6C07-4915-A80D-3EE708279D1B}">
      <dgm:prSet/>
      <dgm:spPr/>
      <dgm:t>
        <a:bodyPr/>
        <a:lstStyle/>
        <a:p>
          <a:endParaRPr lang="ru-RU"/>
        </a:p>
      </dgm:t>
    </dgm:pt>
    <dgm:pt modelId="{6422839B-CC59-49AE-831E-68F8A627A92E}">
      <dgm:prSet phldrT="[Текст]"/>
      <dgm:spPr/>
      <dgm:t>
        <a:bodyPr/>
        <a:lstStyle/>
        <a:p>
          <a:r>
            <a:rPr lang="ru-RU" dirty="0" smtClean="0"/>
            <a:t>Общая площадь </a:t>
          </a:r>
          <a:r>
            <a:rPr lang="ru-RU" u="sng" dirty="0" smtClean="0"/>
            <a:t>4,7 тысяч </a:t>
          </a:r>
          <a:r>
            <a:rPr lang="ru-RU" dirty="0" smtClean="0"/>
            <a:t>квадратных метров</a:t>
          </a:r>
          <a:endParaRPr lang="ru-RU" dirty="0"/>
        </a:p>
      </dgm:t>
    </dgm:pt>
    <dgm:pt modelId="{B722D7C5-C477-47CE-93C1-6BF1830E1B7C}" type="parTrans" cxnId="{39420D76-9DB3-4F5E-9E08-40B04F03BC5C}">
      <dgm:prSet/>
      <dgm:spPr/>
      <dgm:t>
        <a:bodyPr/>
        <a:lstStyle/>
        <a:p>
          <a:endParaRPr lang="ru-RU"/>
        </a:p>
      </dgm:t>
    </dgm:pt>
    <dgm:pt modelId="{3C68BD67-1B29-4748-8ECD-B88501AD486D}" type="sibTrans" cxnId="{39420D76-9DB3-4F5E-9E08-40B04F03BC5C}">
      <dgm:prSet/>
      <dgm:spPr/>
      <dgm:t>
        <a:bodyPr/>
        <a:lstStyle/>
        <a:p>
          <a:endParaRPr lang="ru-RU"/>
        </a:p>
      </dgm:t>
    </dgm:pt>
    <dgm:pt modelId="{1B4CB78C-FFCC-4E4B-B659-0E2A76B1A03D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16E63C2D-28F6-49E7-BB03-8CE46D8A76A4}" type="parTrans" cxnId="{6C5A42FD-E735-4D4F-B849-A80BD99F929C}">
      <dgm:prSet/>
      <dgm:spPr/>
      <dgm:t>
        <a:bodyPr/>
        <a:lstStyle/>
        <a:p>
          <a:endParaRPr lang="ru-RU"/>
        </a:p>
      </dgm:t>
    </dgm:pt>
    <dgm:pt modelId="{C1171D6D-12E0-4CED-BA6E-5EC0A821474C}" type="sibTrans" cxnId="{6C5A42FD-E735-4D4F-B849-A80BD99F929C}">
      <dgm:prSet/>
      <dgm:spPr/>
      <dgm:t>
        <a:bodyPr/>
        <a:lstStyle/>
        <a:p>
          <a:endParaRPr lang="ru-RU"/>
        </a:p>
      </dgm:t>
    </dgm:pt>
    <dgm:pt modelId="{DDF09745-4B60-409A-BB6F-7B56572BDF3C}">
      <dgm:prSet phldrT="[Текст]"/>
      <dgm:spPr/>
      <dgm:t>
        <a:bodyPr/>
        <a:lstStyle/>
        <a:p>
          <a:r>
            <a:rPr lang="ru-RU" dirty="0" smtClean="0"/>
            <a:t>В школе занимаются </a:t>
          </a:r>
          <a:r>
            <a:rPr lang="ru-RU" u="sng" dirty="0" smtClean="0"/>
            <a:t>184 учащихся </a:t>
          </a:r>
          <a:r>
            <a:rPr lang="ru-RU" dirty="0" smtClean="0"/>
            <a:t>(общая вместимость после завершения реконструкции </a:t>
          </a:r>
          <a:r>
            <a:rPr lang="ru-RU" u="sng" dirty="0" smtClean="0"/>
            <a:t>324 человека</a:t>
          </a:r>
          <a:r>
            <a:rPr lang="ru-RU" dirty="0" smtClean="0"/>
            <a:t>)</a:t>
          </a:r>
          <a:endParaRPr lang="ru-RU" dirty="0"/>
        </a:p>
      </dgm:t>
    </dgm:pt>
    <dgm:pt modelId="{CF89A258-91E5-4B63-AA41-787CFD9FD94A}" type="parTrans" cxnId="{0B53CB50-B76D-4285-8FD8-3D39F3302374}">
      <dgm:prSet/>
      <dgm:spPr/>
      <dgm:t>
        <a:bodyPr/>
        <a:lstStyle/>
        <a:p>
          <a:endParaRPr lang="ru-RU"/>
        </a:p>
      </dgm:t>
    </dgm:pt>
    <dgm:pt modelId="{136B018A-1A5A-4FC8-8585-020505EE2F40}" type="sibTrans" cxnId="{0B53CB50-B76D-4285-8FD8-3D39F3302374}">
      <dgm:prSet/>
      <dgm:spPr/>
      <dgm:t>
        <a:bodyPr/>
        <a:lstStyle/>
        <a:p>
          <a:endParaRPr lang="ru-RU"/>
        </a:p>
      </dgm:t>
    </dgm:pt>
    <dgm:pt modelId="{A6A2A279-331C-4E5D-8CB6-3B2C52BEF678}">
      <dgm:prSet phldrT="[Текст]"/>
      <dgm:spPr/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300253A1-D5B9-4A9A-B160-44D7D50E0073}" type="parTrans" cxnId="{D09E50D7-49D8-4A85-B557-244871C0160C}">
      <dgm:prSet/>
      <dgm:spPr/>
      <dgm:t>
        <a:bodyPr/>
        <a:lstStyle/>
        <a:p>
          <a:endParaRPr lang="ru-RU"/>
        </a:p>
      </dgm:t>
    </dgm:pt>
    <dgm:pt modelId="{AFA8ABD7-9697-4B2A-867C-9C35C5762182}" type="sibTrans" cxnId="{D09E50D7-49D8-4A85-B557-244871C0160C}">
      <dgm:prSet/>
      <dgm:spPr/>
      <dgm:t>
        <a:bodyPr/>
        <a:lstStyle/>
        <a:p>
          <a:endParaRPr lang="ru-RU"/>
        </a:p>
      </dgm:t>
    </dgm:pt>
    <dgm:pt modelId="{A7329211-4CE1-4646-9C82-710A3058ACD2}">
      <dgm:prSet phldrT="[Текст]"/>
      <dgm:spPr/>
      <dgm:t>
        <a:bodyPr/>
        <a:lstStyle/>
        <a:p>
          <a:r>
            <a:rPr lang="ru-RU" dirty="0" smtClean="0"/>
            <a:t>Приобретена мебель, учебное оборудование для классов химии, физики, биологии и географии. </a:t>
          </a:r>
          <a:r>
            <a:rPr lang="ru-RU" u="sng" dirty="0" smtClean="0"/>
            <a:t>40 компьютерных </a:t>
          </a:r>
          <a:r>
            <a:rPr lang="ru-RU" dirty="0" smtClean="0"/>
            <a:t>моноблоков установлено в компьютерном классе.</a:t>
          </a:r>
          <a:endParaRPr lang="ru-RU" dirty="0"/>
        </a:p>
      </dgm:t>
    </dgm:pt>
    <dgm:pt modelId="{C56661DC-A287-40C4-A7F8-1253149ED170}" type="parTrans" cxnId="{12953238-D43B-4495-96F7-DB0B485A1866}">
      <dgm:prSet/>
      <dgm:spPr/>
      <dgm:t>
        <a:bodyPr/>
        <a:lstStyle/>
        <a:p>
          <a:endParaRPr lang="ru-RU"/>
        </a:p>
      </dgm:t>
    </dgm:pt>
    <dgm:pt modelId="{1401BA92-56DD-4FA5-94CF-71A380AD867E}" type="sibTrans" cxnId="{12953238-D43B-4495-96F7-DB0B485A1866}">
      <dgm:prSet/>
      <dgm:spPr/>
      <dgm:t>
        <a:bodyPr/>
        <a:lstStyle/>
        <a:p>
          <a:endParaRPr lang="ru-RU"/>
        </a:p>
      </dgm:t>
    </dgm:pt>
    <dgm:pt modelId="{38B54CAA-D1EC-42B3-B44F-34C9E622DE74}">
      <dgm:prSet/>
      <dgm:spPr/>
      <dgm:t>
        <a:bodyPr/>
        <a:lstStyle/>
        <a:p>
          <a:r>
            <a:rPr lang="ru-RU" dirty="0" smtClean="0"/>
            <a:t>4.</a:t>
          </a:r>
          <a:endParaRPr lang="ru-RU" dirty="0"/>
        </a:p>
      </dgm:t>
    </dgm:pt>
    <dgm:pt modelId="{F149D992-3B65-42E3-8DAA-0154A6CAD5C9}" type="parTrans" cxnId="{42ECC077-1EE1-49AE-A1C1-B2C145F28102}">
      <dgm:prSet/>
      <dgm:spPr/>
      <dgm:t>
        <a:bodyPr/>
        <a:lstStyle/>
        <a:p>
          <a:endParaRPr lang="ru-RU"/>
        </a:p>
      </dgm:t>
    </dgm:pt>
    <dgm:pt modelId="{7835AF80-CA3B-4D80-8ABD-D5CD6668772A}" type="sibTrans" cxnId="{42ECC077-1EE1-49AE-A1C1-B2C145F28102}">
      <dgm:prSet/>
      <dgm:spPr/>
      <dgm:t>
        <a:bodyPr/>
        <a:lstStyle/>
        <a:p>
          <a:endParaRPr lang="ru-RU"/>
        </a:p>
      </dgm:t>
    </dgm:pt>
    <dgm:pt modelId="{A427CD4B-D626-4B4D-A9DF-B96658E7DF1C}">
      <dgm:prSet/>
      <dgm:spPr/>
      <dgm:t>
        <a:bodyPr/>
        <a:lstStyle/>
        <a:p>
          <a:r>
            <a:rPr lang="ru-RU" dirty="0" smtClean="0"/>
            <a:t>Общий объем финансирования проекта – </a:t>
          </a:r>
          <a:r>
            <a:rPr lang="ru-RU" u="sng" dirty="0" smtClean="0"/>
            <a:t>136,4 миллионов рублей</a:t>
          </a:r>
          <a:endParaRPr lang="ru-RU" u="sng" dirty="0"/>
        </a:p>
      </dgm:t>
    </dgm:pt>
    <dgm:pt modelId="{D60E2139-0198-4CF5-ABEF-7667E2111664}" type="parTrans" cxnId="{B5337CBD-6338-4909-86C0-4A4F783987EF}">
      <dgm:prSet/>
      <dgm:spPr/>
      <dgm:t>
        <a:bodyPr/>
        <a:lstStyle/>
        <a:p>
          <a:endParaRPr lang="ru-RU"/>
        </a:p>
      </dgm:t>
    </dgm:pt>
    <dgm:pt modelId="{BCF31F6A-81BD-43B7-99C0-EBE771728D6A}" type="sibTrans" cxnId="{B5337CBD-6338-4909-86C0-4A4F783987EF}">
      <dgm:prSet/>
      <dgm:spPr/>
      <dgm:t>
        <a:bodyPr/>
        <a:lstStyle/>
        <a:p>
          <a:endParaRPr lang="ru-RU"/>
        </a:p>
      </dgm:t>
    </dgm:pt>
    <dgm:pt modelId="{2A83E84F-C810-454C-8C4F-7A11366CBFA9}" type="pres">
      <dgm:prSet presAssocID="{F294A617-AF99-4845-9631-D3EAF34133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F74B32-965D-4DF2-B2A4-A58A9ED09DCF}" type="pres">
      <dgm:prSet presAssocID="{5CD0CE92-F058-4719-A3B8-A5CD6FBDD5C2}" presName="composite" presStyleCnt="0"/>
      <dgm:spPr/>
    </dgm:pt>
    <dgm:pt modelId="{CD6D249A-A481-4B39-83B8-9AC0F4523662}" type="pres">
      <dgm:prSet presAssocID="{5CD0CE92-F058-4719-A3B8-A5CD6FBDD5C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7C6AA-803A-42E1-9F63-4C4B0637F2F7}" type="pres">
      <dgm:prSet presAssocID="{5CD0CE92-F058-4719-A3B8-A5CD6FBDD5C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1195C-B9C6-4868-A5F2-BC926C0FAC9B}" type="pres">
      <dgm:prSet presAssocID="{8DF0898A-2F32-44C3-98A1-3FF6A2C36667}" presName="sp" presStyleCnt="0"/>
      <dgm:spPr/>
    </dgm:pt>
    <dgm:pt modelId="{1DA00A1D-F293-4F41-BC4C-C7DB8D6E2455}" type="pres">
      <dgm:prSet presAssocID="{1B4CB78C-FFCC-4E4B-B659-0E2A76B1A03D}" presName="composite" presStyleCnt="0"/>
      <dgm:spPr/>
    </dgm:pt>
    <dgm:pt modelId="{2AC09DA4-9C66-4888-A1CE-70750FB34BC8}" type="pres">
      <dgm:prSet presAssocID="{1B4CB78C-FFCC-4E4B-B659-0E2A76B1A03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E03AF-19AE-47A3-A3C5-882A13107764}" type="pres">
      <dgm:prSet presAssocID="{1B4CB78C-FFCC-4E4B-B659-0E2A76B1A03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71775-77C2-4A14-8004-2C45559CEE6D}" type="pres">
      <dgm:prSet presAssocID="{C1171D6D-12E0-4CED-BA6E-5EC0A821474C}" presName="sp" presStyleCnt="0"/>
      <dgm:spPr/>
    </dgm:pt>
    <dgm:pt modelId="{C3EEF166-A790-4C16-8870-02C0E1AA273E}" type="pres">
      <dgm:prSet presAssocID="{A6A2A279-331C-4E5D-8CB6-3B2C52BEF678}" presName="composite" presStyleCnt="0"/>
      <dgm:spPr/>
    </dgm:pt>
    <dgm:pt modelId="{A0FD9BF4-AE6D-488F-B231-DAD8ECD2B2FF}" type="pres">
      <dgm:prSet presAssocID="{A6A2A279-331C-4E5D-8CB6-3B2C52BEF67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DC2CF-A8E3-4DA7-AD4B-E62A54494EF4}" type="pres">
      <dgm:prSet presAssocID="{A6A2A279-331C-4E5D-8CB6-3B2C52BEF67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487FD-B0C7-4A22-936F-B5A55D289E35}" type="pres">
      <dgm:prSet presAssocID="{AFA8ABD7-9697-4B2A-867C-9C35C5762182}" presName="sp" presStyleCnt="0"/>
      <dgm:spPr/>
    </dgm:pt>
    <dgm:pt modelId="{4C27B3A2-A5C2-4C0B-BA1B-7A1464915400}" type="pres">
      <dgm:prSet presAssocID="{38B54CAA-D1EC-42B3-B44F-34C9E622DE74}" presName="composite" presStyleCnt="0"/>
      <dgm:spPr/>
    </dgm:pt>
    <dgm:pt modelId="{ABD076CB-F492-44C4-AE5C-5D7F1253D504}" type="pres">
      <dgm:prSet presAssocID="{38B54CAA-D1EC-42B3-B44F-34C9E622DE7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2FB22-59A7-4ED8-877C-4D8EC75254C0}" type="pres">
      <dgm:prSet presAssocID="{38B54CAA-D1EC-42B3-B44F-34C9E622DE7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953238-D43B-4495-96F7-DB0B485A1866}" srcId="{A6A2A279-331C-4E5D-8CB6-3B2C52BEF678}" destId="{A7329211-4CE1-4646-9C82-710A3058ACD2}" srcOrd="0" destOrd="0" parTransId="{C56661DC-A287-40C4-A7F8-1253149ED170}" sibTransId="{1401BA92-56DD-4FA5-94CF-71A380AD867E}"/>
    <dgm:cxn modelId="{6B95D5A2-F230-4877-897E-1556DCB6CC17}" type="presOf" srcId="{A6A2A279-331C-4E5D-8CB6-3B2C52BEF678}" destId="{A0FD9BF4-AE6D-488F-B231-DAD8ECD2B2FF}" srcOrd="0" destOrd="0" presId="urn:microsoft.com/office/officeart/2005/8/layout/chevron2"/>
    <dgm:cxn modelId="{42ECC077-1EE1-49AE-A1C1-B2C145F28102}" srcId="{F294A617-AF99-4845-9631-D3EAF3413308}" destId="{38B54CAA-D1EC-42B3-B44F-34C9E622DE74}" srcOrd="3" destOrd="0" parTransId="{F149D992-3B65-42E3-8DAA-0154A6CAD5C9}" sibTransId="{7835AF80-CA3B-4D80-8ABD-D5CD6668772A}"/>
    <dgm:cxn modelId="{1230257E-6B5A-4450-A6EF-EEFDF629E81A}" type="presOf" srcId="{1B4CB78C-FFCC-4E4B-B659-0E2A76B1A03D}" destId="{2AC09DA4-9C66-4888-A1CE-70750FB34BC8}" srcOrd="0" destOrd="0" presId="urn:microsoft.com/office/officeart/2005/8/layout/chevron2"/>
    <dgm:cxn modelId="{0B53CB50-B76D-4285-8FD8-3D39F3302374}" srcId="{1B4CB78C-FFCC-4E4B-B659-0E2A76B1A03D}" destId="{DDF09745-4B60-409A-BB6F-7B56572BDF3C}" srcOrd="0" destOrd="0" parTransId="{CF89A258-91E5-4B63-AA41-787CFD9FD94A}" sibTransId="{136B018A-1A5A-4FC8-8585-020505EE2F40}"/>
    <dgm:cxn modelId="{39420D76-9DB3-4F5E-9E08-40B04F03BC5C}" srcId="{5CD0CE92-F058-4719-A3B8-A5CD6FBDD5C2}" destId="{6422839B-CC59-49AE-831E-68F8A627A92E}" srcOrd="0" destOrd="0" parTransId="{B722D7C5-C477-47CE-93C1-6BF1830E1B7C}" sibTransId="{3C68BD67-1B29-4748-8ECD-B88501AD486D}"/>
    <dgm:cxn modelId="{D09E50D7-49D8-4A85-B557-244871C0160C}" srcId="{F294A617-AF99-4845-9631-D3EAF3413308}" destId="{A6A2A279-331C-4E5D-8CB6-3B2C52BEF678}" srcOrd="2" destOrd="0" parTransId="{300253A1-D5B9-4A9A-B160-44D7D50E0073}" sibTransId="{AFA8ABD7-9697-4B2A-867C-9C35C5762182}"/>
    <dgm:cxn modelId="{66030100-E304-44A9-9D2C-FB9899959C4B}" type="presOf" srcId="{A7329211-4CE1-4646-9C82-710A3058ACD2}" destId="{0B0DC2CF-A8E3-4DA7-AD4B-E62A54494EF4}" srcOrd="0" destOrd="0" presId="urn:microsoft.com/office/officeart/2005/8/layout/chevron2"/>
    <dgm:cxn modelId="{4E463EF9-FA67-47B7-BD6A-8F1D65277674}" type="presOf" srcId="{6422839B-CC59-49AE-831E-68F8A627A92E}" destId="{B897C6AA-803A-42E1-9F63-4C4B0637F2F7}" srcOrd="0" destOrd="0" presId="urn:microsoft.com/office/officeart/2005/8/layout/chevron2"/>
    <dgm:cxn modelId="{A4215CE4-DC7C-4005-9089-A5BB11FFDD14}" type="presOf" srcId="{A427CD4B-D626-4B4D-A9DF-B96658E7DF1C}" destId="{7892FB22-59A7-4ED8-877C-4D8EC75254C0}" srcOrd="0" destOrd="0" presId="urn:microsoft.com/office/officeart/2005/8/layout/chevron2"/>
    <dgm:cxn modelId="{61752EA8-3ABB-4063-9321-7DF143C68B4F}" type="presOf" srcId="{DDF09745-4B60-409A-BB6F-7B56572BDF3C}" destId="{CCCE03AF-19AE-47A3-A3C5-882A13107764}" srcOrd="0" destOrd="0" presId="urn:microsoft.com/office/officeart/2005/8/layout/chevron2"/>
    <dgm:cxn modelId="{E5BD03B8-6C07-4915-A80D-3EE708279D1B}" srcId="{F294A617-AF99-4845-9631-D3EAF3413308}" destId="{5CD0CE92-F058-4719-A3B8-A5CD6FBDD5C2}" srcOrd="0" destOrd="0" parTransId="{7ABDDD74-5DE7-47DE-9584-E36360339566}" sibTransId="{8DF0898A-2F32-44C3-98A1-3FF6A2C36667}"/>
    <dgm:cxn modelId="{80BF41F5-A91A-4DC3-B8EA-55D5238DDB4D}" type="presOf" srcId="{5CD0CE92-F058-4719-A3B8-A5CD6FBDD5C2}" destId="{CD6D249A-A481-4B39-83B8-9AC0F4523662}" srcOrd="0" destOrd="0" presId="urn:microsoft.com/office/officeart/2005/8/layout/chevron2"/>
    <dgm:cxn modelId="{2309F67E-9826-44A4-BF2A-32C5DC39EDF6}" type="presOf" srcId="{F294A617-AF99-4845-9631-D3EAF3413308}" destId="{2A83E84F-C810-454C-8C4F-7A11366CBFA9}" srcOrd="0" destOrd="0" presId="urn:microsoft.com/office/officeart/2005/8/layout/chevron2"/>
    <dgm:cxn modelId="{B5337CBD-6338-4909-86C0-4A4F783987EF}" srcId="{38B54CAA-D1EC-42B3-B44F-34C9E622DE74}" destId="{A427CD4B-D626-4B4D-A9DF-B96658E7DF1C}" srcOrd="0" destOrd="0" parTransId="{D60E2139-0198-4CF5-ABEF-7667E2111664}" sibTransId="{BCF31F6A-81BD-43B7-99C0-EBE771728D6A}"/>
    <dgm:cxn modelId="{6C5A42FD-E735-4D4F-B849-A80BD99F929C}" srcId="{F294A617-AF99-4845-9631-D3EAF3413308}" destId="{1B4CB78C-FFCC-4E4B-B659-0E2A76B1A03D}" srcOrd="1" destOrd="0" parTransId="{16E63C2D-28F6-49E7-BB03-8CE46D8A76A4}" sibTransId="{C1171D6D-12E0-4CED-BA6E-5EC0A821474C}"/>
    <dgm:cxn modelId="{1EB1AA02-9D18-4854-B44D-B307FB39C363}" type="presOf" srcId="{38B54CAA-D1EC-42B3-B44F-34C9E622DE74}" destId="{ABD076CB-F492-44C4-AE5C-5D7F1253D504}" srcOrd="0" destOrd="0" presId="urn:microsoft.com/office/officeart/2005/8/layout/chevron2"/>
    <dgm:cxn modelId="{55F9AF8A-A121-4181-B9BB-6119E54CBD36}" type="presParOf" srcId="{2A83E84F-C810-454C-8C4F-7A11366CBFA9}" destId="{81F74B32-965D-4DF2-B2A4-A58A9ED09DCF}" srcOrd="0" destOrd="0" presId="urn:microsoft.com/office/officeart/2005/8/layout/chevron2"/>
    <dgm:cxn modelId="{B64CE3F3-3994-4724-87ED-7650C90C2B31}" type="presParOf" srcId="{81F74B32-965D-4DF2-B2A4-A58A9ED09DCF}" destId="{CD6D249A-A481-4B39-83B8-9AC0F4523662}" srcOrd="0" destOrd="0" presId="urn:microsoft.com/office/officeart/2005/8/layout/chevron2"/>
    <dgm:cxn modelId="{53A0B975-3882-4169-9EA5-0CF2C7333194}" type="presParOf" srcId="{81F74B32-965D-4DF2-B2A4-A58A9ED09DCF}" destId="{B897C6AA-803A-42E1-9F63-4C4B0637F2F7}" srcOrd="1" destOrd="0" presId="urn:microsoft.com/office/officeart/2005/8/layout/chevron2"/>
    <dgm:cxn modelId="{E76B9A47-41C0-44CF-92F2-66A77BB94E97}" type="presParOf" srcId="{2A83E84F-C810-454C-8C4F-7A11366CBFA9}" destId="{89E1195C-B9C6-4868-A5F2-BC926C0FAC9B}" srcOrd="1" destOrd="0" presId="urn:microsoft.com/office/officeart/2005/8/layout/chevron2"/>
    <dgm:cxn modelId="{A6B346CC-B5CC-4C61-99E3-E1F0F8A46D33}" type="presParOf" srcId="{2A83E84F-C810-454C-8C4F-7A11366CBFA9}" destId="{1DA00A1D-F293-4F41-BC4C-C7DB8D6E2455}" srcOrd="2" destOrd="0" presId="urn:microsoft.com/office/officeart/2005/8/layout/chevron2"/>
    <dgm:cxn modelId="{F2934AD2-B2FA-40AD-AA1E-7909C6CB9C7A}" type="presParOf" srcId="{1DA00A1D-F293-4F41-BC4C-C7DB8D6E2455}" destId="{2AC09DA4-9C66-4888-A1CE-70750FB34BC8}" srcOrd="0" destOrd="0" presId="urn:microsoft.com/office/officeart/2005/8/layout/chevron2"/>
    <dgm:cxn modelId="{7706AAFB-F02F-44D1-821E-A898A670AAC5}" type="presParOf" srcId="{1DA00A1D-F293-4F41-BC4C-C7DB8D6E2455}" destId="{CCCE03AF-19AE-47A3-A3C5-882A13107764}" srcOrd="1" destOrd="0" presId="urn:microsoft.com/office/officeart/2005/8/layout/chevron2"/>
    <dgm:cxn modelId="{4281E3E2-2BF1-46A8-8C7D-497A3A6D9866}" type="presParOf" srcId="{2A83E84F-C810-454C-8C4F-7A11366CBFA9}" destId="{2CE71775-77C2-4A14-8004-2C45559CEE6D}" srcOrd="3" destOrd="0" presId="urn:microsoft.com/office/officeart/2005/8/layout/chevron2"/>
    <dgm:cxn modelId="{21B12996-8CF9-474F-A766-A0F15BC44E86}" type="presParOf" srcId="{2A83E84F-C810-454C-8C4F-7A11366CBFA9}" destId="{C3EEF166-A790-4C16-8870-02C0E1AA273E}" srcOrd="4" destOrd="0" presId="urn:microsoft.com/office/officeart/2005/8/layout/chevron2"/>
    <dgm:cxn modelId="{B0E55620-2251-40EC-A840-088D2B8D1639}" type="presParOf" srcId="{C3EEF166-A790-4C16-8870-02C0E1AA273E}" destId="{A0FD9BF4-AE6D-488F-B231-DAD8ECD2B2FF}" srcOrd="0" destOrd="0" presId="urn:microsoft.com/office/officeart/2005/8/layout/chevron2"/>
    <dgm:cxn modelId="{110745F5-52C1-440F-8F67-2A7825B4EBDE}" type="presParOf" srcId="{C3EEF166-A790-4C16-8870-02C0E1AA273E}" destId="{0B0DC2CF-A8E3-4DA7-AD4B-E62A54494EF4}" srcOrd="1" destOrd="0" presId="urn:microsoft.com/office/officeart/2005/8/layout/chevron2"/>
    <dgm:cxn modelId="{43955E31-133D-45D4-9656-259D045114F2}" type="presParOf" srcId="{2A83E84F-C810-454C-8C4F-7A11366CBFA9}" destId="{AFB487FD-B0C7-4A22-936F-B5A55D289E35}" srcOrd="5" destOrd="0" presId="urn:microsoft.com/office/officeart/2005/8/layout/chevron2"/>
    <dgm:cxn modelId="{CF6BEE08-8D9D-4DCC-9B6B-CD11BF885818}" type="presParOf" srcId="{2A83E84F-C810-454C-8C4F-7A11366CBFA9}" destId="{4C27B3A2-A5C2-4C0B-BA1B-7A1464915400}" srcOrd="6" destOrd="0" presId="urn:microsoft.com/office/officeart/2005/8/layout/chevron2"/>
    <dgm:cxn modelId="{D75EFBD2-2B1E-4BFC-8F3D-B68A0C9F23F3}" type="presParOf" srcId="{4C27B3A2-A5C2-4C0B-BA1B-7A1464915400}" destId="{ABD076CB-F492-44C4-AE5C-5D7F1253D504}" srcOrd="0" destOrd="0" presId="urn:microsoft.com/office/officeart/2005/8/layout/chevron2"/>
    <dgm:cxn modelId="{EB58F38C-1333-4B88-BF36-960CB20A56DD}" type="presParOf" srcId="{4C27B3A2-A5C2-4C0B-BA1B-7A1464915400}" destId="{7892FB22-59A7-4ED8-877C-4D8EC75254C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3EC8A3-C355-4CBF-AF64-6F9ACACE7AA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569EB7-7F58-4743-8356-169D6C17B0AF}">
      <dgm:prSet phldrT="[Текст]"/>
      <dgm:spPr/>
      <dgm:t>
        <a:bodyPr/>
        <a:lstStyle/>
        <a:p>
          <a:r>
            <a:rPr lang="ru-RU" dirty="0" smtClean="0"/>
            <a:t>-</a:t>
          </a:r>
          <a:endParaRPr lang="ru-RU" dirty="0"/>
        </a:p>
      </dgm:t>
    </dgm:pt>
    <dgm:pt modelId="{207FDCF3-B2D3-4014-BA51-27550DB1FAE6}" type="parTrans" cxnId="{030C97B1-1777-4732-BFD3-2149B6C28DA7}">
      <dgm:prSet/>
      <dgm:spPr/>
      <dgm:t>
        <a:bodyPr/>
        <a:lstStyle/>
        <a:p>
          <a:endParaRPr lang="ru-RU"/>
        </a:p>
      </dgm:t>
    </dgm:pt>
    <dgm:pt modelId="{C550590B-A417-4561-B446-5EDA374F51A2}" type="sibTrans" cxnId="{030C97B1-1777-4732-BFD3-2149B6C28DA7}">
      <dgm:prSet/>
      <dgm:spPr/>
      <dgm:t>
        <a:bodyPr/>
        <a:lstStyle/>
        <a:p>
          <a:endParaRPr lang="ru-RU"/>
        </a:p>
      </dgm:t>
    </dgm:pt>
    <dgm:pt modelId="{BE0549B3-8CC3-4158-8EBF-75E625B0F382}">
      <dgm:prSet phldrT="[Текст]"/>
      <dgm:spPr/>
      <dgm:t>
        <a:bodyPr/>
        <a:lstStyle/>
        <a:p>
          <a:r>
            <a:rPr lang="ru-RU" dirty="0" smtClean="0"/>
            <a:t>В 2019 году были проведены землеустроительные и проектно-изыскательские работы на объектах газификации деревень </a:t>
          </a:r>
          <a:r>
            <a:rPr lang="ru-RU" b="1" dirty="0" err="1" smtClean="0"/>
            <a:t>Мамоново</a:t>
          </a:r>
          <a:r>
            <a:rPr lang="ru-RU" dirty="0" smtClean="0"/>
            <a:t> и </a:t>
          </a:r>
          <a:r>
            <a:rPr lang="ru-RU" b="1" dirty="0" err="1" smtClean="0"/>
            <a:t>Астренево</a:t>
          </a:r>
          <a:r>
            <a:rPr lang="ru-RU" dirty="0" smtClean="0"/>
            <a:t> (7,15 км). В 2020-2021 годах планируется провести строительно-монтажные работы по газификации деревень.</a:t>
          </a:r>
          <a:endParaRPr lang="ru-RU" dirty="0"/>
        </a:p>
      </dgm:t>
    </dgm:pt>
    <dgm:pt modelId="{CCD43A4C-B20F-49F9-9987-DD71C29DAE65}" type="parTrans" cxnId="{CFE717F0-02B9-412D-B9F5-AEC581FFB3FC}">
      <dgm:prSet/>
      <dgm:spPr/>
      <dgm:t>
        <a:bodyPr/>
        <a:lstStyle/>
        <a:p>
          <a:endParaRPr lang="ru-RU"/>
        </a:p>
      </dgm:t>
    </dgm:pt>
    <dgm:pt modelId="{19C412F7-87CF-4FEE-8BD7-81454A218C2F}" type="sibTrans" cxnId="{CFE717F0-02B9-412D-B9F5-AEC581FFB3FC}">
      <dgm:prSet/>
      <dgm:spPr/>
      <dgm:t>
        <a:bodyPr/>
        <a:lstStyle/>
        <a:p>
          <a:endParaRPr lang="ru-RU"/>
        </a:p>
      </dgm:t>
    </dgm:pt>
    <dgm:pt modelId="{FFF6AA4E-5B90-4367-A936-44ACA771A8FA}">
      <dgm:prSet phldrT="[Текст]"/>
      <dgm:spPr/>
      <dgm:t>
        <a:bodyPr/>
        <a:lstStyle/>
        <a:p>
          <a:r>
            <a:rPr lang="ru-RU" dirty="0" smtClean="0"/>
            <a:t>-</a:t>
          </a:r>
          <a:endParaRPr lang="ru-RU" dirty="0"/>
        </a:p>
      </dgm:t>
    </dgm:pt>
    <dgm:pt modelId="{994A0FFE-7D79-440E-88CC-98CCF15D8A2B}" type="parTrans" cxnId="{CBA3C314-C4C1-43C7-9C0A-22C0792B5126}">
      <dgm:prSet/>
      <dgm:spPr/>
      <dgm:t>
        <a:bodyPr/>
        <a:lstStyle/>
        <a:p>
          <a:endParaRPr lang="ru-RU"/>
        </a:p>
      </dgm:t>
    </dgm:pt>
    <dgm:pt modelId="{EE7EEFBB-7FC5-4967-BF52-1989C5D08D51}" type="sibTrans" cxnId="{CBA3C314-C4C1-43C7-9C0A-22C0792B5126}">
      <dgm:prSet/>
      <dgm:spPr/>
      <dgm:t>
        <a:bodyPr/>
        <a:lstStyle/>
        <a:p>
          <a:endParaRPr lang="ru-RU"/>
        </a:p>
      </dgm:t>
    </dgm:pt>
    <dgm:pt modelId="{27DBB312-BA9B-4A3A-BB81-151E377CDE2A}">
      <dgm:prSet phldrT="[Текст]"/>
      <dgm:spPr/>
      <dgm:t>
        <a:bodyPr/>
        <a:lstStyle/>
        <a:p>
          <a:r>
            <a:rPr lang="ru-RU" dirty="0" smtClean="0"/>
            <a:t>Продолжаются работы по корректировке проектной документации по газификации деревни </a:t>
          </a:r>
          <a:r>
            <a:rPr lang="ru-RU" b="1" dirty="0" smtClean="0"/>
            <a:t>Введенское</a:t>
          </a:r>
          <a:r>
            <a:rPr lang="ru-RU" dirty="0" smtClean="0"/>
            <a:t>. Строительно-монтажные работы запланированы на конец текущего года.</a:t>
          </a:r>
          <a:endParaRPr lang="ru-RU" dirty="0"/>
        </a:p>
      </dgm:t>
    </dgm:pt>
    <dgm:pt modelId="{DFC56C60-E41F-4653-B2B3-6D4E87C03869}" type="parTrans" cxnId="{3A92472A-F11B-421D-AE2C-4B7C8EC0B0BE}">
      <dgm:prSet/>
      <dgm:spPr/>
      <dgm:t>
        <a:bodyPr/>
        <a:lstStyle/>
        <a:p>
          <a:endParaRPr lang="ru-RU"/>
        </a:p>
      </dgm:t>
    </dgm:pt>
    <dgm:pt modelId="{3C9C5957-EDF6-49DF-8975-C36B5D0988F4}" type="sibTrans" cxnId="{3A92472A-F11B-421D-AE2C-4B7C8EC0B0BE}">
      <dgm:prSet/>
      <dgm:spPr/>
      <dgm:t>
        <a:bodyPr/>
        <a:lstStyle/>
        <a:p>
          <a:endParaRPr lang="ru-RU"/>
        </a:p>
      </dgm:t>
    </dgm:pt>
    <dgm:pt modelId="{1589D5F4-D226-4CF6-8974-6CFCB952C322}">
      <dgm:prSet phldrT="[Текст]"/>
      <dgm:spPr/>
      <dgm:t>
        <a:bodyPr/>
        <a:lstStyle/>
        <a:p>
          <a:r>
            <a:rPr lang="ru-RU" dirty="0" smtClean="0"/>
            <a:t>-</a:t>
          </a:r>
          <a:endParaRPr lang="ru-RU" dirty="0"/>
        </a:p>
      </dgm:t>
    </dgm:pt>
    <dgm:pt modelId="{02BC8256-68EC-4842-93F1-E72F2913A754}" type="parTrans" cxnId="{7155BE70-26A0-4DEB-95AE-CCA061BDF092}">
      <dgm:prSet/>
      <dgm:spPr/>
      <dgm:t>
        <a:bodyPr/>
        <a:lstStyle/>
        <a:p>
          <a:endParaRPr lang="ru-RU"/>
        </a:p>
      </dgm:t>
    </dgm:pt>
    <dgm:pt modelId="{BD30C897-52CC-4255-9AA8-85110E099CF6}" type="sibTrans" cxnId="{7155BE70-26A0-4DEB-95AE-CCA061BDF092}">
      <dgm:prSet/>
      <dgm:spPr/>
      <dgm:t>
        <a:bodyPr/>
        <a:lstStyle/>
        <a:p>
          <a:endParaRPr lang="ru-RU"/>
        </a:p>
      </dgm:t>
    </dgm:pt>
    <dgm:pt modelId="{63150990-AABC-4A29-A0B6-79DBA54AC484}">
      <dgm:prSet phldrT="[Текст]"/>
      <dgm:spPr/>
      <dgm:t>
        <a:bodyPr/>
        <a:lstStyle/>
        <a:p>
          <a:r>
            <a:rPr lang="ru-RU" dirty="0" smtClean="0"/>
            <a:t>Продолжаются проектно-изыскательские и землеустроительные работы для строительства газопровода высокого давления </a:t>
          </a:r>
          <a:r>
            <a:rPr lang="ru-RU" b="1" dirty="0" smtClean="0"/>
            <a:t>с. Микулино – д. </a:t>
          </a:r>
          <a:r>
            <a:rPr lang="ru-RU" b="1" dirty="0" err="1" smtClean="0"/>
            <a:t>Хранево</a:t>
          </a:r>
          <a:r>
            <a:rPr lang="ru-RU" b="1" dirty="0" smtClean="0"/>
            <a:t> – д. </a:t>
          </a:r>
          <a:r>
            <a:rPr lang="ru-RU" b="1" dirty="0" err="1" smtClean="0"/>
            <a:t>Коноплево</a:t>
          </a:r>
          <a:r>
            <a:rPr lang="ru-RU" b="1" dirty="0" smtClean="0"/>
            <a:t> </a:t>
          </a:r>
          <a:r>
            <a:rPr lang="ru-RU" dirty="0" smtClean="0"/>
            <a:t>(13,8 км). Ввод в эксплуатацию запланирован на 2021 год.</a:t>
          </a:r>
          <a:endParaRPr lang="ru-RU" dirty="0"/>
        </a:p>
      </dgm:t>
    </dgm:pt>
    <dgm:pt modelId="{B80EAC74-CE60-46D7-BA9F-C58FCE93C5E4}" type="parTrans" cxnId="{23D8DC2E-345E-4451-8C03-6B70D6013666}">
      <dgm:prSet/>
      <dgm:spPr/>
      <dgm:t>
        <a:bodyPr/>
        <a:lstStyle/>
        <a:p>
          <a:endParaRPr lang="ru-RU"/>
        </a:p>
      </dgm:t>
    </dgm:pt>
    <dgm:pt modelId="{DDDB2199-67B3-4AE7-A99D-765232F34C0B}" type="sibTrans" cxnId="{23D8DC2E-345E-4451-8C03-6B70D6013666}">
      <dgm:prSet/>
      <dgm:spPr/>
      <dgm:t>
        <a:bodyPr/>
        <a:lstStyle/>
        <a:p>
          <a:endParaRPr lang="ru-RU"/>
        </a:p>
      </dgm:t>
    </dgm:pt>
    <dgm:pt modelId="{9FD0C5B6-A833-42FB-891C-1475239CD577}" type="pres">
      <dgm:prSet presAssocID="{543EC8A3-C355-4CBF-AF64-6F9ACACE7AA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907221-18E2-473F-8AC4-CCF11AE4E5CA}" type="pres">
      <dgm:prSet presAssocID="{78569EB7-7F58-4743-8356-169D6C17B0AF}" presName="composite" presStyleCnt="0"/>
      <dgm:spPr/>
    </dgm:pt>
    <dgm:pt modelId="{AA632E79-ED9D-4571-A67F-86E5BE789DAB}" type="pres">
      <dgm:prSet presAssocID="{78569EB7-7F58-4743-8356-169D6C17B0A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981EF4-3537-49D9-802B-7FD051CACE70}" type="pres">
      <dgm:prSet presAssocID="{78569EB7-7F58-4743-8356-169D6C17B0AF}" presName="descendantText" presStyleLbl="alignAcc1" presStyleIdx="0" presStyleCnt="3" custScaleY="133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BB49F-6ADF-4919-AC92-49CFB3986A0C}" type="pres">
      <dgm:prSet presAssocID="{C550590B-A417-4561-B446-5EDA374F51A2}" presName="sp" presStyleCnt="0"/>
      <dgm:spPr/>
    </dgm:pt>
    <dgm:pt modelId="{D5D06FB5-AF05-4A10-8681-1DA84C46214B}" type="pres">
      <dgm:prSet presAssocID="{FFF6AA4E-5B90-4367-A936-44ACA771A8FA}" presName="composite" presStyleCnt="0"/>
      <dgm:spPr/>
    </dgm:pt>
    <dgm:pt modelId="{1E86DC7D-00F4-43EC-9D76-EE604FAF981D}" type="pres">
      <dgm:prSet presAssocID="{FFF6AA4E-5B90-4367-A936-44ACA771A8F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C20FA-E287-46F4-BDB0-E803D606476C}" type="pres">
      <dgm:prSet presAssocID="{FFF6AA4E-5B90-4367-A936-44ACA771A8FA}" presName="descendantText" presStyleLbl="alignAcc1" presStyleIdx="1" presStyleCnt="3" custScaleY="140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CA459-887C-49D6-B78F-E7451D066243}" type="pres">
      <dgm:prSet presAssocID="{EE7EEFBB-7FC5-4967-BF52-1989C5D08D51}" presName="sp" presStyleCnt="0"/>
      <dgm:spPr/>
    </dgm:pt>
    <dgm:pt modelId="{8E6E4375-6A3B-4C45-84C1-A01BA918789B}" type="pres">
      <dgm:prSet presAssocID="{1589D5F4-D226-4CF6-8974-6CFCB952C322}" presName="composite" presStyleCnt="0"/>
      <dgm:spPr/>
    </dgm:pt>
    <dgm:pt modelId="{7C969159-B3C0-42E9-A7D0-6224D8DFC816}" type="pres">
      <dgm:prSet presAssocID="{1589D5F4-D226-4CF6-8974-6CFCB952C32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72184-6DDE-4045-86F5-2F1C7F4CE7BC}" type="pres">
      <dgm:prSet presAssocID="{1589D5F4-D226-4CF6-8974-6CFCB952C322}" presName="descendantText" presStyleLbl="alignAcc1" presStyleIdx="2" presStyleCnt="3" custScaleY="136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2472A-F11B-421D-AE2C-4B7C8EC0B0BE}" srcId="{FFF6AA4E-5B90-4367-A936-44ACA771A8FA}" destId="{27DBB312-BA9B-4A3A-BB81-151E377CDE2A}" srcOrd="0" destOrd="0" parTransId="{DFC56C60-E41F-4653-B2B3-6D4E87C03869}" sibTransId="{3C9C5957-EDF6-49DF-8975-C36B5D0988F4}"/>
    <dgm:cxn modelId="{866513EE-57D8-48AF-B9A7-1B2F3DC01615}" type="presOf" srcId="{1589D5F4-D226-4CF6-8974-6CFCB952C322}" destId="{7C969159-B3C0-42E9-A7D0-6224D8DFC816}" srcOrd="0" destOrd="0" presId="urn:microsoft.com/office/officeart/2005/8/layout/chevron2"/>
    <dgm:cxn modelId="{F9B5EC77-8144-454B-A0E2-2BD8C6218DC6}" type="presOf" srcId="{FFF6AA4E-5B90-4367-A936-44ACA771A8FA}" destId="{1E86DC7D-00F4-43EC-9D76-EE604FAF981D}" srcOrd="0" destOrd="0" presId="urn:microsoft.com/office/officeart/2005/8/layout/chevron2"/>
    <dgm:cxn modelId="{6CE9A231-2655-4D47-B717-BC4131D8FF95}" type="presOf" srcId="{543EC8A3-C355-4CBF-AF64-6F9ACACE7AAC}" destId="{9FD0C5B6-A833-42FB-891C-1475239CD577}" srcOrd="0" destOrd="0" presId="urn:microsoft.com/office/officeart/2005/8/layout/chevron2"/>
    <dgm:cxn modelId="{23D8DC2E-345E-4451-8C03-6B70D6013666}" srcId="{1589D5F4-D226-4CF6-8974-6CFCB952C322}" destId="{63150990-AABC-4A29-A0B6-79DBA54AC484}" srcOrd="0" destOrd="0" parTransId="{B80EAC74-CE60-46D7-BA9F-C58FCE93C5E4}" sibTransId="{DDDB2199-67B3-4AE7-A99D-765232F34C0B}"/>
    <dgm:cxn modelId="{20784BA2-5AEA-4BC6-921F-C69A29B334F8}" type="presOf" srcId="{27DBB312-BA9B-4A3A-BB81-151E377CDE2A}" destId="{474C20FA-E287-46F4-BDB0-E803D606476C}" srcOrd="0" destOrd="0" presId="urn:microsoft.com/office/officeart/2005/8/layout/chevron2"/>
    <dgm:cxn modelId="{7155BE70-26A0-4DEB-95AE-CCA061BDF092}" srcId="{543EC8A3-C355-4CBF-AF64-6F9ACACE7AAC}" destId="{1589D5F4-D226-4CF6-8974-6CFCB952C322}" srcOrd="2" destOrd="0" parTransId="{02BC8256-68EC-4842-93F1-E72F2913A754}" sibTransId="{BD30C897-52CC-4255-9AA8-85110E099CF6}"/>
    <dgm:cxn modelId="{88AC2AC1-26C5-4009-ADDA-E07D05709135}" type="presOf" srcId="{BE0549B3-8CC3-4158-8EBF-75E625B0F382}" destId="{F1981EF4-3537-49D9-802B-7FD051CACE70}" srcOrd="0" destOrd="0" presId="urn:microsoft.com/office/officeart/2005/8/layout/chevron2"/>
    <dgm:cxn modelId="{030C97B1-1777-4732-BFD3-2149B6C28DA7}" srcId="{543EC8A3-C355-4CBF-AF64-6F9ACACE7AAC}" destId="{78569EB7-7F58-4743-8356-169D6C17B0AF}" srcOrd="0" destOrd="0" parTransId="{207FDCF3-B2D3-4014-BA51-27550DB1FAE6}" sibTransId="{C550590B-A417-4561-B446-5EDA374F51A2}"/>
    <dgm:cxn modelId="{CFE717F0-02B9-412D-B9F5-AEC581FFB3FC}" srcId="{78569EB7-7F58-4743-8356-169D6C17B0AF}" destId="{BE0549B3-8CC3-4158-8EBF-75E625B0F382}" srcOrd="0" destOrd="0" parTransId="{CCD43A4C-B20F-49F9-9987-DD71C29DAE65}" sibTransId="{19C412F7-87CF-4FEE-8BD7-81454A218C2F}"/>
    <dgm:cxn modelId="{EA7A6F49-A93E-46DE-A97D-C6BF3CEF30F0}" type="presOf" srcId="{78569EB7-7F58-4743-8356-169D6C17B0AF}" destId="{AA632E79-ED9D-4571-A67F-86E5BE789DAB}" srcOrd="0" destOrd="0" presId="urn:microsoft.com/office/officeart/2005/8/layout/chevron2"/>
    <dgm:cxn modelId="{30BDA70E-FA5D-49B6-84BC-4B7DB45F9859}" type="presOf" srcId="{63150990-AABC-4A29-A0B6-79DBA54AC484}" destId="{0E472184-6DDE-4045-86F5-2F1C7F4CE7BC}" srcOrd="0" destOrd="0" presId="urn:microsoft.com/office/officeart/2005/8/layout/chevron2"/>
    <dgm:cxn modelId="{CBA3C314-C4C1-43C7-9C0A-22C0792B5126}" srcId="{543EC8A3-C355-4CBF-AF64-6F9ACACE7AAC}" destId="{FFF6AA4E-5B90-4367-A936-44ACA771A8FA}" srcOrd="1" destOrd="0" parTransId="{994A0FFE-7D79-440E-88CC-98CCF15D8A2B}" sibTransId="{EE7EEFBB-7FC5-4967-BF52-1989C5D08D51}"/>
    <dgm:cxn modelId="{18D7D5A8-A9EF-42F1-B5EE-A8FA3DF5B342}" type="presParOf" srcId="{9FD0C5B6-A833-42FB-891C-1475239CD577}" destId="{5B907221-18E2-473F-8AC4-CCF11AE4E5CA}" srcOrd="0" destOrd="0" presId="urn:microsoft.com/office/officeart/2005/8/layout/chevron2"/>
    <dgm:cxn modelId="{CA4FDC89-7AE5-40CD-9386-59F6B425F222}" type="presParOf" srcId="{5B907221-18E2-473F-8AC4-CCF11AE4E5CA}" destId="{AA632E79-ED9D-4571-A67F-86E5BE789DAB}" srcOrd="0" destOrd="0" presId="urn:microsoft.com/office/officeart/2005/8/layout/chevron2"/>
    <dgm:cxn modelId="{D5C88309-02B6-4519-9F82-7FF938DA1381}" type="presParOf" srcId="{5B907221-18E2-473F-8AC4-CCF11AE4E5CA}" destId="{F1981EF4-3537-49D9-802B-7FD051CACE70}" srcOrd="1" destOrd="0" presId="urn:microsoft.com/office/officeart/2005/8/layout/chevron2"/>
    <dgm:cxn modelId="{9888ECA0-4834-4E71-92C6-1D67A9FDF162}" type="presParOf" srcId="{9FD0C5B6-A833-42FB-891C-1475239CD577}" destId="{518BB49F-6ADF-4919-AC92-49CFB3986A0C}" srcOrd="1" destOrd="0" presId="urn:microsoft.com/office/officeart/2005/8/layout/chevron2"/>
    <dgm:cxn modelId="{3D19DC62-C9E6-4D1A-83E6-49E130EA4078}" type="presParOf" srcId="{9FD0C5B6-A833-42FB-891C-1475239CD577}" destId="{D5D06FB5-AF05-4A10-8681-1DA84C46214B}" srcOrd="2" destOrd="0" presId="urn:microsoft.com/office/officeart/2005/8/layout/chevron2"/>
    <dgm:cxn modelId="{E7016B15-CE52-47F5-8E7D-939EF2F9B4C3}" type="presParOf" srcId="{D5D06FB5-AF05-4A10-8681-1DA84C46214B}" destId="{1E86DC7D-00F4-43EC-9D76-EE604FAF981D}" srcOrd="0" destOrd="0" presId="urn:microsoft.com/office/officeart/2005/8/layout/chevron2"/>
    <dgm:cxn modelId="{BFA765B8-D4C3-49D5-B1EC-89D415C310C8}" type="presParOf" srcId="{D5D06FB5-AF05-4A10-8681-1DA84C46214B}" destId="{474C20FA-E287-46F4-BDB0-E803D606476C}" srcOrd="1" destOrd="0" presId="urn:microsoft.com/office/officeart/2005/8/layout/chevron2"/>
    <dgm:cxn modelId="{83C3C97B-1796-41EE-BEE0-AF3D717977BD}" type="presParOf" srcId="{9FD0C5B6-A833-42FB-891C-1475239CD577}" destId="{896CA459-887C-49D6-B78F-E7451D066243}" srcOrd="3" destOrd="0" presId="urn:microsoft.com/office/officeart/2005/8/layout/chevron2"/>
    <dgm:cxn modelId="{6183BB30-5DD6-4337-BCA7-E70D155A22C9}" type="presParOf" srcId="{9FD0C5B6-A833-42FB-891C-1475239CD577}" destId="{8E6E4375-6A3B-4C45-84C1-A01BA918789B}" srcOrd="4" destOrd="0" presId="urn:microsoft.com/office/officeart/2005/8/layout/chevron2"/>
    <dgm:cxn modelId="{FF2A88D3-7365-439A-9CC7-276D23B28ACD}" type="presParOf" srcId="{8E6E4375-6A3B-4C45-84C1-A01BA918789B}" destId="{7C969159-B3C0-42E9-A7D0-6224D8DFC816}" srcOrd="0" destOrd="0" presId="urn:microsoft.com/office/officeart/2005/8/layout/chevron2"/>
    <dgm:cxn modelId="{D53F6F7C-12DE-4DB3-A105-332ACD7FD79F}" type="presParOf" srcId="{8E6E4375-6A3B-4C45-84C1-A01BA918789B}" destId="{0E472184-6DDE-4045-86F5-2F1C7F4CE7B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36FADF-9B84-4D07-BAEA-4A5919D5FCCB}" type="doc">
      <dgm:prSet loTypeId="urn:microsoft.com/office/officeart/2005/8/layout/defaul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F007C4A-3B9F-481D-B891-2D1D74EB1216}">
      <dgm:prSet phldrT="[Текст]" custT="1"/>
      <dgm:spPr/>
      <dgm:t>
        <a:bodyPr/>
        <a:lstStyle/>
        <a:p>
          <a:r>
            <a:rPr lang="ru-RU" sz="2800" b="1" u="sng" dirty="0" smtClean="0"/>
            <a:t>389</a:t>
          </a:r>
          <a:r>
            <a:rPr lang="ru-RU" sz="2800" dirty="0" smtClean="0"/>
            <a:t> индивидуальные предприниматели</a:t>
          </a:r>
          <a:endParaRPr lang="ru-RU" sz="2800" dirty="0"/>
        </a:p>
      </dgm:t>
    </dgm:pt>
    <dgm:pt modelId="{51EA4309-C994-41E7-8817-04DF0B79F862}" type="parTrans" cxnId="{3CFCAD57-BC45-4FB9-8042-C9D88D7B30D4}">
      <dgm:prSet/>
      <dgm:spPr/>
      <dgm:t>
        <a:bodyPr/>
        <a:lstStyle/>
        <a:p>
          <a:endParaRPr lang="ru-RU"/>
        </a:p>
      </dgm:t>
    </dgm:pt>
    <dgm:pt modelId="{6931FBBC-FD4D-49FC-B0F9-869246A8C9E2}" type="sibTrans" cxnId="{3CFCAD57-BC45-4FB9-8042-C9D88D7B30D4}">
      <dgm:prSet/>
      <dgm:spPr/>
      <dgm:t>
        <a:bodyPr/>
        <a:lstStyle/>
        <a:p>
          <a:endParaRPr lang="ru-RU"/>
        </a:p>
      </dgm:t>
    </dgm:pt>
    <dgm:pt modelId="{D9465AAA-CE35-49CE-B353-921B3A5D6923}" type="pres">
      <dgm:prSet presAssocID="{EB36FADF-9B84-4D07-BAEA-4A5919D5FC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1CF7E8-B0A6-4F47-8C56-80B947F91720}" type="pres">
      <dgm:prSet presAssocID="{2F007C4A-3B9F-481D-B891-2D1D74EB1216}" presName="node" presStyleLbl="node1" presStyleIdx="0" presStyleCnt="1" custLinFactNeighborX="2174" custLinFactNeighborY="-16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7F73B2-C39B-463E-8FCE-53C390D01F15}" type="presOf" srcId="{EB36FADF-9B84-4D07-BAEA-4A5919D5FCCB}" destId="{D9465AAA-CE35-49CE-B353-921B3A5D6923}" srcOrd="0" destOrd="0" presId="urn:microsoft.com/office/officeart/2005/8/layout/default"/>
    <dgm:cxn modelId="{7D561C41-C31E-4EF1-989B-386D06DE4A91}" type="presOf" srcId="{2F007C4A-3B9F-481D-B891-2D1D74EB1216}" destId="{D61CF7E8-B0A6-4F47-8C56-80B947F91720}" srcOrd="0" destOrd="0" presId="urn:microsoft.com/office/officeart/2005/8/layout/default"/>
    <dgm:cxn modelId="{3CFCAD57-BC45-4FB9-8042-C9D88D7B30D4}" srcId="{EB36FADF-9B84-4D07-BAEA-4A5919D5FCCB}" destId="{2F007C4A-3B9F-481D-B891-2D1D74EB1216}" srcOrd="0" destOrd="0" parTransId="{51EA4309-C994-41E7-8817-04DF0B79F862}" sibTransId="{6931FBBC-FD4D-49FC-B0F9-869246A8C9E2}"/>
    <dgm:cxn modelId="{B55CD34A-074E-47AE-958D-F422D4FA5988}" type="presParOf" srcId="{D9465AAA-CE35-49CE-B353-921B3A5D6923}" destId="{D61CF7E8-B0A6-4F47-8C56-80B947F9172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36FADF-9B84-4D07-BAEA-4A5919D5FCCB}" type="doc">
      <dgm:prSet loTypeId="urn:microsoft.com/office/officeart/2005/8/layout/defaul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F007C4A-3B9F-481D-B891-2D1D74EB1216}">
      <dgm:prSet phldrT="[Текст]" custT="1"/>
      <dgm:spPr/>
      <dgm:t>
        <a:bodyPr/>
        <a:lstStyle/>
        <a:p>
          <a:r>
            <a:rPr lang="ru-RU" sz="2800" b="1" u="sng" dirty="0" smtClean="0"/>
            <a:t>96</a:t>
          </a:r>
          <a:r>
            <a:rPr lang="ru-RU" sz="2800" dirty="0" smtClean="0"/>
            <a:t> юридические лица</a:t>
          </a:r>
          <a:endParaRPr lang="ru-RU" sz="2800" dirty="0"/>
        </a:p>
      </dgm:t>
    </dgm:pt>
    <dgm:pt modelId="{51EA4309-C994-41E7-8817-04DF0B79F862}" type="parTrans" cxnId="{3CFCAD57-BC45-4FB9-8042-C9D88D7B30D4}">
      <dgm:prSet/>
      <dgm:spPr/>
      <dgm:t>
        <a:bodyPr/>
        <a:lstStyle/>
        <a:p>
          <a:endParaRPr lang="ru-RU"/>
        </a:p>
      </dgm:t>
    </dgm:pt>
    <dgm:pt modelId="{6931FBBC-FD4D-49FC-B0F9-869246A8C9E2}" type="sibTrans" cxnId="{3CFCAD57-BC45-4FB9-8042-C9D88D7B30D4}">
      <dgm:prSet/>
      <dgm:spPr/>
      <dgm:t>
        <a:bodyPr/>
        <a:lstStyle/>
        <a:p>
          <a:endParaRPr lang="ru-RU"/>
        </a:p>
      </dgm:t>
    </dgm:pt>
    <dgm:pt modelId="{D9465AAA-CE35-49CE-B353-921B3A5D6923}" type="pres">
      <dgm:prSet presAssocID="{EB36FADF-9B84-4D07-BAEA-4A5919D5FC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1CF7E8-B0A6-4F47-8C56-80B947F91720}" type="pres">
      <dgm:prSet presAssocID="{2F007C4A-3B9F-481D-B891-2D1D74EB1216}" presName="node" presStyleLbl="node1" presStyleIdx="0" presStyleCnt="1" custLinFactNeighborX="2174" custLinFactNeighborY="-16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424C9F-51D8-4926-AFF6-519F6541BC93}" type="presOf" srcId="{EB36FADF-9B84-4D07-BAEA-4A5919D5FCCB}" destId="{D9465AAA-CE35-49CE-B353-921B3A5D6923}" srcOrd="0" destOrd="0" presId="urn:microsoft.com/office/officeart/2005/8/layout/default"/>
    <dgm:cxn modelId="{BC73E7A1-AE09-4C8D-81D9-562AD3666609}" type="presOf" srcId="{2F007C4A-3B9F-481D-B891-2D1D74EB1216}" destId="{D61CF7E8-B0A6-4F47-8C56-80B947F91720}" srcOrd="0" destOrd="0" presId="urn:microsoft.com/office/officeart/2005/8/layout/default"/>
    <dgm:cxn modelId="{3CFCAD57-BC45-4FB9-8042-C9D88D7B30D4}" srcId="{EB36FADF-9B84-4D07-BAEA-4A5919D5FCCB}" destId="{2F007C4A-3B9F-481D-B891-2D1D74EB1216}" srcOrd="0" destOrd="0" parTransId="{51EA4309-C994-41E7-8817-04DF0B79F862}" sibTransId="{6931FBBC-FD4D-49FC-B0F9-869246A8C9E2}"/>
    <dgm:cxn modelId="{66B10594-F01C-4246-982A-E3718AB3B650}" type="presParOf" srcId="{D9465AAA-CE35-49CE-B353-921B3A5D6923}" destId="{D61CF7E8-B0A6-4F47-8C56-80B947F9172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36FADF-9B84-4D07-BAEA-4A5919D5FCCB}" type="doc">
      <dgm:prSet loTypeId="urn:microsoft.com/office/officeart/2005/8/layout/defaul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F007C4A-3B9F-481D-B891-2D1D74EB1216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bg1"/>
              </a:solidFill>
            </a:rPr>
            <a:t>Зарегистрировано </a:t>
          </a:r>
          <a:r>
            <a:rPr lang="ru-RU" sz="2800" b="1" u="sng" dirty="0" smtClean="0">
              <a:solidFill>
                <a:schemeClr val="bg1"/>
              </a:solidFill>
            </a:rPr>
            <a:t>485 субъектов </a:t>
          </a:r>
          <a:r>
            <a:rPr lang="ru-RU" sz="2800" b="1" dirty="0" smtClean="0">
              <a:solidFill>
                <a:schemeClr val="bg1"/>
              </a:solidFill>
            </a:rPr>
            <a:t>малого и среднего предпринимательства</a:t>
          </a:r>
          <a:endParaRPr lang="ru-RU" sz="2800" dirty="0"/>
        </a:p>
      </dgm:t>
    </dgm:pt>
    <dgm:pt modelId="{51EA4309-C994-41E7-8817-04DF0B79F862}" type="parTrans" cxnId="{3CFCAD57-BC45-4FB9-8042-C9D88D7B30D4}">
      <dgm:prSet/>
      <dgm:spPr/>
      <dgm:t>
        <a:bodyPr/>
        <a:lstStyle/>
        <a:p>
          <a:endParaRPr lang="ru-RU"/>
        </a:p>
      </dgm:t>
    </dgm:pt>
    <dgm:pt modelId="{6931FBBC-FD4D-49FC-B0F9-869246A8C9E2}" type="sibTrans" cxnId="{3CFCAD57-BC45-4FB9-8042-C9D88D7B30D4}">
      <dgm:prSet/>
      <dgm:spPr/>
      <dgm:t>
        <a:bodyPr/>
        <a:lstStyle/>
        <a:p>
          <a:endParaRPr lang="ru-RU"/>
        </a:p>
      </dgm:t>
    </dgm:pt>
    <dgm:pt modelId="{D9465AAA-CE35-49CE-B353-921B3A5D6923}" type="pres">
      <dgm:prSet presAssocID="{EB36FADF-9B84-4D07-BAEA-4A5919D5FC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1CF7E8-B0A6-4F47-8C56-80B947F91720}" type="pres">
      <dgm:prSet presAssocID="{2F007C4A-3B9F-481D-B891-2D1D74EB1216}" presName="node" presStyleLbl="node1" presStyleIdx="0" presStyleCnt="1" custScaleX="179335" custLinFactNeighborX="-1180" custLinFactNeighborY="-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4F00F4-9426-43BF-B7FA-466757748C6A}" type="presOf" srcId="{2F007C4A-3B9F-481D-B891-2D1D74EB1216}" destId="{D61CF7E8-B0A6-4F47-8C56-80B947F91720}" srcOrd="0" destOrd="0" presId="urn:microsoft.com/office/officeart/2005/8/layout/default"/>
    <dgm:cxn modelId="{3CFCAD57-BC45-4FB9-8042-C9D88D7B30D4}" srcId="{EB36FADF-9B84-4D07-BAEA-4A5919D5FCCB}" destId="{2F007C4A-3B9F-481D-B891-2D1D74EB1216}" srcOrd="0" destOrd="0" parTransId="{51EA4309-C994-41E7-8817-04DF0B79F862}" sibTransId="{6931FBBC-FD4D-49FC-B0F9-869246A8C9E2}"/>
    <dgm:cxn modelId="{A272E8C8-8826-4F7C-8D7F-AA2261F43650}" type="presOf" srcId="{EB36FADF-9B84-4D07-BAEA-4A5919D5FCCB}" destId="{D9465AAA-CE35-49CE-B353-921B3A5D6923}" srcOrd="0" destOrd="0" presId="urn:microsoft.com/office/officeart/2005/8/layout/default"/>
    <dgm:cxn modelId="{E522E436-F641-4187-998A-C323B2AA9105}" type="presParOf" srcId="{D9465AAA-CE35-49CE-B353-921B3A5D6923}" destId="{D61CF7E8-B0A6-4F47-8C56-80B947F9172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426EF9-3D9F-4E44-877A-B3E2CE3F7AAA}" type="doc">
      <dgm:prSet loTypeId="urn:microsoft.com/office/officeart/2005/8/layout/list1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294AF6E3-4FFB-4DFA-9389-310411D76AE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На средних, малых и </a:t>
          </a:r>
          <a:r>
            <a:rPr lang="ru-RU" sz="1600" b="1" dirty="0" err="1" smtClean="0">
              <a:solidFill>
                <a:schemeClr val="bg1"/>
              </a:solidFill>
            </a:rPr>
            <a:t>микропредприятиях</a:t>
          </a:r>
          <a:r>
            <a:rPr lang="ru-RU" sz="1600" b="1" dirty="0" smtClean="0">
              <a:solidFill>
                <a:schemeClr val="bg1"/>
              </a:solidFill>
            </a:rPr>
            <a:t> осуществляют деятельность 1400 человек, что составляет 30% от числа занятых в экономике городского округа</a:t>
          </a:r>
          <a:endParaRPr lang="ru-RU" sz="1600" dirty="0"/>
        </a:p>
      </dgm:t>
    </dgm:pt>
    <dgm:pt modelId="{3E7617FB-4073-4CA1-8FAD-90FFB07106B0}" type="parTrans" cxnId="{793B407C-375E-4D70-AD40-93EF1DA5E2CF}">
      <dgm:prSet/>
      <dgm:spPr/>
      <dgm:t>
        <a:bodyPr/>
        <a:lstStyle/>
        <a:p>
          <a:endParaRPr lang="ru-RU"/>
        </a:p>
      </dgm:t>
    </dgm:pt>
    <dgm:pt modelId="{2D4650A5-D0CD-4B35-B79C-CDA5457603A9}" type="sibTrans" cxnId="{793B407C-375E-4D70-AD40-93EF1DA5E2CF}">
      <dgm:prSet/>
      <dgm:spPr/>
      <dgm:t>
        <a:bodyPr/>
        <a:lstStyle/>
        <a:p>
          <a:endParaRPr lang="ru-RU"/>
        </a:p>
      </dgm:t>
    </dgm:pt>
    <dgm:pt modelId="{A0AF9E92-E486-4E20-876A-398BE83F2342}">
      <dgm:prSet phldrT="[Текст]" custT="1"/>
      <dgm:spPr/>
      <dgm:t>
        <a:bodyPr/>
        <a:lstStyle/>
        <a:p>
          <a:r>
            <a:rPr lang="ru-RU" sz="1600" b="1" dirty="0" smtClean="0"/>
            <a:t>За 2019 год зарегистрировалась 88 субъектов малого и среднего предпринимательства</a:t>
          </a:r>
          <a:endParaRPr lang="ru-RU" sz="1600" b="1" dirty="0"/>
        </a:p>
      </dgm:t>
    </dgm:pt>
    <dgm:pt modelId="{A760225C-F7E9-4F79-B272-ADE81F82B9AE}" type="parTrans" cxnId="{7479BAF8-9F63-4D7B-B9E1-E698F292DAC1}">
      <dgm:prSet/>
      <dgm:spPr/>
      <dgm:t>
        <a:bodyPr/>
        <a:lstStyle/>
        <a:p>
          <a:endParaRPr lang="ru-RU"/>
        </a:p>
      </dgm:t>
    </dgm:pt>
    <dgm:pt modelId="{CAEB1585-CA05-447B-AE2A-7B8566152B04}" type="sibTrans" cxnId="{7479BAF8-9F63-4D7B-B9E1-E698F292DAC1}">
      <dgm:prSet/>
      <dgm:spPr/>
      <dgm:t>
        <a:bodyPr/>
        <a:lstStyle/>
        <a:p>
          <a:endParaRPr lang="ru-RU"/>
        </a:p>
      </dgm:t>
    </dgm:pt>
    <dgm:pt modelId="{D7764CB4-2DB3-4AEE-878A-9CE2312DA67E}">
      <dgm:prSet phldrT="[Текст]" custT="1"/>
      <dgm:spPr/>
      <dgm:t>
        <a:bodyPr/>
        <a:lstStyle/>
        <a:p>
          <a:r>
            <a:rPr lang="ru-RU" sz="1600" b="1" dirty="0" smtClean="0"/>
            <a:t>Оказана финансовая поддержка из муниципального бюджета в размере 200 тысяч рублей в виде предоставления субсидии с целью возмещения части затрат индивидуальному предпринимателю</a:t>
          </a:r>
          <a:endParaRPr lang="ru-RU" sz="1600" b="1" dirty="0"/>
        </a:p>
      </dgm:t>
    </dgm:pt>
    <dgm:pt modelId="{595AD239-BC95-4DAA-BC95-5DC25014FC2C}" type="parTrans" cxnId="{01694130-1DED-45F8-8B85-17307D20C4C0}">
      <dgm:prSet/>
      <dgm:spPr/>
      <dgm:t>
        <a:bodyPr/>
        <a:lstStyle/>
        <a:p>
          <a:endParaRPr lang="ru-RU"/>
        </a:p>
      </dgm:t>
    </dgm:pt>
    <dgm:pt modelId="{AD49199A-AC51-49A6-B38A-36660841F1B1}" type="sibTrans" cxnId="{01694130-1DED-45F8-8B85-17307D20C4C0}">
      <dgm:prSet/>
      <dgm:spPr/>
      <dgm:t>
        <a:bodyPr/>
        <a:lstStyle/>
        <a:p>
          <a:endParaRPr lang="ru-RU"/>
        </a:p>
      </dgm:t>
    </dgm:pt>
    <dgm:pt modelId="{B3B4FFD9-9328-4238-9940-0FDF6DD0741E}">
      <dgm:prSet custT="1"/>
      <dgm:spPr/>
      <dgm:t>
        <a:bodyPr/>
        <a:lstStyle/>
        <a:p>
          <a:r>
            <a:rPr lang="ru-RU" sz="1600" b="1" dirty="0" smtClean="0"/>
            <a:t>Имущественная поддержка предоставлена 22 субъектам малого предпринимательства </a:t>
          </a:r>
          <a:endParaRPr lang="ru-RU" sz="1600" b="1" dirty="0"/>
        </a:p>
      </dgm:t>
    </dgm:pt>
    <dgm:pt modelId="{36F80021-38D3-4781-B249-59B00763592F}" type="parTrans" cxnId="{8E4A09F1-473D-441D-8C31-9C6E7E83CF55}">
      <dgm:prSet/>
      <dgm:spPr/>
      <dgm:t>
        <a:bodyPr/>
        <a:lstStyle/>
        <a:p>
          <a:endParaRPr lang="ru-RU"/>
        </a:p>
      </dgm:t>
    </dgm:pt>
    <dgm:pt modelId="{60F52F80-172D-4E55-9B04-ADBAE569E1DD}" type="sibTrans" cxnId="{8E4A09F1-473D-441D-8C31-9C6E7E83CF55}">
      <dgm:prSet/>
      <dgm:spPr/>
      <dgm:t>
        <a:bodyPr/>
        <a:lstStyle/>
        <a:p>
          <a:endParaRPr lang="ru-RU"/>
        </a:p>
      </dgm:t>
    </dgm:pt>
    <dgm:pt modelId="{9C6FBCD6-C76C-4C3F-9849-72E7898A972E}" type="pres">
      <dgm:prSet presAssocID="{7E426EF9-3D9F-4E44-877A-B3E2CE3F7A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B525F3-7F3F-4CCA-9554-6E0E5B96489A}" type="pres">
      <dgm:prSet presAssocID="{294AF6E3-4FFB-4DFA-9389-310411D76AEA}" presName="parentLin" presStyleCnt="0"/>
      <dgm:spPr/>
    </dgm:pt>
    <dgm:pt modelId="{2177A1EF-E818-4F94-B24A-C9AB28AF8F78}" type="pres">
      <dgm:prSet presAssocID="{294AF6E3-4FFB-4DFA-9389-310411D76AE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3386513-AE62-4686-B3C0-80C53007E377}" type="pres">
      <dgm:prSet presAssocID="{294AF6E3-4FFB-4DFA-9389-310411D76AEA}" presName="parentText" presStyleLbl="node1" presStyleIdx="0" presStyleCnt="4" custScaleX="171899" custScaleY="440450" custLinFactX="-1306" custLinFactNeighborX="-100000" custLinFactNeighborY="41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01342-9226-4A1B-A5E8-0835E1829D1B}" type="pres">
      <dgm:prSet presAssocID="{294AF6E3-4FFB-4DFA-9389-310411D76AEA}" presName="negativeSpace" presStyleCnt="0"/>
      <dgm:spPr/>
    </dgm:pt>
    <dgm:pt modelId="{7BBC10D6-0676-408B-8E57-80C553E4C851}" type="pres">
      <dgm:prSet presAssocID="{294AF6E3-4FFB-4DFA-9389-310411D76AEA}" presName="childText" presStyleLbl="conFgAcc1" presStyleIdx="0" presStyleCnt="4">
        <dgm:presLayoutVars>
          <dgm:bulletEnabled val="1"/>
        </dgm:presLayoutVars>
      </dgm:prSet>
      <dgm:spPr/>
    </dgm:pt>
    <dgm:pt modelId="{508C5FFE-5D06-4EE5-B205-12FF47C67D7A}" type="pres">
      <dgm:prSet presAssocID="{2D4650A5-D0CD-4B35-B79C-CDA5457603A9}" presName="spaceBetweenRectangles" presStyleCnt="0"/>
      <dgm:spPr/>
    </dgm:pt>
    <dgm:pt modelId="{89D3DF7C-C3DB-48E6-923A-BFAC1C432A9A}" type="pres">
      <dgm:prSet presAssocID="{A0AF9E92-E486-4E20-876A-398BE83F2342}" presName="parentLin" presStyleCnt="0"/>
      <dgm:spPr/>
    </dgm:pt>
    <dgm:pt modelId="{7C96163B-5788-49A5-A253-D672EE9D1C95}" type="pres">
      <dgm:prSet presAssocID="{A0AF9E92-E486-4E20-876A-398BE83F234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A09CB0A-2609-447E-A4CA-E7270793BC94}" type="pres">
      <dgm:prSet presAssocID="{A0AF9E92-E486-4E20-876A-398BE83F2342}" presName="parentText" presStyleLbl="node1" presStyleIdx="1" presStyleCnt="4" custScaleX="142997" custScaleY="228976" custLinFactNeighborX="-91838" custLinFactNeighborY="109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433B1-C8C0-4E1E-AF28-BA75CACBC1BD}" type="pres">
      <dgm:prSet presAssocID="{A0AF9E92-E486-4E20-876A-398BE83F2342}" presName="negativeSpace" presStyleCnt="0"/>
      <dgm:spPr/>
    </dgm:pt>
    <dgm:pt modelId="{FBDA0E9A-85D8-43BD-8CB6-D3B629D4119E}" type="pres">
      <dgm:prSet presAssocID="{A0AF9E92-E486-4E20-876A-398BE83F2342}" presName="childText" presStyleLbl="conFgAcc1" presStyleIdx="1" presStyleCnt="4">
        <dgm:presLayoutVars>
          <dgm:bulletEnabled val="1"/>
        </dgm:presLayoutVars>
      </dgm:prSet>
      <dgm:spPr/>
    </dgm:pt>
    <dgm:pt modelId="{3B61336B-4439-4DDD-8689-C26525AFD6A9}" type="pres">
      <dgm:prSet presAssocID="{CAEB1585-CA05-447B-AE2A-7B8566152B04}" presName="spaceBetweenRectangles" presStyleCnt="0"/>
      <dgm:spPr/>
    </dgm:pt>
    <dgm:pt modelId="{CB4D2E6A-0DA6-4A92-9F24-BF318FA09933}" type="pres">
      <dgm:prSet presAssocID="{D7764CB4-2DB3-4AEE-878A-9CE2312DA67E}" presName="parentLin" presStyleCnt="0"/>
      <dgm:spPr/>
    </dgm:pt>
    <dgm:pt modelId="{D2AC81FA-5B71-43C7-9090-6C12F637D4C6}" type="pres">
      <dgm:prSet presAssocID="{D7764CB4-2DB3-4AEE-878A-9CE2312DA67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BF18180-2C69-42C5-B7D1-EDC121095780}" type="pres">
      <dgm:prSet presAssocID="{D7764CB4-2DB3-4AEE-878A-9CE2312DA67E}" presName="parentText" presStyleLbl="node1" presStyleIdx="2" presStyleCnt="4" custScaleX="136815" custScaleY="406617" custLinFactNeighborX="-92175" custLinFactNeighborY="169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B9493-F9D3-4D5A-B20D-5BE03EC6DE5E}" type="pres">
      <dgm:prSet presAssocID="{D7764CB4-2DB3-4AEE-878A-9CE2312DA67E}" presName="negativeSpace" presStyleCnt="0"/>
      <dgm:spPr/>
    </dgm:pt>
    <dgm:pt modelId="{85C8592B-92D5-4340-B59C-5BE208BC7F09}" type="pres">
      <dgm:prSet presAssocID="{D7764CB4-2DB3-4AEE-878A-9CE2312DA67E}" presName="childText" presStyleLbl="conFgAcc1" presStyleIdx="2" presStyleCnt="4">
        <dgm:presLayoutVars>
          <dgm:bulletEnabled val="1"/>
        </dgm:presLayoutVars>
      </dgm:prSet>
      <dgm:spPr/>
    </dgm:pt>
    <dgm:pt modelId="{264354E4-3811-45D8-A71A-C54095648407}" type="pres">
      <dgm:prSet presAssocID="{AD49199A-AC51-49A6-B38A-36660841F1B1}" presName="spaceBetweenRectangles" presStyleCnt="0"/>
      <dgm:spPr/>
    </dgm:pt>
    <dgm:pt modelId="{82EBB0DF-2417-44CA-ABCC-319020FD083E}" type="pres">
      <dgm:prSet presAssocID="{B3B4FFD9-9328-4238-9940-0FDF6DD0741E}" presName="parentLin" presStyleCnt="0"/>
      <dgm:spPr/>
    </dgm:pt>
    <dgm:pt modelId="{1AAC94FF-F311-4EED-BC77-D2F795758B07}" type="pres">
      <dgm:prSet presAssocID="{B3B4FFD9-9328-4238-9940-0FDF6DD0741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6074B4F-A5A8-4219-B808-568C23F61661}" type="pres">
      <dgm:prSet presAssocID="{B3B4FFD9-9328-4238-9940-0FDF6DD0741E}" presName="parentText" presStyleLbl="node1" presStyleIdx="3" presStyleCnt="4" custScaleX="142997" custScaleY="288958" custLinFactNeighborX="-93442" custLinFactNeighborY="209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B5294-1BC5-48EA-91B0-2E43A19B56BA}" type="pres">
      <dgm:prSet presAssocID="{B3B4FFD9-9328-4238-9940-0FDF6DD0741E}" presName="negativeSpace" presStyleCnt="0"/>
      <dgm:spPr/>
    </dgm:pt>
    <dgm:pt modelId="{947E8542-A0E1-43AC-A1EF-5297EC6C21B6}" type="pres">
      <dgm:prSet presAssocID="{B3B4FFD9-9328-4238-9940-0FDF6DD074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BD2819D-89B8-4773-A3B1-25AB6CD8736D}" type="presOf" srcId="{A0AF9E92-E486-4E20-876A-398BE83F2342}" destId="{AA09CB0A-2609-447E-A4CA-E7270793BC94}" srcOrd="1" destOrd="0" presId="urn:microsoft.com/office/officeart/2005/8/layout/list1"/>
    <dgm:cxn modelId="{D2468FC1-AFFF-4CC7-913A-1F40C43B4564}" type="presOf" srcId="{294AF6E3-4FFB-4DFA-9389-310411D76AEA}" destId="{E3386513-AE62-4686-B3C0-80C53007E377}" srcOrd="1" destOrd="0" presId="urn:microsoft.com/office/officeart/2005/8/layout/list1"/>
    <dgm:cxn modelId="{01694130-1DED-45F8-8B85-17307D20C4C0}" srcId="{7E426EF9-3D9F-4E44-877A-B3E2CE3F7AAA}" destId="{D7764CB4-2DB3-4AEE-878A-9CE2312DA67E}" srcOrd="2" destOrd="0" parTransId="{595AD239-BC95-4DAA-BC95-5DC25014FC2C}" sibTransId="{AD49199A-AC51-49A6-B38A-36660841F1B1}"/>
    <dgm:cxn modelId="{A7701DAB-F6DB-4B6A-A974-A070579ACB37}" type="presOf" srcId="{7E426EF9-3D9F-4E44-877A-B3E2CE3F7AAA}" destId="{9C6FBCD6-C76C-4C3F-9849-72E7898A972E}" srcOrd="0" destOrd="0" presId="urn:microsoft.com/office/officeart/2005/8/layout/list1"/>
    <dgm:cxn modelId="{A3908F78-26FB-43AF-84B4-B7CB099A2016}" type="presOf" srcId="{B3B4FFD9-9328-4238-9940-0FDF6DD0741E}" destId="{1AAC94FF-F311-4EED-BC77-D2F795758B07}" srcOrd="0" destOrd="0" presId="urn:microsoft.com/office/officeart/2005/8/layout/list1"/>
    <dgm:cxn modelId="{80486F55-B5B9-4FB1-983C-7EB25285624E}" type="presOf" srcId="{294AF6E3-4FFB-4DFA-9389-310411D76AEA}" destId="{2177A1EF-E818-4F94-B24A-C9AB28AF8F78}" srcOrd="0" destOrd="0" presId="urn:microsoft.com/office/officeart/2005/8/layout/list1"/>
    <dgm:cxn modelId="{793B407C-375E-4D70-AD40-93EF1DA5E2CF}" srcId="{7E426EF9-3D9F-4E44-877A-B3E2CE3F7AAA}" destId="{294AF6E3-4FFB-4DFA-9389-310411D76AEA}" srcOrd="0" destOrd="0" parTransId="{3E7617FB-4073-4CA1-8FAD-90FFB07106B0}" sibTransId="{2D4650A5-D0CD-4B35-B79C-CDA5457603A9}"/>
    <dgm:cxn modelId="{7479BAF8-9F63-4D7B-B9E1-E698F292DAC1}" srcId="{7E426EF9-3D9F-4E44-877A-B3E2CE3F7AAA}" destId="{A0AF9E92-E486-4E20-876A-398BE83F2342}" srcOrd="1" destOrd="0" parTransId="{A760225C-F7E9-4F79-B272-ADE81F82B9AE}" sibTransId="{CAEB1585-CA05-447B-AE2A-7B8566152B04}"/>
    <dgm:cxn modelId="{F5CB5496-E604-449B-9031-E7421602FA32}" type="presOf" srcId="{D7764CB4-2DB3-4AEE-878A-9CE2312DA67E}" destId="{D2AC81FA-5B71-43C7-9090-6C12F637D4C6}" srcOrd="0" destOrd="0" presId="urn:microsoft.com/office/officeart/2005/8/layout/list1"/>
    <dgm:cxn modelId="{8BE6808F-72B8-469F-99E0-3A1245778092}" type="presOf" srcId="{D7764CB4-2DB3-4AEE-878A-9CE2312DA67E}" destId="{CBF18180-2C69-42C5-B7D1-EDC121095780}" srcOrd="1" destOrd="0" presId="urn:microsoft.com/office/officeart/2005/8/layout/list1"/>
    <dgm:cxn modelId="{015BAAA9-727F-4D02-811B-51A8DDE4B7BD}" type="presOf" srcId="{B3B4FFD9-9328-4238-9940-0FDF6DD0741E}" destId="{D6074B4F-A5A8-4219-B808-568C23F61661}" srcOrd="1" destOrd="0" presId="urn:microsoft.com/office/officeart/2005/8/layout/list1"/>
    <dgm:cxn modelId="{8E4A09F1-473D-441D-8C31-9C6E7E83CF55}" srcId="{7E426EF9-3D9F-4E44-877A-B3E2CE3F7AAA}" destId="{B3B4FFD9-9328-4238-9940-0FDF6DD0741E}" srcOrd="3" destOrd="0" parTransId="{36F80021-38D3-4781-B249-59B00763592F}" sibTransId="{60F52F80-172D-4E55-9B04-ADBAE569E1DD}"/>
    <dgm:cxn modelId="{039FB26A-AAA4-43FA-B53C-9B3A0FE42A82}" type="presOf" srcId="{A0AF9E92-E486-4E20-876A-398BE83F2342}" destId="{7C96163B-5788-49A5-A253-D672EE9D1C95}" srcOrd="0" destOrd="0" presId="urn:microsoft.com/office/officeart/2005/8/layout/list1"/>
    <dgm:cxn modelId="{21EA3A27-5381-40CB-959C-E717BF15DDFA}" type="presParOf" srcId="{9C6FBCD6-C76C-4C3F-9849-72E7898A972E}" destId="{7EB525F3-7F3F-4CCA-9554-6E0E5B96489A}" srcOrd="0" destOrd="0" presId="urn:microsoft.com/office/officeart/2005/8/layout/list1"/>
    <dgm:cxn modelId="{5BF3912D-CE64-41D7-976B-3FE4BBD95048}" type="presParOf" srcId="{7EB525F3-7F3F-4CCA-9554-6E0E5B96489A}" destId="{2177A1EF-E818-4F94-B24A-C9AB28AF8F78}" srcOrd="0" destOrd="0" presId="urn:microsoft.com/office/officeart/2005/8/layout/list1"/>
    <dgm:cxn modelId="{DC544C2D-87A1-4837-81D2-2AA300AAF642}" type="presParOf" srcId="{7EB525F3-7F3F-4CCA-9554-6E0E5B96489A}" destId="{E3386513-AE62-4686-B3C0-80C53007E377}" srcOrd="1" destOrd="0" presId="urn:microsoft.com/office/officeart/2005/8/layout/list1"/>
    <dgm:cxn modelId="{C8A38D45-5EF2-467E-82D5-0C6D7B0240C5}" type="presParOf" srcId="{9C6FBCD6-C76C-4C3F-9849-72E7898A972E}" destId="{03B01342-9226-4A1B-A5E8-0835E1829D1B}" srcOrd="1" destOrd="0" presId="urn:microsoft.com/office/officeart/2005/8/layout/list1"/>
    <dgm:cxn modelId="{96694265-F7CF-47EB-894F-C268A7E6C850}" type="presParOf" srcId="{9C6FBCD6-C76C-4C3F-9849-72E7898A972E}" destId="{7BBC10D6-0676-408B-8E57-80C553E4C851}" srcOrd="2" destOrd="0" presId="urn:microsoft.com/office/officeart/2005/8/layout/list1"/>
    <dgm:cxn modelId="{CC0C18F5-07F8-4F6B-B1F1-CBBFB351DC84}" type="presParOf" srcId="{9C6FBCD6-C76C-4C3F-9849-72E7898A972E}" destId="{508C5FFE-5D06-4EE5-B205-12FF47C67D7A}" srcOrd="3" destOrd="0" presId="urn:microsoft.com/office/officeart/2005/8/layout/list1"/>
    <dgm:cxn modelId="{080F93B1-70A7-4EB7-BD7B-9A1F0E431574}" type="presParOf" srcId="{9C6FBCD6-C76C-4C3F-9849-72E7898A972E}" destId="{89D3DF7C-C3DB-48E6-923A-BFAC1C432A9A}" srcOrd="4" destOrd="0" presId="urn:microsoft.com/office/officeart/2005/8/layout/list1"/>
    <dgm:cxn modelId="{F0371E62-ECC5-4313-9752-6AF8D7E78723}" type="presParOf" srcId="{89D3DF7C-C3DB-48E6-923A-BFAC1C432A9A}" destId="{7C96163B-5788-49A5-A253-D672EE9D1C95}" srcOrd="0" destOrd="0" presId="urn:microsoft.com/office/officeart/2005/8/layout/list1"/>
    <dgm:cxn modelId="{BB3E1E21-D882-424C-BCC3-168ACD396638}" type="presParOf" srcId="{89D3DF7C-C3DB-48E6-923A-BFAC1C432A9A}" destId="{AA09CB0A-2609-447E-A4CA-E7270793BC94}" srcOrd="1" destOrd="0" presId="urn:microsoft.com/office/officeart/2005/8/layout/list1"/>
    <dgm:cxn modelId="{DACCF05C-8E7F-4B97-A29F-63B098F30F5E}" type="presParOf" srcId="{9C6FBCD6-C76C-4C3F-9849-72E7898A972E}" destId="{E38433B1-C8C0-4E1E-AF28-BA75CACBC1BD}" srcOrd="5" destOrd="0" presId="urn:microsoft.com/office/officeart/2005/8/layout/list1"/>
    <dgm:cxn modelId="{4612944C-C5C5-491A-A43B-0170B4E9E7A7}" type="presParOf" srcId="{9C6FBCD6-C76C-4C3F-9849-72E7898A972E}" destId="{FBDA0E9A-85D8-43BD-8CB6-D3B629D4119E}" srcOrd="6" destOrd="0" presId="urn:microsoft.com/office/officeart/2005/8/layout/list1"/>
    <dgm:cxn modelId="{68FB907B-736C-4936-9BD4-2C9CF411D9A6}" type="presParOf" srcId="{9C6FBCD6-C76C-4C3F-9849-72E7898A972E}" destId="{3B61336B-4439-4DDD-8689-C26525AFD6A9}" srcOrd="7" destOrd="0" presId="urn:microsoft.com/office/officeart/2005/8/layout/list1"/>
    <dgm:cxn modelId="{D21EECB9-6DFA-4615-975C-2EA789625FD8}" type="presParOf" srcId="{9C6FBCD6-C76C-4C3F-9849-72E7898A972E}" destId="{CB4D2E6A-0DA6-4A92-9F24-BF318FA09933}" srcOrd="8" destOrd="0" presId="urn:microsoft.com/office/officeart/2005/8/layout/list1"/>
    <dgm:cxn modelId="{DCE4D056-B906-42F4-8E39-861F390FDA53}" type="presParOf" srcId="{CB4D2E6A-0DA6-4A92-9F24-BF318FA09933}" destId="{D2AC81FA-5B71-43C7-9090-6C12F637D4C6}" srcOrd="0" destOrd="0" presId="urn:microsoft.com/office/officeart/2005/8/layout/list1"/>
    <dgm:cxn modelId="{8722A350-0026-45E8-B6E5-6B05D8B2C5F1}" type="presParOf" srcId="{CB4D2E6A-0DA6-4A92-9F24-BF318FA09933}" destId="{CBF18180-2C69-42C5-B7D1-EDC121095780}" srcOrd="1" destOrd="0" presId="urn:microsoft.com/office/officeart/2005/8/layout/list1"/>
    <dgm:cxn modelId="{C125C269-51A7-4027-BD7C-13A7E29A4450}" type="presParOf" srcId="{9C6FBCD6-C76C-4C3F-9849-72E7898A972E}" destId="{CDBB9493-F9D3-4D5A-B20D-5BE03EC6DE5E}" srcOrd="9" destOrd="0" presId="urn:microsoft.com/office/officeart/2005/8/layout/list1"/>
    <dgm:cxn modelId="{33F7D89D-64ED-4429-B0AA-93ACA1708409}" type="presParOf" srcId="{9C6FBCD6-C76C-4C3F-9849-72E7898A972E}" destId="{85C8592B-92D5-4340-B59C-5BE208BC7F09}" srcOrd="10" destOrd="0" presId="urn:microsoft.com/office/officeart/2005/8/layout/list1"/>
    <dgm:cxn modelId="{AE646526-5CE8-4963-8FA3-A5A12BCD344B}" type="presParOf" srcId="{9C6FBCD6-C76C-4C3F-9849-72E7898A972E}" destId="{264354E4-3811-45D8-A71A-C54095648407}" srcOrd="11" destOrd="0" presId="urn:microsoft.com/office/officeart/2005/8/layout/list1"/>
    <dgm:cxn modelId="{A8E1C0B2-EDEE-4448-BB3C-36E35B430EF7}" type="presParOf" srcId="{9C6FBCD6-C76C-4C3F-9849-72E7898A972E}" destId="{82EBB0DF-2417-44CA-ABCC-319020FD083E}" srcOrd="12" destOrd="0" presId="urn:microsoft.com/office/officeart/2005/8/layout/list1"/>
    <dgm:cxn modelId="{8EBBA945-6D18-4C79-A415-6B560E3629FD}" type="presParOf" srcId="{82EBB0DF-2417-44CA-ABCC-319020FD083E}" destId="{1AAC94FF-F311-4EED-BC77-D2F795758B07}" srcOrd="0" destOrd="0" presId="urn:microsoft.com/office/officeart/2005/8/layout/list1"/>
    <dgm:cxn modelId="{A1BFEEEA-BFEF-4E63-9952-2A6E5025F483}" type="presParOf" srcId="{82EBB0DF-2417-44CA-ABCC-319020FD083E}" destId="{D6074B4F-A5A8-4219-B808-568C23F61661}" srcOrd="1" destOrd="0" presId="urn:microsoft.com/office/officeart/2005/8/layout/list1"/>
    <dgm:cxn modelId="{D121562B-90EE-4007-A32D-BEAF950AD771}" type="presParOf" srcId="{9C6FBCD6-C76C-4C3F-9849-72E7898A972E}" destId="{638B5294-1BC5-48EA-91B0-2E43A19B56BA}" srcOrd="13" destOrd="0" presId="urn:microsoft.com/office/officeart/2005/8/layout/list1"/>
    <dgm:cxn modelId="{27506ED5-48D2-4240-9044-5BD7C9A9D17E}" type="presParOf" srcId="{9C6FBCD6-C76C-4C3F-9849-72E7898A972E}" destId="{947E8542-A0E1-43AC-A1EF-5297EC6C21B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32B7B0-CB7F-427F-92E5-C128B0DC6354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D57D53C-7579-409E-B161-6659D3BFA04A}">
      <dgm:prSet phldrT="[Текст]"/>
      <dgm:spPr/>
      <dgm:t>
        <a:bodyPr/>
        <a:lstStyle/>
        <a:p>
          <a:r>
            <a:rPr lang="ru-RU" b="1" dirty="0" smtClean="0"/>
            <a:t>Обеспеченность населения г.о. Лотошино площадью стационарных торговых объектов составила </a:t>
          </a:r>
          <a:r>
            <a:rPr lang="ru-RU" b="1" u="sng" dirty="0" smtClean="0"/>
            <a:t>967 кв.м на 1000 жителей</a:t>
          </a:r>
          <a:endParaRPr lang="ru-RU" dirty="0"/>
        </a:p>
      </dgm:t>
    </dgm:pt>
    <dgm:pt modelId="{234EA8E9-EC79-4B29-86CC-F287463431B6}" type="parTrans" cxnId="{8CD87174-81F6-486F-B083-49F248877119}">
      <dgm:prSet/>
      <dgm:spPr/>
      <dgm:t>
        <a:bodyPr/>
        <a:lstStyle/>
        <a:p>
          <a:endParaRPr lang="ru-RU"/>
        </a:p>
      </dgm:t>
    </dgm:pt>
    <dgm:pt modelId="{8C86F2FC-272A-4387-8A10-A557F51EB449}" type="sibTrans" cxnId="{8CD87174-81F6-486F-B083-49F248877119}">
      <dgm:prSet/>
      <dgm:spPr/>
      <dgm:t>
        <a:bodyPr/>
        <a:lstStyle/>
        <a:p>
          <a:endParaRPr lang="ru-RU"/>
        </a:p>
      </dgm:t>
    </dgm:pt>
    <dgm:pt modelId="{B9F71896-9007-4A99-B839-20CF687CE337}">
      <dgm:prSet phldrT="[Текст]"/>
      <dgm:spPr/>
      <dgm:t>
        <a:bodyPr/>
        <a:lstStyle/>
        <a:p>
          <a:r>
            <a:rPr lang="ru-RU" b="1" dirty="0" smtClean="0"/>
            <a:t>На реализацию мероприятия «Содействие вводу (строительству) новых современных объектов потребительского рынка и услуг» затрачено более </a:t>
          </a:r>
          <a:r>
            <a:rPr lang="ru-RU" b="1" u="sng" dirty="0" smtClean="0"/>
            <a:t>73 млн. рублей </a:t>
          </a:r>
          <a:r>
            <a:rPr lang="ru-RU" b="1" dirty="0" smtClean="0"/>
            <a:t>из внебюджетных источников</a:t>
          </a:r>
          <a:endParaRPr lang="ru-RU" dirty="0"/>
        </a:p>
      </dgm:t>
    </dgm:pt>
    <dgm:pt modelId="{F8AD7938-D7A1-4FFD-BE3B-5582562BD4EC}" type="parTrans" cxnId="{BB354439-7650-426F-8F2F-2D5B7F798953}">
      <dgm:prSet/>
      <dgm:spPr/>
      <dgm:t>
        <a:bodyPr/>
        <a:lstStyle/>
        <a:p>
          <a:endParaRPr lang="ru-RU"/>
        </a:p>
      </dgm:t>
    </dgm:pt>
    <dgm:pt modelId="{3DEF23B1-F675-413C-93E9-D6D828076997}" type="sibTrans" cxnId="{BB354439-7650-426F-8F2F-2D5B7F798953}">
      <dgm:prSet/>
      <dgm:spPr/>
      <dgm:t>
        <a:bodyPr/>
        <a:lstStyle/>
        <a:p>
          <a:endParaRPr lang="ru-RU"/>
        </a:p>
      </dgm:t>
    </dgm:pt>
    <dgm:pt modelId="{0E29AFF1-5308-4F4F-90F6-384CC9DFDE27}">
      <dgm:prSet/>
      <dgm:spPr/>
      <dgm:t>
        <a:bodyPr/>
        <a:lstStyle/>
        <a:p>
          <a:r>
            <a:rPr lang="ru-RU" b="1" smtClean="0"/>
            <a:t>Всего за 2019 год в сфере торговли создано 32 рабочих места</a:t>
          </a:r>
          <a:endParaRPr lang="ru-RU" b="1" dirty="0" smtClean="0"/>
        </a:p>
      </dgm:t>
    </dgm:pt>
    <dgm:pt modelId="{80E881D5-3894-4441-AA51-7A846487028F}" type="parTrans" cxnId="{551DD73C-0F85-4EF2-9A3D-FF1FED31BD9C}">
      <dgm:prSet/>
      <dgm:spPr/>
      <dgm:t>
        <a:bodyPr/>
        <a:lstStyle/>
        <a:p>
          <a:endParaRPr lang="ru-RU"/>
        </a:p>
      </dgm:t>
    </dgm:pt>
    <dgm:pt modelId="{20D7E632-AE04-44EA-BB57-30EBB1FD9D3B}" type="sibTrans" cxnId="{551DD73C-0F85-4EF2-9A3D-FF1FED31BD9C}">
      <dgm:prSet/>
      <dgm:spPr/>
      <dgm:t>
        <a:bodyPr/>
        <a:lstStyle/>
        <a:p>
          <a:endParaRPr lang="ru-RU"/>
        </a:p>
      </dgm:t>
    </dgm:pt>
    <dgm:pt modelId="{3FA30AEA-4E96-4F2E-81B6-8C9CB75E0A08}">
      <dgm:prSet/>
      <dgm:spPr/>
      <dgm:t>
        <a:bodyPr/>
        <a:lstStyle/>
        <a:p>
          <a:r>
            <a:rPr lang="ru-RU" b="1" dirty="0" smtClean="0"/>
            <a:t>Количество торговых объектов по сравнению с 2018 годом выросло на 11 единиц и составило: 136 розничных магазина, три торговых центра, 13 магазинов крупных торговых сетей</a:t>
          </a:r>
          <a:endParaRPr lang="ru-RU" dirty="0"/>
        </a:p>
      </dgm:t>
    </dgm:pt>
    <dgm:pt modelId="{C520BCFB-1F75-452B-B878-F9387B64CFA0}" type="parTrans" cxnId="{760883FE-FDC0-4E72-96FB-34EDC7F56227}">
      <dgm:prSet/>
      <dgm:spPr/>
      <dgm:t>
        <a:bodyPr/>
        <a:lstStyle/>
        <a:p>
          <a:endParaRPr lang="ru-RU"/>
        </a:p>
      </dgm:t>
    </dgm:pt>
    <dgm:pt modelId="{9F9F849C-F296-496A-A6D4-7F074BED46A5}" type="sibTrans" cxnId="{760883FE-FDC0-4E72-96FB-34EDC7F56227}">
      <dgm:prSet/>
      <dgm:spPr/>
      <dgm:t>
        <a:bodyPr/>
        <a:lstStyle/>
        <a:p>
          <a:endParaRPr lang="ru-RU"/>
        </a:p>
      </dgm:t>
    </dgm:pt>
    <dgm:pt modelId="{89D84861-A4ED-48D2-ABB3-C00C2ED0A1E2}" type="pres">
      <dgm:prSet presAssocID="{4532B7B0-CB7F-427F-92E5-C128B0DC635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666F409-00E5-451A-ADAA-4759C951CBF9}" type="pres">
      <dgm:prSet presAssocID="{5D57D53C-7579-409E-B161-6659D3BFA04A}" presName="horFlow" presStyleCnt="0"/>
      <dgm:spPr/>
    </dgm:pt>
    <dgm:pt modelId="{7C84653A-A34C-4213-B3ED-776D16FB5D17}" type="pres">
      <dgm:prSet presAssocID="{5D57D53C-7579-409E-B161-6659D3BFA04A}" presName="bigChev" presStyleLbl="node1" presStyleIdx="0" presStyleCnt="4" custScaleX="321507"/>
      <dgm:spPr/>
      <dgm:t>
        <a:bodyPr/>
        <a:lstStyle/>
        <a:p>
          <a:endParaRPr lang="ru-RU"/>
        </a:p>
      </dgm:t>
    </dgm:pt>
    <dgm:pt modelId="{B15A8892-9D13-41A3-8CE9-8E80F3AD95B1}" type="pres">
      <dgm:prSet presAssocID="{5D57D53C-7579-409E-B161-6659D3BFA04A}" presName="vSp" presStyleCnt="0"/>
      <dgm:spPr/>
    </dgm:pt>
    <dgm:pt modelId="{58AA1412-9844-4D17-9581-FDF0C4747521}" type="pres">
      <dgm:prSet presAssocID="{B9F71896-9007-4A99-B839-20CF687CE337}" presName="horFlow" presStyleCnt="0"/>
      <dgm:spPr/>
    </dgm:pt>
    <dgm:pt modelId="{E532752B-E25C-4B90-8E1B-DCDBA0910BA0}" type="pres">
      <dgm:prSet presAssocID="{B9F71896-9007-4A99-B839-20CF687CE337}" presName="bigChev" presStyleLbl="node1" presStyleIdx="1" presStyleCnt="4" custScaleX="321507"/>
      <dgm:spPr/>
      <dgm:t>
        <a:bodyPr/>
        <a:lstStyle/>
        <a:p>
          <a:endParaRPr lang="ru-RU"/>
        </a:p>
      </dgm:t>
    </dgm:pt>
    <dgm:pt modelId="{05DF1379-EEB5-4EF7-A273-CBC5428C482B}" type="pres">
      <dgm:prSet presAssocID="{B9F71896-9007-4A99-B839-20CF687CE337}" presName="vSp" presStyleCnt="0"/>
      <dgm:spPr/>
    </dgm:pt>
    <dgm:pt modelId="{F82F5D4E-D522-41EF-92D4-B307EF8D22E1}" type="pres">
      <dgm:prSet presAssocID="{0E29AFF1-5308-4F4F-90F6-384CC9DFDE27}" presName="horFlow" presStyleCnt="0"/>
      <dgm:spPr/>
    </dgm:pt>
    <dgm:pt modelId="{3085894A-A111-4A46-8E5A-40C95F27BBB9}" type="pres">
      <dgm:prSet presAssocID="{0E29AFF1-5308-4F4F-90F6-384CC9DFDE27}" presName="bigChev" presStyleLbl="node1" presStyleIdx="2" presStyleCnt="4" custScaleX="321507"/>
      <dgm:spPr/>
    </dgm:pt>
    <dgm:pt modelId="{478ACF0F-55E9-4A63-BAC8-6EFFD863A183}" type="pres">
      <dgm:prSet presAssocID="{0E29AFF1-5308-4F4F-90F6-384CC9DFDE27}" presName="vSp" presStyleCnt="0"/>
      <dgm:spPr/>
    </dgm:pt>
    <dgm:pt modelId="{CC68FDB0-5822-4545-99FC-D0FA2EA3ECDA}" type="pres">
      <dgm:prSet presAssocID="{3FA30AEA-4E96-4F2E-81B6-8C9CB75E0A08}" presName="horFlow" presStyleCnt="0"/>
      <dgm:spPr/>
    </dgm:pt>
    <dgm:pt modelId="{DBD4B978-605A-45FC-827C-05CE78774173}" type="pres">
      <dgm:prSet presAssocID="{3FA30AEA-4E96-4F2E-81B6-8C9CB75E0A08}" presName="bigChev" presStyleLbl="node1" presStyleIdx="3" presStyleCnt="4" custScaleX="321507"/>
      <dgm:spPr/>
    </dgm:pt>
  </dgm:ptLst>
  <dgm:cxnLst>
    <dgm:cxn modelId="{8CD87174-81F6-486F-B083-49F248877119}" srcId="{4532B7B0-CB7F-427F-92E5-C128B0DC6354}" destId="{5D57D53C-7579-409E-B161-6659D3BFA04A}" srcOrd="0" destOrd="0" parTransId="{234EA8E9-EC79-4B29-86CC-F287463431B6}" sibTransId="{8C86F2FC-272A-4387-8A10-A557F51EB449}"/>
    <dgm:cxn modelId="{19CB3939-1712-46B7-BCAB-F98CC1A4952B}" type="presOf" srcId="{B9F71896-9007-4A99-B839-20CF687CE337}" destId="{E532752B-E25C-4B90-8E1B-DCDBA0910BA0}" srcOrd="0" destOrd="0" presId="urn:microsoft.com/office/officeart/2005/8/layout/lProcess3"/>
    <dgm:cxn modelId="{760883FE-FDC0-4E72-96FB-34EDC7F56227}" srcId="{4532B7B0-CB7F-427F-92E5-C128B0DC6354}" destId="{3FA30AEA-4E96-4F2E-81B6-8C9CB75E0A08}" srcOrd="3" destOrd="0" parTransId="{C520BCFB-1F75-452B-B878-F9387B64CFA0}" sibTransId="{9F9F849C-F296-496A-A6D4-7F074BED46A5}"/>
    <dgm:cxn modelId="{9DB71D29-3935-41F3-BFA7-7E33B272F98F}" type="presOf" srcId="{5D57D53C-7579-409E-B161-6659D3BFA04A}" destId="{7C84653A-A34C-4213-B3ED-776D16FB5D17}" srcOrd="0" destOrd="0" presId="urn:microsoft.com/office/officeart/2005/8/layout/lProcess3"/>
    <dgm:cxn modelId="{43E6A613-4971-457E-BF6F-4F202743AE40}" type="presOf" srcId="{0E29AFF1-5308-4F4F-90F6-384CC9DFDE27}" destId="{3085894A-A111-4A46-8E5A-40C95F27BBB9}" srcOrd="0" destOrd="0" presId="urn:microsoft.com/office/officeart/2005/8/layout/lProcess3"/>
    <dgm:cxn modelId="{551DD73C-0F85-4EF2-9A3D-FF1FED31BD9C}" srcId="{4532B7B0-CB7F-427F-92E5-C128B0DC6354}" destId="{0E29AFF1-5308-4F4F-90F6-384CC9DFDE27}" srcOrd="2" destOrd="0" parTransId="{80E881D5-3894-4441-AA51-7A846487028F}" sibTransId="{20D7E632-AE04-44EA-BB57-30EBB1FD9D3B}"/>
    <dgm:cxn modelId="{2A9023A5-935C-4683-92A3-6A7C6D282FC5}" type="presOf" srcId="{3FA30AEA-4E96-4F2E-81B6-8C9CB75E0A08}" destId="{DBD4B978-605A-45FC-827C-05CE78774173}" srcOrd="0" destOrd="0" presId="urn:microsoft.com/office/officeart/2005/8/layout/lProcess3"/>
    <dgm:cxn modelId="{2E1D17E9-9F0A-49E5-BFA0-3F00718AE185}" type="presOf" srcId="{4532B7B0-CB7F-427F-92E5-C128B0DC6354}" destId="{89D84861-A4ED-48D2-ABB3-C00C2ED0A1E2}" srcOrd="0" destOrd="0" presId="urn:microsoft.com/office/officeart/2005/8/layout/lProcess3"/>
    <dgm:cxn modelId="{BB354439-7650-426F-8F2F-2D5B7F798953}" srcId="{4532B7B0-CB7F-427F-92E5-C128B0DC6354}" destId="{B9F71896-9007-4A99-B839-20CF687CE337}" srcOrd="1" destOrd="0" parTransId="{F8AD7938-D7A1-4FFD-BE3B-5582562BD4EC}" sibTransId="{3DEF23B1-F675-413C-93E9-D6D828076997}"/>
    <dgm:cxn modelId="{3B925CAA-D9F3-4F5E-A334-0104729CE278}" type="presParOf" srcId="{89D84861-A4ED-48D2-ABB3-C00C2ED0A1E2}" destId="{2666F409-00E5-451A-ADAA-4759C951CBF9}" srcOrd="0" destOrd="0" presId="urn:microsoft.com/office/officeart/2005/8/layout/lProcess3"/>
    <dgm:cxn modelId="{FBF3A172-7715-4A07-933F-CFCAF71D897D}" type="presParOf" srcId="{2666F409-00E5-451A-ADAA-4759C951CBF9}" destId="{7C84653A-A34C-4213-B3ED-776D16FB5D17}" srcOrd="0" destOrd="0" presId="urn:microsoft.com/office/officeart/2005/8/layout/lProcess3"/>
    <dgm:cxn modelId="{7D09FC00-9561-477D-8D5A-C6E42A9A360A}" type="presParOf" srcId="{89D84861-A4ED-48D2-ABB3-C00C2ED0A1E2}" destId="{B15A8892-9D13-41A3-8CE9-8E80F3AD95B1}" srcOrd="1" destOrd="0" presId="urn:microsoft.com/office/officeart/2005/8/layout/lProcess3"/>
    <dgm:cxn modelId="{5CE8EF77-5ADD-47E2-82C2-AE6A92E83967}" type="presParOf" srcId="{89D84861-A4ED-48D2-ABB3-C00C2ED0A1E2}" destId="{58AA1412-9844-4D17-9581-FDF0C4747521}" srcOrd="2" destOrd="0" presId="urn:microsoft.com/office/officeart/2005/8/layout/lProcess3"/>
    <dgm:cxn modelId="{10C501C0-7592-4238-A935-9FE4E8ED3D89}" type="presParOf" srcId="{58AA1412-9844-4D17-9581-FDF0C4747521}" destId="{E532752B-E25C-4B90-8E1B-DCDBA0910BA0}" srcOrd="0" destOrd="0" presId="urn:microsoft.com/office/officeart/2005/8/layout/lProcess3"/>
    <dgm:cxn modelId="{1555C28D-D173-428C-BCBF-12C662225AFA}" type="presParOf" srcId="{89D84861-A4ED-48D2-ABB3-C00C2ED0A1E2}" destId="{05DF1379-EEB5-4EF7-A273-CBC5428C482B}" srcOrd="3" destOrd="0" presId="urn:microsoft.com/office/officeart/2005/8/layout/lProcess3"/>
    <dgm:cxn modelId="{A2522178-3033-430E-AC7F-C7D8C29AD316}" type="presParOf" srcId="{89D84861-A4ED-48D2-ABB3-C00C2ED0A1E2}" destId="{F82F5D4E-D522-41EF-92D4-B307EF8D22E1}" srcOrd="4" destOrd="0" presId="urn:microsoft.com/office/officeart/2005/8/layout/lProcess3"/>
    <dgm:cxn modelId="{F725480B-B68D-4D18-80F2-CD1B9EBD1770}" type="presParOf" srcId="{F82F5D4E-D522-41EF-92D4-B307EF8D22E1}" destId="{3085894A-A111-4A46-8E5A-40C95F27BBB9}" srcOrd="0" destOrd="0" presId="urn:microsoft.com/office/officeart/2005/8/layout/lProcess3"/>
    <dgm:cxn modelId="{9FA8F5E3-92D4-4C7D-869C-A1472ABF9D64}" type="presParOf" srcId="{89D84861-A4ED-48D2-ABB3-C00C2ED0A1E2}" destId="{478ACF0F-55E9-4A63-BAC8-6EFFD863A183}" srcOrd="5" destOrd="0" presId="urn:microsoft.com/office/officeart/2005/8/layout/lProcess3"/>
    <dgm:cxn modelId="{BF8CAAB0-91E3-4DBE-AA4B-A6C7CD9D825A}" type="presParOf" srcId="{89D84861-A4ED-48D2-ABB3-C00C2ED0A1E2}" destId="{CC68FDB0-5822-4545-99FC-D0FA2EA3ECDA}" srcOrd="6" destOrd="0" presId="urn:microsoft.com/office/officeart/2005/8/layout/lProcess3"/>
    <dgm:cxn modelId="{40B3A9C2-A100-4FF2-B008-24337D7A6EB7}" type="presParOf" srcId="{CC68FDB0-5822-4545-99FC-D0FA2EA3ECDA}" destId="{DBD4B978-605A-45FC-827C-05CE7877417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7996A-AD0E-4E24-A143-7A0FC2826520}">
      <dsp:nvSpPr>
        <dsp:cNvPr id="0" name=""/>
        <dsp:cNvSpPr/>
      </dsp:nvSpPr>
      <dsp:spPr>
        <a:xfrm>
          <a:off x="2851288" y="0"/>
          <a:ext cx="5210234" cy="140008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Распахано неиспользуемых, </a:t>
          </a:r>
          <a:r>
            <a:rPr lang="ru-RU" sz="1700" kern="1200" dirty="0" err="1" smtClean="0"/>
            <a:t>закустаренных</a:t>
          </a:r>
          <a:r>
            <a:rPr lang="ru-RU" sz="1700" kern="1200" dirty="0" smtClean="0"/>
            <a:t> земель (при запланированных 900 га)</a:t>
          </a:r>
          <a:endParaRPr lang="ru-RU" sz="1700" kern="1200" dirty="0"/>
        </a:p>
      </dsp:txBody>
      <dsp:txXfrm>
        <a:off x="2851288" y="0"/>
        <a:ext cx="5210234" cy="1400084"/>
      </dsp:txXfrm>
    </dsp:sp>
    <dsp:sp modelId="{ECB08A86-E130-4CA8-AA7B-EEB45372973F}">
      <dsp:nvSpPr>
        <dsp:cNvPr id="0" name=""/>
        <dsp:cNvSpPr/>
      </dsp:nvSpPr>
      <dsp:spPr>
        <a:xfrm>
          <a:off x="3372" y="0"/>
          <a:ext cx="2847916" cy="14000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1934 га</a:t>
          </a:r>
          <a:endParaRPr lang="ru-RU" sz="5000" kern="1200" dirty="0"/>
        </a:p>
      </dsp:txBody>
      <dsp:txXfrm>
        <a:off x="3372" y="0"/>
        <a:ext cx="2847916" cy="1400084"/>
      </dsp:txXfrm>
    </dsp:sp>
    <dsp:sp modelId="{954C4F64-5143-4A42-B3A9-77C280D08FB8}">
      <dsp:nvSpPr>
        <dsp:cNvPr id="0" name=""/>
        <dsp:cNvSpPr/>
      </dsp:nvSpPr>
      <dsp:spPr>
        <a:xfrm>
          <a:off x="2843084" y="1656188"/>
          <a:ext cx="5221811" cy="140008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Задача Министерства сельского хозяйства и продовольствия Московской области ввести в оборот на 2020 год</a:t>
          </a:r>
          <a:endParaRPr lang="ru-RU" sz="1700" kern="1200" dirty="0"/>
        </a:p>
      </dsp:txBody>
      <dsp:txXfrm>
        <a:off x="2843084" y="1656188"/>
        <a:ext cx="5221811" cy="1400084"/>
      </dsp:txXfrm>
    </dsp:sp>
    <dsp:sp modelId="{40C8AF7B-961B-4380-94F7-EDED123C824B}">
      <dsp:nvSpPr>
        <dsp:cNvPr id="0" name=""/>
        <dsp:cNvSpPr/>
      </dsp:nvSpPr>
      <dsp:spPr>
        <a:xfrm>
          <a:off x="2309" y="1540093"/>
          <a:ext cx="2838465" cy="14000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900 га</a:t>
          </a:r>
          <a:endParaRPr lang="ru-RU" sz="5000" kern="1200" dirty="0"/>
        </a:p>
      </dsp:txBody>
      <dsp:txXfrm>
        <a:off x="2309" y="1540093"/>
        <a:ext cx="2838465" cy="1400084"/>
      </dsp:txXfrm>
    </dsp:sp>
    <dsp:sp modelId="{72A03E14-5702-46F0-8E80-2BAB497A1F2E}">
      <dsp:nvSpPr>
        <dsp:cNvPr id="0" name=""/>
        <dsp:cNvSpPr/>
      </dsp:nvSpPr>
      <dsp:spPr>
        <a:xfrm>
          <a:off x="2836354" y="3080186"/>
          <a:ext cx="5228541" cy="140008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Всего введено в оборот земель за период с 2013 по 2019 год</a:t>
          </a:r>
          <a:endParaRPr lang="ru-RU" sz="1700" kern="1200" dirty="0"/>
        </a:p>
      </dsp:txBody>
      <dsp:txXfrm>
        <a:off x="2836354" y="3080186"/>
        <a:ext cx="5228541" cy="1400084"/>
      </dsp:txXfrm>
    </dsp:sp>
    <dsp:sp modelId="{548E9FB8-9610-4044-A60A-F132144548C4}">
      <dsp:nvSpPr>
        <dsp:cNvPr id="0" name=""/>
        <dsp:cNvSpPr/>
      </dsp:nvSpPr>
      <dsp:spPr>
        <a:xfrm>
          <a:off x="0" y="3080186"/>
          <a:ext cx="2828523" cy="14000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15318 га</a:t>
          </a:r>
          <a:endParaRPr lang="ru-RU" sz="5000" kern="1200" dirty="0"/>
        </a:p>
      </dsp:txBody>
      <dsp:txXfrm>
        <a:off x="0" y="3080186"/>
        <a:ext cx="2828523" cy="140008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454F7-7068-44A4-A716-E566AED9EF19}">
      <dsp:nvSpPr>
        <dsp:cNvPr id="0" name=""/>
        <dsp:cNvSpPr/>
      </dsp:nvSpPr>
      <dsp:spPr>
        <a:xfrm>
          <a:off x="360035" y="1312"/>
          <a:ext cx="3106696" cy="9271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Ветеран  Великой Отечественной Войны</a:t>
          </a:r>
          <a:endParaRPr lang="ru-RU" sz="1400" b="1" kern="1200" dirty="0"/>
        </a:p>
      </dsp:txBody>
      <dsp:txXfrm>
        <a:off x="360035" y="1312"/>
        <a:ext cx="3106696" cy="927169"/>
      </dsp:txXfrm>
    </dsp:sp>
    <dsp:sp modelId="{6D403A76-A447-48C0-B7A7-4C6DF27BBDAE}">
      <dsp:nvSpPr>
        <dsp:cNvPr id="0" name=""/>
        <dsp:cNvSpPr/>
      </dsp:nvSpPr>
      <dsp:spPr>
        <a:xfrm>
          <a:off x="360035" y="1083010"/>
          <a:ext cx="3106696" cy="927169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3 молодые семьи </a:t>
          </a:r>
          <a:r>
            <a:rPr lang="ru-RU" sz="1400" b="1" kern="1200" dirty="0" smtClean="0"/>
            <a:t>приобрели собственное жилье в рамках реализации программы «Жилище» </a:t>
          </a:r>
          <a:endParaRPr lang="ru-RU" sz="1400" b="1" kern="1200" dirty="0"/>
        </a:p>
      </dsp:txBody>
      <dsp:txXfrm>
        <a:off x="360035" y="1083010"/>
        <a:ext cx="3106696" cy="927169"/>
      </dsp:txXfrm>
    </dsp:sp>
    <dsp:sp modelId="{B89F7ED0-542C-4411-83A2-39FB5D768A1C}">
      <dsp:nvSpPr>
        <dsp:cNvPr id="0" name=""/>
        <dsp:cNvSpPr/>
      </dsp:nvSpPr>
      <dsp:spPr>
        <a:xfrm>
          <a:off x="360035" y="2164707"/>
          <a:ext cx="3106696" cy="927169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4 медицинским работникам </a:t>
          </a:r>
          <a:r>
            <a:rPr lang="ru-RU" sz="1400" b="1" kern="1200" dirty="0" smtClean="0"/>
            <a:t>предоставлено служебное жилье, в том числе 3 врачам Лотошинской ЦРБ</a:t>
          </a:r>
          <a:endParaRPr lang="ru-RU" sz="1400" b="1" kern="1200" dirty="0"/>
        </a:p>
      </dsp:txBody>
      <dsp:txXfrm>
        <a:off x="360035" y="2164707"/>
        <a:ext cx="3106696" cy="927169"/>
      </dsp:txXfrm>
    </dsp:sp>
    <dsp:sp modelId="{A1B3CA4B-A219-4169-9536-256C63DC4902}">
      <dsp:nvSpPr>
        <dsp:cNvPr id="0" name=""/>
        <dsp:cNvSpPr/>
      </dsp:nvSpPr>
      <dsp:spPr>
        <a:xfrm>
          <a:off x="360035" y="3246404"/>
          <a:ext cx="3106696" cy="927169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2 врачам Лотошинской ЦРБ </a:t>
          </a:r>
          <a:r>
            <a:rPr lang="ru-RU" sz="1400" b="1" kern="1200" dirty="0" smtClean="0"/>
            <a:t>предоставлены ежемесячные компенсации за аренду жилья за счет местного бюджета</a:t>
          </a:r>
          <a:endParaRPr lang="ru-RU" sz="1400" b="1" kern="1200" dirty="0"/>
        </a:p>
      </dsp:txBody>
      <dsp:txXfrm>
        <a:off x="360035" y="3246404"/>
        <a:ext cx="3106696" cy="927169"/>
      </dsp:txXfrm>
    </dsp:sp>
    <dsp:sp modelId="{14A759D9-80B7-47B2-BF4F-F2C967C96E59}">
      <dsp:nvSpPr>
        <dsp:cNvPr id="0" name=""/>
        <dsp:cNvSpPr/>
      </dsp:nvSpPr>
      <dsp:spPr>
        <a:xfrm>
          <a:off x="360035" y="4328101"/>
          <a:ext cx="3106696" cy="927169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Более 500 граждан </a:t>
          </a:r>
          <a:r>
            <a:rPr lang="ru-RU" sz="1400" b="1" kern="1200" dirty="0" smtClean="0"/>
            <a:t>оформили субсидии на оплату жилого помещения и коммунальных услуг</a:t>
          </a:r>
          <a:endParaRPr lang="ru-RU" sz="1400" b="1" kern="1200" dirty="0"/>
        </a:p>
      </dsp:txBody>
      <dsp:txXfrm>
        <a:off x="360035" y="4328101"/>
        <a:ext cx="3106696" cy="92716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6725D1-CB4B-4D1B-BE67-83B332583F5A}">
      <dsp:nvSpPr>
        <dsp:cNvPr id="0" name=""/>
        <dsp:cNvSpPr/>
      </dsp:nvSpPr>
      <dsp:spPr>
        <a:xfrm>
          <a:off x="23746" y="538863"/>
          <a:ext cx="2819745" cy="223732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Заключено </a:t>
          </a:r>
          <a:r>
            <a:rPr lang="ru-RU" sz="1600" b="1" u="sng" kern="1200" dirty="0" smtClean="0"/>
            <a:t>97 договоров социального найма</a:t>
          </a:r>
          <a:r>
            <a:rPr lang="ru-RU" sz="1600" kern="1200" dirty="0" smtClean="0"/>
            <a:t>, договоров служебного жилого помещения, специализированного найма</a:t>
          </a:r>
          <a:endParaRPr lang="ru-RU" sz="1600" kern="1200" dirty="0"/>
        </a:p>
      </dsp:txBody>
      <dsp:txXfrm>
        <a:off x="23746" y="538863"/>
        <a:ext cx="2819745" cy="2237322"/>
      </dsp:txXfrm>
    </dsp:sp>
    <dsp:sp modelId="{3A90187F-C482-414B-AB30-CAF951EC41BB}">
      <dsp:nvSpPr>
        <dsp:cNvPr id="0" name=""/>
        <dsp:cNvSpPr/>
      </dsp:nvSpPr>
      <dsp:spPr>
        <a:xfrm>
          <a:off x="3028563" y="540089"/>
          <a:ext cx="2355594" cy="2174225"/>
        </a:xfrm>
        <a:prstGeom prst="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Зарегистрировано </a:t>
          </a:r>
          <a:r>
            <a:rPr lang="ru-RU" sz="1600" b="1" u="sng" kern="1200" dirty="0" smtClean="0"/>
            <a:t>69 объектов </a:t>
          </a:r>
          <a:r>
            <a:rPr lang="ru-RU" sz="1600" kern="1200" dirty="0" smtClean="0"/>
            <a:t>недвижимого имущества</a:t>
          </a:r>
          <a:endParaRPr lang="ru-RU" sz="1600" kern="1200" dirty="0"/>
        </a:p>
      </dsp:txBody>
      <dsp:txXfrm>
        <a:off x="3028563" y="540089"/>
        <a:ext cx="2355594" cy="2174225"/>
      </dsp:txXfrm>
    </dsp:sp>
    <dsp:sp modelId="{B131787F-338F-48AE-8C7D-68933E2C690A}">
      <dsp:nvSpPr>
        <dsp:cNvPr id="0" name=""/>
        <dsp:cNvSpPr/>
      </dsp:nvSpPr>
      <dsp:spPr>
        <a:xfrm>
          <a:off x="5568198" y="516955"/>
          <a:ext cx="2636624" cy="2220493"/>
        </a:xfrm>
        <a:prstGeom prst="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Доходы от приватизации имущества, находящегося в муниципальной собственности - </a:t>
          </a:r>
          <a:r>
            <a:rPr lang="ru-RU" sz="1600" b="1" u="sng" kern="1200" dirty="0" smtClean="0"/>
            <a:t>11,7 тыс. рублей</a:t>
          </a:r>
          <a:endParaRPr lang="ru-RU" sz="1600" u="sng" kern="1200" dirty="0"/>
        </a:p>
      </dsp:txBody>
      <dsp:txXfrm>
        <a:off x="5568198" y="516955"/>
        <a:ext cx="2636624" cy="2220493"/>
      </dsp:txXfrm>
    </dsp:sp>
    <dsp:sp modelId="{41973325-9B8A-4477-93FE-BBAE88F2C159}">
      <dsp:nvSpPr>
        <dsp:cNvPr id="0" name=""/>
        <dsp:cNvSpPr/>
      </dsp:nvSpPr>
      <dsp:spPr>
        <a:xfrm>
          <a:off x="14636" y="2951933"/>
          <a:ext cx="2836621" cy="2322194"/>
        </a:xfrm>
        <a:prstGeom prst="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Доходы от продажи земельных участков - </a:t>
          </a:r>
          <a:r>
            <a:rPr lang="ru-RU" sz="1600" b="1" kern="1200" dirty="0" smtClean="0"/>
            <a:t>8 316,23 тыс. рублей.</a:t>
          </a:r>
          <a:r>
            <a:rPr lang="ru-RU" sz="1600" kern="1200" dirty="0" smtClean="0"/>
            <a:t> Продано </a:t>
          </a:r>
          <a:r>
            <a:rPr lang="ru-RU" sz="1600" b="1" kern="1200" dirty="0" smtClean="0"/>
            <a:t>106 земельных участков</a:t>
          </a:r>
          <a:r>
            <a:rPr lang="ru-RU" sz="1600" kern="1200" dirty="0" smtClean="0"/>
            <a:t> общей площадью </a:t>
          </a:r>
          <a:r>
            <a:rPr lang="ru-RU" sz="1600" b="1" kern="1200" dirty="0" smtClean="0"/>
            <a:t>9,4883 га</a:t>
          </a:r>
          <a:r>
            <a:rPr lang="ru-RU" sz="1600" kern="1200" dirty="0" smtClean="0"/>
            <a:t>, в том числе с торгов – </a:t>
          </a:r>
          <a:r>
            <a:rPr lang="ru-RU" sz="1600" b="1" kern="1200" dirty="0" smtClean="0"/>
            <a:t>14 земельных участков</a:t>
          </a:r>
          <a:r>
            <a:rPr lang="ru-RU" sz="1600" kern="1200" dirty="0" smtClean="0"/>
            <a:t> общей площадью </a:t>
          </a:r>
          <a:r>
            <a:rPr lang="ru-RU" sz="1600" b="1" kern="1200" dirty="0" smtClean="0"/>
            <a:t>1,5838 га</a:t>
          </a:r>
          <a:endParaRPr lang="ru-RU" sz="1600" kern="1200" dirty="0"/>
        </a:p>
      </dsp:txBody>
      <dsp:txXfrm>
        <a:off x="14636" y="2951933"/>
        <a:ext cx="2836621" cy="2322194"/>
      </dsp:txXfrm>
    </dsp:sp>
    <dsp:sp modelId="{3D475174-2772-48E3-B08A-6CF7F095E73A}">
      <dsp:nvSpPr>
        <dsp:cNvPr id="0" name=""/>
        <dsp:cNvSpPr/>
      </dsp:nvSpPr>
      <dsp:spPr>
        <a:xfrm>
          <a:off x="3024330" y="2952325"/>
          <a:ext cx="2375581" cy="2322183"/>
        </a:xfrm>
        <a:prstGeom prst="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Доходы от сдачи в аренду земельных участков - </a:t>
          </a:r>
          <a:r>
            <a:rPr lang="ru-RU" sz="1600" b="1" kern="1200" dirty="0" smtClean="0"/>
            <a:t>8521,52 тыс. рублей</a:t>
          </a:r>
          <a:r>
            <a:rPr lang="ru-RU" sz="1600" kern="1200" dirty="0" smtClean="0"/>
            <a:t>. Заключено </a:t>
          </a:r>
          <a:r>
            <a:rPr lang="ru-RU" sz="1600" b="1" kern="1200" dirty="0" smtClean="0"/>
            <a:t>26 договоров аренды</a:t>
          </a:r>
          <a:endParaRPr lang="ru-RU" sz="1600" kern="1200" dirty="0"/>
        </a:p>
      </dsp:txBody>
      <dsp:txXfrm>
        <a:off x="3024330" y="2952325"/>
        <a:ext cx="2375581" cy="2322183"/>
      </dsp:txXfrm>
    </dsp:sp>
    <dsp:sp modelId="{2A3AEE88-1107-4363-9E35-5E60D68E6970}">
      <dsp:nvSpPr>
        <dsp:cNvPr id="0" name=""/>
        <dsp:cNvSpPr/>
      </dsp:nvSpPr>
      <dsp:spPr>
        <a:xfrm>
          <a:off x="5582724" y="2951939"/>
          <a:ext cx="2646875" cy="2322183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Поставлено на учет </a:t>
          </a:r>
          <a:r>
            <a:rPr lang="ru-RU" sz="1600" b="1" kern="1200" dirty="0" smtClean="0"/>
            <a:t>16 многодетных семей</a:t>
          </a:r>
          <a:r>
            <a:rPr lang="ru-RU" sz="1600" kern="1200" dirty="0" smtClean="0"/>
            <a:t>,  </a:t>
          </a:r>
          <a:r>
            <a:rPr lang="ru-RU" sz="1600" b="1" kern="1200" dirty="0" smtClean="0"/>
            <a:t>18-ти семьям</a:t>
          </a:r>
          <a:r>
            <a:rPr lang="ru-RU" sz="1600" kern="1200" dirty="0" smtClean="0"/>
            <a:t> земельные участки предоставлены</a:t>
          </a:r>
          <a:endParaRPr lang="ru-RU" sz="1600" kern="1200" dirty="0"/>
        </a:p>
      </dsp:txBody>
      <dsp:txXfrm>
        <a:off x="5582724" y="2951939"/>
        <a:ext cx="2646875" cy="232218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423328-7D95-4C04-BDDA-6F18480B420A}">
      <dsp:nvSpPr>
        <dsp:cNvPr id="0" name=""/>
        <dsp:cNvSpPr/>
      </dsp:nvSpPr>
      <dsp:spPr>
        <a:xfrm>
          <a:off x="0" y="1808"/>
          <a:ext cx="4546847" cy="7525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п. Лотошино, ул. Калинина (оборудование новой детской игровой площадки, ремонт площадки ТКО, ремонт и расширение парковочного пространства)</a:t>
          </a:r>
          <a:endParaRPr lang="ru-RU" sz="1400" b="1" kern="1200" dirty="0"/>
        </a:p>
      </dsp:txBody>
      <dsp:txXfrm>
        <a:off x="0" y="1808"/>
        <a:ext cx="4546847" cy="752593"/>
      </dsp:txXfrm>
    </dsp:sp>
    <dsp:sp modelId="{5B8E28FA-8341-4768-A4E2-8FDE0E189065}">
      <dsp:nvSpPr>
        <dsp:cNvPr id="0" name=""/>
        <dsp:cNvSpPr/>
      </dsp:nvSpPr>
      <dsp:spPr>
        <a:xfrm>
          <a:off x="0" y="768435"/>
          <a:ext cx="4546847" cy="752593"/>
        </a:xfrm>
        <a:prstGeom prst="round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п. Кировский </a:t>
          </a:r>
          <a:r>
            <a:rPr lang="ru-RU" sz="1400" b="1" kern="1200" dirty="0" smtClean="0"/>
            <a:t>(ремонт и расширение парковочного пространства, дополнение игровыми элементами)</a:t>
          </a:r>
          <a:endParaRPr lang="ru-RU" sz="1400" b="1" kern="1200" dirty="0"/>
        </a:p>
      </dsp:txBody>
      <dsp:txXfrm>
        <a:off x="0" y="768435"/>
        <a:ext cx="4546847" cy="752593"/>
      </dsp:txXfrm>
    </dsp:sp>
    <dsp:sp modelId="{553039C2-B609-4E2C-82C3-936D82C460E2}">
      <dsp:nvSpPr>
        <dsp:cNvPr id="0" name=""/>
        <dsp:cNvSpPr/>
      </dsp:nvSpPr>
      <dsp:spPr>
        <a:xfrm>
          <a:off x="0" y="1535063"/>
          <a:ext cx="4546847" cy="752593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п. Большая Сестра </a:t>
          </a:r>
          <a:r>
            <a:rPr lang="ru-RU" sz="1400" b="1" kern="1200" dirty="0" smtClean="0"/>
            <a:t>(ремонт проездов, тротуаров, парковочного пространства)</a:t>
          </a:r>
          <a:endParaRPr lang="ru-RU" sz="1400" b="1" kern="1200" dirty="0"/>
        </a:p>
      </dsp:txBody>
      <dsp:txXfrm>
        <a:off x="0" y="1535063"/>
        <a:ext cx="4546847" cy="752593"/>
      </dsp:txXfrm>
    </dsp:sp>
    <dsp:sp modelId="{3C20A64C-E757-4DC7-ACE3-FBB1585BC744}">
      <dsp:nvSpPr>
        <dsp:cNvPr id="0" name=""/>
        <dsp:cNvSpPr/>
      </dsp:nvSpPr>
      <dsp:spPr>
        <a:xfrm>
          <a:off x="0" y="2301691"/>
          <a:ext cx="4546847" cy="752593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д. Ошейкино </a:t>
          </a:r>
          <a:r>
            <a:rPr lang="ru-RU" sz="1400" b="1" kern="1200" dirty="0" smtClean="0"/>
            <a:t>(приведение территории к нормативному состоянию)</a:t>
          </a:r>
          <a:endParaRPr lang="ru-RU" sz="1400" b="1" kern="1200" dirty="0"/>
        </a:p>
      </dsp:txBody>
      <dsp:txXfrm>
        <a:off x="0" y="2301691"/>
        <a:ext cx="4546847" cy="752593"/>
      </dsp:txXfrm>
    </dsp:sp>
    <dsp:sp modelId="{A60795ED-D9A5-476D-A773-6290D8DD50B0}">
      <dsp:nvSpPr>
        <dsp:cNvPr id="0" name=""/>
        <dsp:cNvSpPr/>
      </dsp:nvSpPr>
      <dsp:spPr>
        <a:xfrm>
          <a:off x="0" y="3068319"/>
          <a:ext cx="4546847" cy="752593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д. Ивановское </a:t>
          </a:r>
          <a:r>
            <a:rPr lang="ru-RU" sz="1400" b="1" kern="1200" dirty="0" smtClean="0"/>
            <a:t>(оборудование новой спортивной площадки, асфальтирование проездов, расширение и устройство парковочного пространства)</a:t>
          </a:r>
          <a:endParaRPr lang="ru-RU" sz="1400" b="1" kern="1200" dirty="0"/>
        </a:p>
      </dsp:txBody>
      <dsp:txXfrm>
        <a:off x="0" y="3068319"/>
        <a:ext cx="4546847" cy="752593"/>
      </dsp:txXfrm>
    </dsp:sp>
    <dsp:sp modelId="{9C8D416F-C839-46BF-A53C-9A810DA4251A}">
      <dsp:nvSpPr>
        <dsp:cNvPr id="0" name=""/>
        <dsp:cNvSpPr/>
      </dsp:nvSpPr>
      <dsp:spPr>
        <a:xfrm>
          <a:off x="0" y="3834946"/>
          <a:ext cx="4546847" cy="752593"/>
        </a:xfrm>
        <a:prstGeom prst="round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д. </a:t>
          </a:r>
          <a:r>
            <a:rPr lang="ru-RU" sz="1400" b="1" u="sng" kern="1200" dirty="0" err="1" smtClean="0"/>
            <a:t>Кульпино</a:t>
          </a:r>
          <a:r>
            <a:rPr lang="ru-RU" sz="1400" b="1" u="sng" kern="1200" dirty="0" smtClean="0"/>
            <a:t> </a:t>
          </a:r>
          <a:r>
            <a:rPr lang="ru-RU" sz="1400" b="1" kern="1200" dirty="0" smtClean="0"/>
            <a:t>(оборудование новой спортивной площадки, асфальтирование проездов, расширение и устройство парковочного пространства)</a:t>
          </a:r>
          <a:endParaRPr lang="ru-RU" sz="1400" b="1" kern="1200" dirty="0"/>
        </a:p>
      </dsp:txBody>
      <dsp:txXfrm>
        <a:off x="0" y="3834946"/>
        <a:ext cx="4546847" cy="752593"/>
      </dsp:txXfrm>
    </dsp:sp>
    <dsp:sp modelId="{FDFD3EE3-F172-452B-B7BA-8AC223C88FCF}">
      <dsp:nvSpPr>
        <dsp:cNvPr id="0" name=""/>
        <dsp:cNvSpPr/>
      </dsp:nvSpPr>
      <dsp:spPr>
        <a:xfrm>
          <a:off x="0" y="4601574"/>
          <a:ext cx="4546847" cy="752593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д. Савостино </a:t>
          </a:r>
          <a:r>
            <a:rPr lang="ru-RU" sz="1400" b="1" kern="1200" dirty="0" smtClean="0"/>
            <a:t>(ремонт подъездов, тротуаров, парковочного пространства)</a:t>
          </a:r>
          <a:endParaRPr lang="ru-RU" sz="1400" b="1" kern="1200" dirty="0"/>
        </a:p>
      </dsp:txBody>
      <dsp:txXfrm>
        <a:off x="0" y="4601574"/>
        <a:ext cx="4546847" cy="75259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52EA65-3220-41EB-905F-FC818EA614B1}">
      <dsp:nvSpPr>
        <dsp:cNvPr id="0" name=""/>
        <dsp:cNvSpPr/>
      </dsp:nvSpPr>
      <dsp:spPr>
        <a:xfrm rot="5400000">
          <a:off x="5007107" y="-1894965"/>
          <a:ext cx="1178040" cy="5266944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(ремонт кирпичного неоштукатуренного фасада, </a:t>
          </a:r>
          <a:r>
            <a:rPr lang="ru-RU" sz="1400" kern="1200" dirty="0" err="1" smtClean="0"/>
            <a:t>отмостки</a:t>
          </a:r>
          <a:r>
            <a:rPr lang="ru-RU" sz="1400" kern="1200" dirty="0" smtClean="0"/>
            <a:t>, чердачного помещения по периметру с утеплением, кровли из </a:t>
          </a:r>
          <a:r>
            <a:rPr lang="ru-RU" sz="1400" kern="1200" dirty="0" err="1" smtClean="0"/>
            <a:t>профнастила</a:t>
          </a:r>
          <a:r>
            <a:rPr lang="ru-RU" sz="1400" kern="1200" dirty="0" smtClean="0"/>
            <a:t>; замена оконных и балконных блоков в местах общего пользования, входных дверей в подъезды и стропильной системы)</a:t>
          </a:r>
          <a:endParaRPr lang="ru-RU" sz="1400" kern="1200" dirty="0"/>
        </a:p>
      </dsp:txBody>
      <dsp:txXfrm rot="5400000">
        <a:off x="5007107" y="-1894965"/>
        <a:ext cx="1178040" cy="5266944"/>
      </dsp:txXfrm>
    </dsp:sp>
    <dsp:sp modelId="{309560EE-8E56-450D-87CC-FDD687C6F8B5}">
      <dsp:nvSpPr>
        <dsp:cNvPr id="0" name=""/>
        <dsp:cNvSpPr/>
      </dsp:nvSpPr>
      <dsp:spPr>
        <a:xfrm>
          <a:off x="0" y="2231"/>
          <a:ext cx="2962656" cy="1472551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Деревня  Введенское , микрорайон, д. 2</a:t>
          </a:r>
          <a:endParaRPr lang="ru-RU" sz="2700" kern="1200" dirty="0"/>
        </a:p>
      </dsp:txBody>
      <dsp:txXfrm>
        <a:off x="0" y="2231"/>
        <a:ext cx="2962656" cy="1472551"/>
      </dsp:txXfrm>
    </dsp:sp>
    <dsp:sp modelId="{7873CE69-C3ED-486E-8BEC-5FFE273A4651}">
      <dsp:nvSpPr>
        <dsp:cNvPr id="0" name=""/>
        <dsp:cNvSpPr/>
      </dsp:nvSpPr>
      <dsp:spPr>
        <a:xfrm rot="5400000">
          <a:off x="5007107" y="-348786"/>
          <a:ext cx="1178040" cy="5266944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(ремонт межпанельных швов, </a:t>
          </a:r>
          <a:r>
            <a:rPr lang="ru-RU" sz="1400" kern="1200" dirty="0" err="1" smtClean="0"/>
            <a:t>отмостки</a:t>
          </a:r>
          <a:r>
            <a:rPr lang="ru-RU" sz="1400" kern="1200" dirty="0" smtClean="0"/>
            <a:t>, кровли из </a:t>
          </a:r>
          <a:r>
            <a:rPr lang="ru-RU" sz="1400" kern="1200" dirty="0" err="1" smtClean="0"/>
            <a:t>профнастила</a:t>
          </a:r>
          <a:r>
            <a:rPr lang="ru-RU" sz="1400" kern="1200" dirty="0" smtClean="0"/>
            <a:t>, чердачного помещения по периметру с утеплением; замена стропильной системы)</a:t>
          </a:r>
          <a:endParaRPr lang="ru-RU" sz="1400" kern="1200" dirty="0"/>
        </a:p>
      </dsp:txBody>
      <dsp:txXfrm rot="5400000">
        <a:off x="5007107" y="-348786"/>
        <a:ext cx="1178040" cy="5266944"/>
      </dsp:txXfrm>
    </dsp:sp>
    <dsp:sp modelId="{6E1294A1-CC0A-40FE-93F1-D1036EFE9843}">
      <dsp:nvSpPr>
        <dsp:cNvPr id="0" name=""/>
        <dsp:cNvSpPr/>
      </dsp:nvSpPr>
      <dsp:spPr>
        <a:xfrm>
          <a:off x="0" y="1548409"/>
          <a:ext cx="2962656" cy="1472551"/>
        </a:xfrm>
        <a:prstGeom prst="roundRect">
          <a:avLst/>
        </a:prstGeom>
        <a:solidFill>
          <a:schemeClr val="accent3">
            <a:shade val="50000"/>
            <a:hueOff val="178370"/>
            <a:satOff val="-2846"/>
            <a:lumOff val="27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Деревня Ошейкино, д. 113</a:t>
          </a:r>
          <a:endParaRPr lang="ru-RU" sz="2700" kern="1200" dirty="0"/>
        </a:p>
      </dsp:txBody>
      <dsp:txXfrm>
        <a:off x="0" y="1548409"/>
        <a:ext cx="2962656" cy="1472551"/>
      </dsp:txXfrm>
    </dsp:sp>
    <dsp:sp modelId="{878A6114-6935-4524-8010-B54409612D2C}">
      <dsp:nvSpPr>
        <dsp:cNvPr id="0" name=""/>
        <dsp:cNvSpPr/>
      </dsp:nvSpPr>
      <dsp:spPr>
        <a:xfrm rot="5400000">
          <a:off x="5007107" y="1197392"/>
          <a:ext cx="1178040" cy="5266944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(ремонт межпанельных швов, </a:t>
          </a:r>
          <a:r>
            <a:rPr lang="ru-RU" sz="1400" kern="1200" dirty="0" err="1" smtClean="0"/>
            <a:t>отмостки</a:t>
          </a:r>
          <a:r>
            <a:rPr lang="ru-RU" sz="1400" kern="1200" dirty="0" smtClean="0"/>
            <a:t>, мягкой рулонной кровли с утеплением;  замена оконных и балконных блоков в местах общего пользования)</a:t>
          </a:r>
          <a:endParaRPr lang="ru-RU" sz="1400" kern="1200" dirty="0"/>
        </a:p>
      </dsp:txBody>
      <dsp:txXfrm rot="5400000">
        <a:off x="5007107" y="1197392"/>
        <a:ext cx="1178040" cy="5266944"/>
      </dsp:txXfrm>
    </dsp:sp>
    <dsp:sp modelId="{846EC129-F467-4C88-8A69-B5A6E6369527}">
      <dsp:nvSpPr>
        <dsp:cNvPr id="0" name=""/>
        <dsp:cNvSpPr/>
      </dsp:nvSpPr>
      <dsp:spPr>
        <a:xfrm>
          <a:off x="0" y="3094588"/>
          <a:ext cx="2962656" cy="1472551"/>
        </a:xfrm>
        <a:prstGeom prst="roundRect">
          <a:avLst/>
        </a:prstGeom>
        <a:solidFill>
          <a:schemeClr val="accent3">
            <a:shade val="50000"/>
            <a:hueOff val="178370"/>
            <a:satOff val="-2846"/>
            <a:lumOff val="27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Поселок Кировский, д. 30</a:t>
          </a:r>
          <a:endParaRPr lang="ru-RU" sz="2700" kern="1200" dirty="0"/>
        </a:p>
      </dsp:txBody>
      <dsp:txXfrm>
        <a:off x="0" y="3094588"/>
        <a:ext cx="2962656" cy="1472551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5F7C63-A40F-4B78-BC77-56AAC2774A05}">
      <dsp:nvSpPr>
        <dsp:cNvPr id="0" name=""/>
        <dsp:cNvSpPr/>
      </dsp:nvSpPr>
      <dsp:spPr>
        <a:xfrm>
          <a:off x="0" y="1372369"/>
          <a:ext cx="5256583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56796-C138-4416-92E4-2274EBEBD31E}">
      <dsp:nvSpPr>
        <dsp:cNvPr id="0" name=""/>
        <dsp:cNvSpPr/>
      </dsp:nvSpPr>
      <dsp:spPr>
        <a:xfrm>
          <a:off x="262572" y="129023"/>
          <a:ext cx="4853626" cy="13319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080" tIns="0" rIns="1390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устройство и капитальный ремонт </a:t>
          </a:r>
          <a:r>
            <a:rPr lang="ru-RU" sz="1400" kern="1200" dirty="0" err="1" smtClean="0"/>
            <a:t>электросетевого</a:t>
          </a:r>
          <a:r>
            <a:rPr lang="ru-RU" sz="1400" kern="1200" dirty="0" smtClean="0"/>
            <a:t> хозяйства, систем наружного освещения в сквере п.Лотошино, ул.Калинина, площадью 1800 кв.м (протяженность 1126 м).</a:t>
          </a:r>
          <a:endParaRPr lang="ru-RU" sz="1400" kern="1200" dirty="0"/>
        </a:p>
      </dsp:txBody>
      <dsp:txXfrm>
        <a:off x="262572" y="129023"/>
        <a:ext cx="4853626" cy="1331906"/>
      </dsp:txXfrm>
    </dsp:sp>
    <dsp:sp modelId="{A4ED8C7E-1BB7-4286-93AA-DD1941052C4C}">
      <dsp:nvSpPr>
        <dsp:cNvPr id="0" name=""/>
        <dsp:cNvSpPr/>
      </dsp:nvSpPr>
      <dsp:spPr>
        <a:xfrm>
          <a:off x="0" y="2582757"/>
          <a:ext cx="5256583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5E23D-D854-4A94-BA3C-284A4201B3D3}">
      <dsp:nvSpPr>
        <dsp:cNvPr id="0" name=""/>
        <dsp:cNvSpPr/>
      </dsp:nvSpPr>
      <dsp:spPr>
        <a:xfrm>
          <a:off x="262572" y="1555969"/>
          <a:ext cx="4869029" cy="11153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080" tIns="0" rIns="13908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дворовая территория п. </a:t>
          </a:r>
          <a:r>
            <a:rPr lang="ru-RU" sz="1600" kern="1200" dirty="0" err="1" smtClean="0"/>
            <a:t>Новолотошино</a:t>
          </a:r>
          <a:r>
            <a:rPr lang="ru-RU" sz="1600" kern="1200" dirty="0" smtClean="0"/>
            <a:t> (протяженность 520 м)</a:t>
          </a:r>
          <a:endParaRPr lang="ru-RU" sz="1600" kern="1200" dirty="0"/>
        </a:p>
      </dsp:txBody>
      <dsp:txXfrm>
        <a:off x="262572" y="1555969"/>
        <a:ext cx="4869029" cy="1115347"/>
      </dsp:txXfrm>
    </dsp:sp>
    <dsp:sp modelId="{368E8AC4-2408-4E4B-9B22-3DF23580FBE0}">
      <dsp:nvSpPr>
        <dsp:cNvPr id="0" name=""/>
        <dsp:cNvSpPr/>
      </dsp:nvSpPr>
      <dsp:spPr>
        <a:xfrm>
          <a:off x="0" y="3693148"/>
          <a:ext cx="5256583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4883B-1BBB-456D-AEC3-90FE292F1A5E}">
      <dsp:nvSpPr>
        <dsp:cNvPr id="0" name=""/>
        <dsp:cNvSpPr/>
      </dsp:nvSpPr>
      <dsp:spPr>
        <a:xfrm>
          <a:off x="262572" y="2766357"/>
          <a:ext cx="4869029" cy="10153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080" tIns="0" rIns="13908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вдоль участка автодороги общего пользования местного значения "Ц/у </a:t>
          </a:r>
          <a:r>
            <a:rPr lang="ru-RU" sz="1600" kern="1200" dirty="0" err="1" smtClean="0"/>
            <a:t>с-за</a:t>
          </a:r>
          <a:r>
            <a:rPr lang="ru-RU" sz="1600" kern="1200" dirty="0" smtClean="0"/>
            <a:t> им. Кирова" п. Кировский (протяженность 588 м)</a:t>
          </a:r>
          <a:endParaRPr lang="ru-RU" sz="1600" kern="1200" dirty="0"/>
        </a:p>
      </dsp:txBody>
      <dsp:txXfrm>
        <a:off x="262572" y="2766357"/>
        <a:ext cx="4869029" cy="1015351"/>
      </dsp:txXfrm>
    </dsp:sp>
    <dsp:sp modelId="{C03DFA04-B1A2-404E-BE33-98FE71C14A21}">
      <dsp:nvSpPr>
        <dsp:cNvPr id="0" name=""/>
        <dsp:cNvSpPr/>
      </dsp:nvSpPr>
      <dsp:spPr>
        <a:xfrm>
          <a:off x="0" y="4976360"/>
          <a:ext cx="5256583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C0EB6-5AEA-4EE9-BF48-2D7767CD4077}">
      <dsp:nvSpPr>
        <dsp:cNvPr id="0" name=""/>
        <dsp:cNvSpPr/>
      </dsp:nvSpPr>
      <dsp:spPr>
        <a:xfrm>
          <a:off x="262572" y="3876748"/>
          <a:ext cx="4860611" cy="11881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080" tIns="0" rIns="13908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none" kern="1200" dirty="0" smtClean="0"/>
            <a:t>- д. Введенское, микрорайон, д.1-11 (протяженность 1035 м)</a:t>
          </a:r>
          <a:endParaRPr lang="ru-RU" sz="1600" u="none" kern="1200" dirty="0"/>
        </a:p>
      </dsp:txBody>
      <dsp:txXfrm>
        <a:off x="262572" y="3876748"/>
        <a:ext cx="4860611" cy="118817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78C65E-5F00-412A-9333-45CDB9ED3699}">
      <dsp:nvSpPr>
        <dsp:cNvPr id="0" name=""/>
        <dsp:cNvSpPr/>
      </dsp:nvSpPr>
      <dsp:spPr>
        <a:xfrm>
          <a:off x="0" y="0"/>
          <a:ext cx="3123727" cy="3123727"/>
        </a:xfrm>
        <a:prstGeom prst="triangl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31368-3BDC-4173-9EBC-3A4225C295E1}">
      <dsp:nvSpPr>
        <dsp:cNvPr id="0" name=""/>
        <dsp:cNvSpPr/>
      </dsp:nvSpPr>
      <dsp:spPr>
        <a:xfrm>
          <a:off x="1224137" y="314050"/>
          <a:ext cx="5112565" cy="7394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2019 году подготовлено </a:t>
          </a:r>
          <a:r>
            <a:rPr lang="ru-RU" sz="1600" b="1" kern="1200" dirty="0" smtClean="0"/>
            <a:t>5 выпускников</a:t>
          </a:r>
          <a:r>
            <a:rPr lang="ru-RU" sz="1600" kern="1200" dirty="0" smtClean="0"/>
            <a:t>, сдавших ЕГЭ на </a:t>
          </a:r>
          <a:r>
            <a:rPr lang="ru-RU" sz="1600" b="1" kern="1200" dirty="0" smtClean="0"/>
            <a:t>100 баллов</a:t>
          </a:r>
          <a:endParaRPr lang="ru-RU" sz="1600" b="1" kern="1200" dirty="0"/>
        </a:p>
      </dsp:txBody>
      <dsp:txXfrm>
        <a:off x="1224137" y="314050"/>
        <a:ext cx="5112565" cy="739444"/>
      </dsp:txXfrm>
    </dsp:sp>
    <dsp:sp modelId="{D11F25BB-6D2F-4A32-B509-BF47C4F4C68A}">
      <dsp:nvSpPr>
        <dsp:cNvPr id="0" name=""/>
        <dsp:cNvSpPr/>
      </dsp:nvSpPr>
      <dsp:spPr>
        <a:xfrm>
          <a:off x="1224137" y="1145926"/>
          <a:ext cx="5112565" cy="7394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25 выпускников </a:t>
          </a:r>
          <a:r>
            <a:rPr lang="ru-RU" sz="1500" kern="1200" dirty="0" smtClean="0"/>
            <a:t>11 классов получили медали «За особые успехи в учении»</a:t>
          </a:r>
          <a:endParaRPr lang="ru-RU" sz="1500" kern="1200" dirty="0"/>
        </a:p>
      </dsp:txBody>
      <dsp:txXfrm>
        <a:off x="1224137" y="1145926"/>
        <a:ext cx="5112565" cy="739444"/>
      </dsp:txXfrm>
    </dsp:sp>
    <dsp:sp modelId="{57C30C10-4C6B-4EC0-8E5A-7464293D2743}">
      <dsp:nvSpPr>
        <dsp:cNvPr id="0" name=""/>
        <dsp:cNvSpPr/>
      </dsp:nvSpPr>
      <dsp:spPr>
        <a:xfrm>
          <a:off x="1197274" y="1977801"/>
          <a:ext cx="5166290" cy="7394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 сравнению с прошлым годом показатель по медалистам вырос </a:t>
          </a:r>
          <a:r>
            <a:rPr lang="ru-RU" sz="1400" b="1" kern="1200" dirty="0" smtClean="0"/>
            <a:t>на 16 % </a:t>
          </a:r>
          <a:endParaRPr lang="ru-RU" sz="1400" b="1" kern="1200" dirty="0"/>
        </a:p>
      </dsp:txBody>
      <dsp:txXfrm>
        <a:off x="1197274" y="1977801"/>
        <a:ext cx="5166290" cy="739444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A022EC-28EA-4F86-9860-04D2A5CB80A4}">
      <dsp:nvSpPr>
        <dsp:cNvPr id="0" name=""/>
        <dsp:cNvSpPr/>
      </dsp:nvSpPr>
      <dsp:spPr>
        <a:xfrm>
          <a:off x="0" y="0"/>
          <a:ext cx="7560840" cy="12376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из местного бюджета выделены средства на разработку проектно-сметной документации ЛСОШ №2 (старый корпус)</a:t>
          </a:r>
          <a:endParaRPr lang="ru-RU" sz="2400" kern="1200" dirty="0"/>
        </a:p>
      </dsp:txBody>
      <dsp:txXfrm>
        <a:off x="1635931" y="0"/>
        <a:ext cx="5924908" cy="1237637"/>
      </dsp:txXfrm>
    </dsp:sp>
    <dsp:sp modelId="{5A7C6779-E9E6-4842-83D4-BB429DB1C0E2}">
      <dsp:nvSpPr>
        <dsp:cNvPr id="0" name=""/>
        <dsp:cNvSpPr/>
      </dsp:nvSpPr>
      <dsp:spPr>
        <a:xfrm>
          <a:off x="123763" y="123763"/>
          <a:ext cx="1512168" cy="9901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EBC20A-8CB3-43ED-BAD6-5387FBB7122D}">
      <dsp:nvSpPr>
        <dsp:cNvPr id="0" name=""/>
        <dsp:cNvSpPr/>
      </dsp:nvSpPr>
      <dsp:spPr>
        <a:xfrm>
          <a:off x="0" y="2722802"/>
          <a:ext cx="7560840" cy="12376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Детскому саду №15 «Мечта»</a:t>
          </a:r>
          <a:endParaRPr lang="ru-RU" sz="2400" kern="1200" dirty="0"/>
        </a:p>
      </dsp:txBody>
      <dsp:txXfrm>
        <a:off x="1635931" y="2722802"/>
        <a:ext cx="5924908" cy="1237637"/>
      </dsp:txXfrm>
    </dsp:sp>
    <dsp:sp modelId="{E78BDDFD-7039-4CED-85CD-DA3D996DEE3A}">
      <dsp:nvSpPr>
        <dsp:cNvPr id="0" name=""/>
        <dsp:cNvSpPr/>
      </dsp:nvSpPr>
      <dsp:spPr>
        <a:xfrm>
          <a:off x="101308" y="2841120"/>
          <a:ext cx="1512168" cy="9901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A8FDB7-25DC-4D61-A00C-1594CF638DA8}">
      <dsp:nvSpPr>
        <dsp:cNvPr id="0" name=""/>
        <dsp:cNvSpPr/>
      </dsp:nvSpPr>
      <dsp:spPr>
        <a:xfrm>
          <a:off x="0" y="1345794"/>
          <a:ext cx="7560840" cy="12376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ЛСОШ №1</a:t>
          </a:r>
          <a:endParaRPr lang="ru-RU" sz="2400" kern="1200" dirty="0"/>
        </a:p>
      </dsp:txBody>
      <dsp:txXfrm>
        <a:off x="1635931" y="1345794"/>
        <a:ext cx="5924908" cy="1237637"/>
      </dsp:txXfrm>
    </dsp:sp>
    <dsp:sp modelId="{4D1668D8-CECC-4266-A2AA-793831BD7B32}">
      <dsp:nvSpPr>
        <dsp:cNvPr id="0" name=""/>
        <dsp:cNvSpPr/>
      </dsp:nvSpPr>
      <dsp:spPr>
        <a:xfrm>
          <a:off x="101308" y="1445481"/>
          <a:ext cx="1512168" cy="9901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993F6D-04D1-49B7-B669-E84D1C20B872}">
      <dsp:nvSpPr>
        <dsp:cNvPr id="0" name=""/>
        <dsp:cNvSpPr/>
      </dsp:nvSpPr>
      <dsp:spPr>
        <a:xfrm>
          <a:off x="576061" y="0"/>
          <a:ext cx="6336708" cy="1294456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u="none" kern="1200" dirty="0" smtClean="0"/>
            <a:t>На общую сумму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u="sng" kern="1200" dirty="0" smtClean="0"/>
            <a:t>5,7 миллионов рублей</a:t>
          </a:r>
          <a:endParaRPr lang="ru-RU" sz="3100" b="1" u="sng" kern="1200" dirty="0"/>
        </a:p>
      </dsp:txBody>
      <dsp:txXfrm>
        <a:off x="576061" y="0"/>
        <a:ext cx="6336708" cy="1294456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DBAF5B-4B2F-4055-8649-3EE551BE75B9}">
      <dsp:nvSpPr>
        <dsp:cNvPr id="0" name=""/>
        <dsp:cNvSpPr/>
      </dsp:nvSpPr>
      <dsp:spPr>
        <a:xfrm>
          <a:off x="0" y="0"/>
          <a:ext cx="6096000" cy="13926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Всего за 2019 год сельскохозяйственные предприятия района получили </a:t>
          </a:r>
          <a:r>
            <a:rPr lang="ru-RU" sz="2000" b="1" u="sng" kern="1200" dirty="0" smtClean="0"/>
            <a:t>более 70 миллионов рублей различных субсидий и дотаций</a:t>
          </a:r>
          <a:endParaRPr lang="ru-RU" sz="2000" u="sng" kern="1200" dirty="0"/>
        </a:p>
      </dsp:txBody>
      <dsp:txXfrm>
        <a:off x="0" y="0"/>
        <a:ext cx="6096000" cy="1392660"/>
      </dsp:txXfrm>
    </dsp:sp>
    <dsp:sp modelId="{0A74E789-B9D2-4CE4-8D44-1E7125AC72A2}">
      <dsp:nvSpPr>
        <dsp:cNvPr id="0" name=""/>
        <dsp:cNvSpPr/>
      </dsp:nvSpPr>
      <dsp:spPr>
        <a:xfrm>
          <a:off x="0" y="1484784"/>
          <a:ext cx="6096000" cy="12400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 </a:t>
          </a:r>
          <a:r>
            <a:rPr lang="ru-RU" sz="2000" b="1" u="sng" kern="1200" dirty="0" smtClean="0"/>
            <a:t>2020 год </a:t>
          </a:r>
          <a:r>
            <a:rPr lang="ru-RU" sz="2000" kern="1200" dirty="0" smtClean="0"/>
            <a:t>в Министерство сельского хозяйства и продовольствия Московской области подана заявка на улучшение жилищных условий на </a:t>
          </a:r>
          <a:r>
            <a:rPr lang="ru-RU" sz="2000" b="1" u="sng" kern="1200" dirty="0" smtClean="0"/>
            <a:t>18 семей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0" y="1484784"/>
        <a:ext cx="6096000" cy="124008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6D249A-A481-4B39-83B8-9AC0F4523662}">
      <dsp:nvSpPr>
        <dsp:cNvPr id="0" name=""/>
        <dsp:cNvSpPr/>
      </dsp:nvSpPr>
      <dsp:spPr>
        <a:xfrm rot="5400000">
          <a:off x="-185966" y="189497"/>
          <a:ext cx="1239777" cy="86784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1.</a:t>
          </a:r>
          <a:endParaRPr lang="ru-RU" sz="2400" kern="1200" dirty="0"/>
        </a:p>
      </dsp:txBody>
      <dsp:txXfrm rot="5400000">
        <a:off x="-185966" y="189497"/>
        <a:ext cx="1239777" cy="867844"/>
      </dsp:txXfrm>
    </dsp:sp>
    <dsp:sp modelId="{B897C6AA-803A-42E1-9F63-4C4B0637F2F7}">
      <dsp:nvSpPr>
        <dsp:cNvPr id="0" name=""/>
        <dsp:cNvSpPr/>
      </dsp:nvSpPr>
      <dsp:spPr>
        <a:xfrm rot="5400000">
          <a:off x="4145794" y="-3274419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Общая площадь </a:t>
          </a:r>
          <a:r>
            <a:rPr lang="ru-RU" sz="1600" u="sng" kern="1200" dirty="0" smtClean="0"/>
            <a:t>4,7 тысяч </a:t>
          </a:r>
          <a:r>
            <a:rPr lang="ru-RU" sz="1600" kern="1200" dirty="0" smtClean="0"/>
            <a:t>квадратных метров</a:t>
          </a:r>
          <a:endParaRPr lang="ru-RU" sz="1600" kern="1200" dirty="0"/>
        </a:p>
      </dsp:txBody>
      <dsp:txXfrm rot="5400000">
        <a:off x="4145794" y="-3274419"/>
        <a:ext cx="805855" cy="7361755"/>
      </dsp:txXfrm>
    </dsp:sp>
    <dsp:sp modelId="{2AC09DA4-9C66-4888-A1CE-70750FB34BC8}">
      <dsp:nvSpPr>
        <dsp:cNvPr id="0" name=""/>
        <dsp:cNvSpPr/>
      </dsp:nvSpPr>
      <dsp:spPr>
        <a:xfrm rot="5400000">
          <a:off x="-185966" y="1282538"/>
          <a:ext cx="1239777" cy="86784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2.</a:t>
          </a:r>
          <a:endParaRPr lang="ru-RU" sz="2400" kern="1200" dirty="0"/>
        </a:p>
      </dsp:txBody>
      <dsp:txXfrm rot="5400000">
        <a:off x="-185966" y="1282538"/>
        <a:ext cx="1239777" cy="867844"/>
      </dsp:txXfrm>
    </dsp:sp>
    <dsp:sp modelId="{CCCE03AF-19AE-47A3-A3C5-882A13107764}">
      <dsp:nvSpPr>
        <dsp:cNvPr id="0" name=""/>
        <dsp:cNvSpPr/>
      </dsp:nvSpPr>
      <dsp:spPr>
        <a:xfrm rot="5400000">
          <a:off x="4145794" y="-2181378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 школе занимаются </a:t>
          </a:r>
          <a:r>
            <a:rPr lang="ru-RU" sz="1600" u="sng" kern="1200" dirty="0" smtClean="0"/>
            <a:t>184 учащихся </a:t>
          </a:r>
          <a:r>
            <a:rPr lang="ru-RU" sz="1600" kern="1200" dirty="0" smtClean="0"/>
            <a:t>(общая вместимость после завершения реконструкции </a:t>
          </a:r>
          <a:r>
            <a:rPr lang="ru-RU" sz="1600" u="sng" kern="1200" dirty="0" smtClean="0"/>
            <a:t>324 человека</a:t>
          </a:r>
          <a:r>
            <a:rPr lang="ru-RU" sz="1600" kern="1200" dirty="0" smtClean="0"/>
            <a:t>)</a:t>
          </a:r>
          <a:endParaRPr lang="ru-RU" sz="1600" kern="1200" dirty="0"/>
        </a:p>
      </dsp:txBody>
      <dsp:txXfrm rot="5400000">
        <a:off x="4145794" y="-2181378"/>
        <a:ext cx="805855" cy="7361755"/>
      </dsp:txXfrm>
    </dsp:sp>
    <dsp:sp modelId="{A0FD9BF4-AE6D-488F-B231-DAD8ECD2B2FF}">
      <dsp:nvSpPr>
        <dsp:cNvPr id="0" name=""/>
        <dsp:cNvSpPr/>
      </dsp:nvSpPr>
      <dsp:spPr>
        <a:xfrm rot="5400000">
          <a:off x="-185966" y="2375579"/>
          <a:ext cx="1239777" cy="86784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3.</a:t>
          </a:r>
          <a:endParaRPr lang="ru-RU" sz="2400" kern="1200" dirty="0"/>
        </a:p>
      </dsp:txBody>
      <dsp:txXfrm rot="5400000">
        <a:off x="-185966" y="2375579"/>
        <a:ext cx="1239777" cy="867844"/>
      </dsp:txXfrm>
    </dsp:sp>
    <dsp:sp modelId="{0B0DC2CF-A8E3-4DA7-AD4B-E62A54494EF4}">
      <dsp:nvSpPr>
        <dsp:cNvPr id="0" name=""/>
        <dsp:cNvSpPr/>
      </dsp:nvSpPr>
      <dsp:spPr>
        <a:xfrm rot="5400000">
          <a:off x="4145794" y="-1088336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Приобретена мебель, учебное оборудование для классов химии, физики, биологии и географии. </a:t>
          </a:r>
          <a:r>
            <a:rPr lang="ru-RU" sz="1600" u="sng" kern="1200" dirty="0" smtClean="0"/>
            <a:t>40 компьютерных </a:t>
          </a:r>
          <a:r>
            <a:rPr lang="ru-RU" sz="1600" kern="1200" dirty="0" smtClean="0"/>
            <a:t>моноблоков установлено в компьютерном классе.</a:t>
          </a:r>
          <a:endParaRPr lang="ru-RU" sz="1600" kern="1200" dirty="0"/>
        </a:p>
      </dsp:txBody>
      <dsp:txXfrm rot="5400000">
        <a:off x="4145794" y="-1088336"/>
        <a:ext cx="805855" cy="7361755"/>
      </dsp:txXfrm>
    </dsp:sp>
    <dsp:sp modelId="{ABD076CB-F492-44C4-AE5C-5D7F1253D504}">
      <dsp:nvSpPr>
        <dsp:cNvPr id="0" name=""/>
        <dsp:cNvSpPr/>
      </dsp:nvSpPr>
      <dsp:spPr>
        <a:xfrm rot="5400000">
          <a:off x="-185966" y="3468621"/>
          <a:ext cx="1239777" cy="86784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4.</a:t>
          </a:r>
          <a:endParaRPr lang="ru-RU" sz="2400" kern="1200" dirty="0"/>
        </a:p>
      </dsp:txBody>
      <dsp:txXfrm rot="5400000">
        <a:off x="-185966" y="3468621"/>
        <a:ext cx="1239777" cy="867844"/>
      </dsp:txXfrm>
    </dsp:sp>
    <dsp:sp modelId="{7892FB22-59A7-4ED8-877C-4D8EC75254C0}">
      <dsp:nvSpPr>
        <dsp:cNvPr id="0" name=""/>
        <dsp:cNvSpPr/>
      </dsp:nvSpPr>
      <dsp:spPr>
        <a:xfrm rot="5400000">
          <a:off x="4145794" y="4704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Общий объем финансирования проекта – </a:t>
          </a:r>
          <a:r>
            <a:rPr lang="ru-RU" sz="1600" u="sng" kern="1200" dirty="0" smtClean="0"/>
            <a:t>136,4 миллионов рублей</a:t>
          </a:r>
          <a:endParaRPr lang="ru-RU" sz="1600" u="sng" kern="1200" dirty="0"/>
        </a:p>
      </dsp:txBody>
      <dsp:txXfrm rot="5400000">
        <a:off x="4145794" y="4704"/>
        <a:ext cx="805855" cy="73617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632E79-ED9D-4571-A67F-86E5BE789DAB}">
      <dsp:nvSpPr>
        <dsp:cNvPr id="0" name=""/>
        <dsp:cNvSpPr/>
      </dsp:nvSpPr>
      <dsp:spPr>
        <a:xfrm rot="5400000">
          <a:off x="-237005" y="425143"/>
          <a:ext cx="1580038" cy="11060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-</a:t>
          </a:r>
          <a:endParaRPr lang="ru-RU" sz="3100" kern="1200" dirty="0"/>
        </a:p>
      </dsp:txBody>
      <dsp:txXfrm rot="5400000">
        <a:off x="-237005" y="425143"/>
        <a:ext cx="1580038" cy="1106026"/>
      </dsp:txXfrm>
    </dsp:sp>
    <dsp:sp modelId="{F1981EF4-3537-49D9-802B-7FD051CACE70}">
      <dsp:nvSpPr>
        <dsp:cNvPr id="0" name=""/>
        <dsp:cNvSpPr/>
      </dsp:nvSpPr>
      <dsp:spPr>
        <a:xfrm rot="5400000">
          <a:off x="3903564" y="-2782956"/>
          <a:ext cx="1374138" cy="69692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 2019 году были проведены землеустроительные и проектно-изыскательские работы на объектах газификации деревень </a:t>
          </a:r>
          <a:r>
            <a:rPr lang="ru-RU" sz="1600" b="1" kern="1200" dirty="0" err="1" smtClean="0"/>
            <a:t>Мамоново</a:t>
          </a:r>
          <a:r>
            <a:rPr lang="ru-RU" sz="1600" kern="1200" dirty="0" smtClean="0"/>
            <a:t> и </a:t>
          </a:r>
          <a:r>
            <a:rPr lang="ru-RU" sz="1600" b="1" kern="1200" dirty="0" err="1" smtClean="0"/>
            <a:t>Астренево</a:t>
          </a:r>
          <a:r>
            <a:rPr lang="ru-RU" sz="1600" kern="1200" dirty="0" smtClean="0"/>
            <a:t> (7,15 км). В 2020-2021 годах планируется провести строительно-монтажные работы по газификации деревень.</a:t>
          </a:r>
          <a:endParaRPr lang="ru-RU" sz="1600" kern="1200" dirty="0"/>
        </a:p>
      </dsp:txBody>
      <dsp:txXfrm rot="5400000">
        <a:off x="3903564" y="-2782956"/>
        <a:ext cx="1374138" cy="6969213"/>
      </dsp:txXfrm>
    </dsp:sp>
    <dsp:sp modelId="{1E86DC7D-00F4-43EC-9D76-EE604FAF981D}">
      <dsp:nvSpPr>
        <dsp:cNvPr id="0" name=""/>
        <dsp:cNvSpPr/>
      </dsp:nvSpPr>
      <dsp:spPr>
        <a:xfrm rot="5400000">
          <a:off x="-237005" y="2043081"/>
          <a:ext cx="1580038" cy="11060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-</a:t>
          </a:r>
          <a:endParaRPr lang="ru-RU" sz="3100" kern="1200" dirty="0"/>
        </a:p>
      </dsp:txBody>
      <dsp:txXfrm rot="5400000">
        <a:off x="-237005" y="2043081"/>
        <a:ext cx="1580038" cy="1106026"/>
      </dsp:txXfrm>
    </dsp:sp>
    <dsp:sp modelId="{474C20FA-E287-46F4-BDB0-E803D606476C}">
      <dsp:nvSpPr>
        <dsp:cNvPr id="0" name=""/>
        <dsp:cNvSpPr/>
      </dsp:nvSpPr>
      <dsp:spPr>
        <a:xfrm rot="5400000">
          <a:off x="3869990" y="-1165018"/>
          <a:ext cx="1441285" cy="69692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Продолжаются работы по корректировке проектной документации по газификации деревни </a:t>
          </a:r>
          <a:r>
            <a:rPr lang="ru-RU" sz="1600" b="1" kern="1200" dirty="0" smtClean="0"/>
            <a:t>Введенское</a:t>
          </a:r>
          <a:r>
            <a:rPr lang="ru-RU" sz="1600" kern="1200" dirty="0" smtClean="0"/>
            <a:t>. Строительно-монтажные работы запланированы на конец текущего года.</a:t>
          </a:r>
          <a:endParaRPr lang="ru-RU" sz="1600" kern="1200" dirty="0"/>
        </a:p>
      </dsp:txBody>
      <dsp:txXfrm rot="5400000">
        <a:off x="3869990" y="-1165018"/>
        <a:ext cx="1441285" cy="6969213"/>
      </dsp:txXfrm>
    </dsp:sp>
    <dsp:sp modelId="{7C969159-B3C0-42E9-A7D0-6224D8DFC816}">
      <dsp:nvSpPr>
        <dsp:cNvPr id="0" name=""/>
        <dsp:cNvSpPr/>
      </dsp:nvSpPr>
      <dsp:spPr>
        <a:xfrm rot="5400000">
          <a:off x="-237005" y="3643805"/>
          <a:ext cx="1580038" cy="11060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-</a:t>
          </a:r>
          <a:endParaRPr lang="ru-RU" sz="3100" kern="1200" dirty="0"/>
        </a:p>
      </dsp:txBody>
      <dsp:txXfrm rot="5400000">
        <a:off x="-237005" y="3643805"/>
        <a:ext cx="1580038" cy="1106026"/>
      </dsp:txXfrm>
    </dsp:sp>
    <dsp:sp modelId="{0E472184-6DDE-4045-86F5-2F1C7F4CE7BC}">
      <dsp:nvSpPr>
        <dsp:cNvPr id="0" name=""/>
        <dsp:cNvSpPr/>
      </dsp:nvSpPr>
      <dsp:spPr>
        <a:xfrm rot="5400000">
          <a:off x="3887203" y="435705"/>
          <a:ext cx="1406859" cy="69692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Продолжаются проектно-изыскательские и землеустроительные работы для строительства газопровода высокого давления </a:t>
          </a:r>
          <a:r>
            <a:rPr lang="ru-RU" sz="1600" b="1" kern="1200" dirty="0" smtClean="0"/>
            <a:t>с. Микулино – д. </a:t>
          </a:r>
          <a:r>
            <a:rPr lang="ru-RU" sz="1600" b="1" kern="1200" dirty="0" err="1" smtClean="0"/>
            <a:t>Хранево</a:t>
          </a:r>
          <a:r>
            <a:rPr lang="ru-RU" sz="1600" b="1" kern="1200" dirty="0" smtClean="0"/>
            <a:t> – д. </a:t>
          </a:r>
          <a:r>
            <a:rPr lang="ru-RU" sz="1600" b="1" kern="1200" dirty="0" err="1" smtClean="0"/>
            <a:t>Коноплево</a:t>
          </a:r>
          <a:r>
            <a:rPr lang="ru-RU" sz="1600" b="1" kern="1200" dirty="0" smtClean="0"/>
            <a:t> </a:t>
          </a:r>
          <a:r>
            <a:rPr lang="ru-RU" sz="1600" kern="1200" dirty="0" smtClean="0"/>
            <a:t>(13,8 км). Ввод в эксплуатацию запланирован на 2021 год.</a:t>
          </a:r>
          <a:endParaRPr lang="ru-RU" sz="1600" kern="1200" dirty="0"/>
        </a:p>
      </dsp:txBody>
      <dsp:txXfrm rot="5400000">
        <a:off x="3887203" y="435705"/>
        <a:ext cx="1406859" cy="696921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1CF7E8-B0A6-4F47-8C56-80B947F91720}">
      <dsp:nvSpPr>
        <dsp:cNvPr id="0" name=""/>
        <dsp:cNvSpPr/>
      </dsp:nvSpPr>
      <dsp:spPr>
        <a:xfrm>
          <a:off x="0" y="0"/>
          <a:ext cx="3312368" cy="1987420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/>
            <a:t>389</a:t>
          </a:r>
          <a:r>
            <a:rPr lang="ru-RU" sz="2800" kern="1200" dirty="0" smtClean="0"/>
            <a:t> индивидуальные предприниматели</a:t>
          </a:r>
          <a:endParaRPr lang="ru-RU" sz="2800" kern="1200" dirty="0"/>
        </a:p>
      </dsp:txBody>
      <dsp:txXfrm>
        <a:off x="0" y="0"/>
        <a:ext cx="3312368" cy="198742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1CF7E8-B0A6-4F47-8C56-80B947F91720}">
      <dsp:nvSpPr>
        <dsp:cNvPr id="0" name=""/>
        <dsp:cNvSpPr/>
      </dsp:nvSpPr>
      <dsp:spPr>
        <a:xfrm>
          <a:off x="0" y="0"/>
          <a:ext cx="3312368" cy="1987420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/>
            <a:t>96</a:t>
          </a:r>
          <a:r>
            <a:rPr lang="ru-RU" sz="2800" kern="1200" dirty="0" smtClean="0"/>
            <a:t> юридические лица</a:t>
          </a:r>
          <a:endParaRPr lang="ru-RU" sz="2800" kern="1200" dirty="0"/>
        </a:p>
      </dsp:txBody>
      <dsp:txXfrm>
        <a:off x="0" y="0"/>
        <a:ext cx="3312368" cy="19874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1CF7E8-B0A6-4F47-8C56-80B947F91720}">
      <dsp:nvSpPr>
        <dsp:cNvPr id="0" name=""/>
        <dsp:cNvSpPr/>
      </dsp:nvSpPr>
      <dsp:spPr>
        <a:xfrm>
          <a:off x="0" y="2032"/>
          <a:ext cx="5031746" cy="168346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</a:rPr>
            <a:t>Зарегистрировано </a:t>
          </a:r>
          <a:r>
            <a:rPr lang="ru-RU" sz="2800" b="1" u="sng" kern="1200" dirty="0" smtClean="0">
              <a:solidFill>
                <a:schemeClr val="bg1"/>
              </a:solidFill>
            </a:rPr>
            <a:t>485 субъектов </a:t>
          </a:r>
          <a:r>
            <a:rPr lang="ru-RU" sz="2800" b="1" kern="1200" dirty="0" smtClean="0">
              <a:solidFill>
                <a:schemeClr val="bg1"/>
              </a:solidFill>
            </a:rPr>
            <a:t>малого и среднего предпринимательства</a:t>
          </a:r>
          <a:endParaRPr lang="ru-RU" sz="2800" kern="1200" dirty="0"/>
        </a:p>
      </dsp:txBody>
      <dsp:txXfrm>
        <a:off x="0" y="2032"/>
        <a:ext cx="5031746" cy="168346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BC10D6-0676-408B-8E57-80C553E4C851}">
      <dsp:nvSpPr>
        <dsp:cNvPr id="0" name=""/>
        <dsp:cNvSpPr/>
      </dsp:nvSpPr>
      <dsp:spPr>
        <a:xfrm>
          <a:off x="0" y="1001734"/>
          <a:ext cx="784887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86513-AE62-4686-B3C0-80C53007E377}">
      <dsp:nvSpPr>
        <dsp:cNvPr id="0" name=""/>
        <dsp:cNvSpPr/>
      </dsp:nvSpPr>
      <dsp:spPr>
        <a:xfrm>
          <a:off x="0" y="203482"/>
          <a:ext cx="7535303" cy="910145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На средних, малых и </a:t>
          </a:r>
          <a:r>
            <a:rPr lang="ru-RU" sz="1600" b="1" kern="1200" dirty="0" err="1" smtClean="0">
              <a:solidFill>
                <a:schemeClr val="bg1"/>
              </a:solidFill>
            </a:rPr>
            <a:t>микропредприятиях</a:t>
          </a:r>
          <a:r>
            <a:rPr lang="ru-RU" sz="1600" b="1" kern="1200" dirty="0" smtClean="0">
              <a:solidFill>
                <a:schemeClr val="bg1"/>
              </a:solidFill>
            </a:rPr>
            <a:t> осуществляют деятельность 1400 человек, что составляет 30% от числа занятых в экономике городского округа</a:t>
          </a:r>
          <a:endParaRPr lang="ru-RU" sz="1600" kern="1200" dirty="0"/>
        </a:p>
      </dsp:txBody>
      <dsp:txXfrm>
        <a:off x="0" y="203482"/>
        <a:ext cx="7535303" cy="910145"/>
      </dsp:txXfrm>
    </dsp:sp>
    <dsp:sp modelId="{FBDA0E9A-85D8-43BD-8CB6-D3B629D4119E}">
      <dsp:nvSpPr>
        <dsp:cNvPr id="0" name=""/>
        <dsp:cNvSpPr/>
      </dsp:nvSpPr>
      <dsp:spPr>
        <a:xfrm>
          <a:off x="0" y="1585770"/>
          <a:ext cx="784887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9CB0A-2609-447E-A4CA-E7270793BC94}">
      <dsp:nvSpPr>
        <dsp:cNvPr id="0" name=""/>
        <dsp:cNvSpPr/>
      </dsp:nvSpPr>
      <dsp:spPr>
        <a:xfrm>
          <a:off x="30467" y="1238491"/>
          <a:ext cx="7472935" cy="473156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За 2019 год зарегистрировалась 88 субъектов малого и среднего предпринимательства</a:t>
          </a:r>
          <a:endParaRPr lang="ru-RU" sz="1600" b="1" kern="1200" dirty="0"/>
        </a:p>
      </dsp:txBody>
      <dsp:txXfrm>
        <a:off x="30467" y="1238491"/>
        <a:ext cx="7472935" cy="473156"/>
      </dsp:txXfrm>
    </dsp:sp>
    <dsp:sp modelId="{85C8592B-92D5-4340-B59C-5BE208BC7F09}">
      <dsp:nvSpPr>
        <dsp:cNvPr id="0" name=""/>
        <dsp:cNvSpPr/>
      </dsp:nvSpPr>
      <dsp:spPr>
        <a:xfrm>
          <a:off x="0" y="2536884"/>
          <a:ext cx="784887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18180-2C69-42C5-B7D1-EDC121095780}">
      <dsp:nvSpPr>
        <dsp:cNvPr id="0" name=""/>
        <dsp:cNvSpPr/>
      </dsp:nvSpPr>
      <dsp:spPr>
        <a:xfrm>
          <a:off x="30468" y="1834990"/>
          <a:ext cx="7458178" cy="840233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Оказана финансовая поддержка из муниципального бюджета в размере 200 тысяч рублей в виде предоставления субсидии с целью возмещения части затрат индивидуальному предпринимателю</a:t>
          </a:r>
          <a:endParaRPr lang="ru-RU" sz="1600" b="1" kern="1200" dirty="0"/>
        </a:p>
      </dsp:txBody>
      <dsp:txXfrm>
        <a:off x="30468" y="1834990"/>
        <a:ext cx="7458178" cy="840233"/>
      </dsp:txXfrm>
    </dsp:sp>
    <dsp:sp modelId="{947E8542-A0E1-43AC-A1EF-5297EC6C21B6}">
      <dsp:nvSpPr>
        <dsp:cNvPr id="0" name=""/>
        <dsp:cNvSpPr/>
      </dsp:nvSpPr>
      <dsp:spPr>
        <a:xfrm>
          <a:off x="0" y="3244867"/>
          <a:ext cx="784887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74B4F-A5A8-4219-B808-568C23F61661}">
      <dsp:nvSpPr>
        <dsp:cNvPr id="0" name=""/>
        <dsp:cNvSpPr/>
      </dsp:nvSpPr>
      <dsp:spPr>
        <a:xfrm>
          <a:off x="24479" y="2794331"/>
          <a:ext cx="7472935" cy="597102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Имущественная поддержка предоставлена 22 субъектам малого предпринимательства </a:t>
          </a:r>
          <a:endParaRPr lang="ru-RU" sz="1600" b="1" kern="1200" dirty="0"/>
        </a:p>
      </dsp:txBody>
      <dsp:txXfrm>
        <a:off x="24479" y="2794331"/>
        <a:ext cx="7472935" cy="59710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84653A-A34C-4213-B3ED-776D16FB5D17}">
      <dsp:nvSpPr>
        <dsp:cNvPr id="0" name=""/>
        <dsp:cNvSpPr/>
      </dsp:nvSpPr>
      <dsp:spPr>
        <a:xfrm>
          <a:off x="0" y="581545"/>
          <a:ext cx="8229598" cy="102387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Обеспеченность населения г.о. Лотошино площадью стационарных торговых объектов составила </a:t>
          </a:r>
          <a:r>
            <a:rPr lang="ru-RU" sz="1900" b="1" u="sng" kern="1200" dirty="0" smtClean="0"/>
            <a:t>967 кв.м на 1000 жителей</a:t>
          </a:r>
          <a:endParaRPr lang="ru-RU" sz="1900" kern="1200" dirty="0"/>
        </a:p>
      </dsp:txBody>
      <dsp:txXfrm>
        <a:off x="0" y="581545"/>
        <a:ext cx="8229598" cy="1023877"/>
      </dsp:txXfrm>
    </dsp:sp>
    <dsp:sp modelId="{E532752B-E25C-4B90-8E1B-DCDBA0910BA0}">
      <dsp:nvSpPr>
        <dsp:cNvPr id="0" name=""/>
        <dsp:cNvSpPr/>
      </dsp:nvSpPr>
      <dsp:spPr>
        <a:xfrm>
          <a:off x="0" y="1748766"/>
          <a:ext cx="8229598" cy="1023877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На реализацию мероприятия «Содействие вводу (строительству) новых современных объектов потребительского рынка и услуг» затрачено более </a:t>
          </a:r>
          <a:r>
            <a:rPr lang="ru-RU" sz="1900" b="1" u="sng" kern="1200" dirty="0" smtClean="0"/>
            <a:t>73 млн. рублей </a:t>
          </a:r>
          <a:r>
            <a:rPr lang="ru-RU" sz="1900" b="1" kern="1200" dirty="0" smtClean="0"/>
            <a:t>из внебюджетных источников</a:t>
          </a:r>
          <a:endParaRPr lang="ru-RU" sz="1900" kern="1200" dirty="0"/>
        </a:p>
      </dsp:txBody>
      <dsp:txXfrm>
        <a:off x="0" y="1748766"/>
        <a:ext cx="8229598" cy="1023877"/>
      </dsp:txXfrm>
    </dsp:sp>
    <dsp:sp modelId="{3085894A-A111-4A46-8E5A-40C95F27BBB9}">
      <dsp:nvSpPr>
        <dsp:cNvPr id="0" name=""/>
        <dsp:cNvSpPr/>
      </dsp:nvSpPr>
      <dsp:spPr>
        <a:xfrm>
          <a:off x="0" y="2915987"/>
          <a:ext cx="8229598" cy="1023877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/>
            <a:t>Всего за 2019 год в сфере торговли создано 32 рабочих места</a:t>
          </a:r>
          <a:endParaRPr lang="ru-RU" sz="1900" b="1" kern="1200" dirty="0" smtClean="0"/>
        </a:p>
      </dsp:txBody>
      <dsp:txXfrm>
        <a:off x="0" y="2915987"/>
        <a:ext cx="8229598" cy="1023877"/>
      </dsp:txXfrm>
    </dsp:sp>
    <dsp:sp modelId="{DBD4B978-605A-45FC-827C-05CE78774173}">
      <dsp:nvSpPr>
        <dsp:cNvPr id="0" name=""/>
        <dsp:cNvSpPr/>
      </dsp:nvSpPr>
      <dsp:spPr>
        <a:xfrm>
          <a:off x="0" y="4083208"/>
          <a:ext cx="8229598" cy="1023877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Количество торговых объектов по сравнению с 2018 годом выросло на 11 единиц и составило: 136 розничных магазина, три торговых центра, 13 магазинов крупных торговых сетей</a:t>
          </a:r>
          <a:endParaRPr lang="ru-RU" sz="1900" kern="1200" dirty="0"/>
        </a:p>
      </dsp:txBody>
      <dsp:txXfrm>
        <a:off x="0" y="4083208"/>
        <a:ext cx="8229598" cy="1023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C9DAC-BDED-4D9D-BF80-6B624E8C1078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DFB0-4E42-4CF7-AC1D-C5664DF6AA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EDFB0-4E42-4CF7-AC1D-C5664DF6AACE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55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8.png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98.jpe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05.jpeg"/><Relationship Id="rId7" Type="http://schemas.openxmlformats.org/officeDocument/2006/relationships/diagramLayout" Target="../diagrams/layout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8.xml"/><Relationship Id="rId11" Type="http://schemas.openxmlformats.org/officeDocument/2006/relationships/image" Target="../media/image108.png"/><Relationship Id="rId5" Type="http://schemas.openxmlformats.org/officeDocument/2006/relationships/image" Target="../media/image107.jpeg"/><Relationship Id="rId10" Type="http://schemas.microsoft.com/office/2007/relationships/diagramDrawing" Target="../diagrams/drawing18.xml"/><Relationship Id="rId4" Type="http://schemas.openxmlformats.org/officeDocument/2006/relationships/image" Target="../media/image106.jpeg"/><Relationship Id="rId9" Type="http://schemas.openxmlformats.org/officeDocument/2006/relationships/diagramColors" Target="../diagrams/colors18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09.jpeg"/><Relationship Id="rId7" Type="http://schemas.openxmlformats.org/officeDocument/2006/relationships/diagramColors" Target="../diagrams/colors1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110.jpeg"/><Relationship Id="rId7" Type="http://schemas.openxmlformats.org/officeDocument/2006/relationships/diagramColors" Target="../diagrams/colors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11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136.png"/><Relationship Id="rId4" Type="http://schemas.openxmlformats.org/officeDocument/2006/relationships/diagramLayout" Target="../diagrams/layout22.xml"/><Relationship Id="rId9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chart" Target="../charts/chart12.xml"/><Relationship Id="rId4" Type="http://schemas.openxmlformats.org/officeDocument/2006/relationships/image" Target="../media/image18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image" Target="../media/image185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Relationship Id="rId14" Type="http://schemas.openxmlformats.org/officeDocument/2006/relationships/image" Target="../media/image18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ОТЧЕТ ГЛАВЫ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ГОРОДСКОГО ОКРУГА ЛОТОШИНО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Е.Л. ДОЛГАСОВОЙ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ЗА 2019 год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27584" y="508518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ЛОТОШИНО</a:t>
            </a:r>
            <a:endParaRPr lang="ru-RU" sz="2800" b="1" dirty="0" smtClean="0">
              <a:solidFill>
                <a:schemeClr val="tx2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26 ФЕВРАЛЯ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2020 ГОДА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igina\Downloads\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323528" y="1340768"/>
          <a:ext cx="6096000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412776"/>
            <a:ext cx="4906888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ЭКОЛОГИЯ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434" name="Picture 2" descr="C:\Users\anigina\Desktop\Информация для отчета\Environment-Download-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556792"/>
            <a:ext cx="4824536" cy="499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980728"/>
            <a:ext cx="8424936" cy="41805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Акция «Лес Победы» в городском округе Лотошино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 descr="C:\Users\anigina\Desktop\Информация для отчета\D6SCK7XXkAEc0j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3607" y="1480621"/>
            <a:ext cx="3754857" cy="526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Users\anigina\Desktop\Информация для отчета\D6R9JvUW4AExeu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61648"/>
            <a:ext cx="3960440" cy="2471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C:\Users\anigina\Desktop\Информация для отчета\e5a32cc459e150f895ddc83970f0681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334" y="4071600"/>
            <a:ext cx="3996658" cy="2669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980728"/>
            <a:ext cx="8229600" cy="77809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Около 500 активных жителей городского округа Лотошино приняли участие в экологической акции «Наш лес.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Посади свое дерево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 descr="C:\Users\anigina\Desktop\Информация для отчета\Ле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11" y="1772816"/>
            <a:ext cx="4966069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anigina\Desktop\Информация для отчета\Лес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5529" y="1772816"/>
            <a:ext cx="3314024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C:\Users\anigina\Desktop\Информация для отчета\c61d09bc-fdfe-47a0-8af5-c2accd18eba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757398"/>
            <a:ext cx="3312368" cy="19839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1560" y="836712"/>
            <a:ext cx="8229600" cy="77809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г.о. Лотошино занял 2-е место по Московской области в акции «Сдай макулатуру – спаси дерево»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C:\Users\anigina\Desktop\Информация для отчета\60d82ceac5723f3e549294339070e8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72816"/>
            <a:ext cx="3168352" cy="2002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C:\Users\anigina\Desktop\IMG_4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844824"/>
            <a:ext cx="3172192" cy="4822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5" name="Picture 5" descr="C:\Users\anigina\Desktop\IMG_44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97692"/>
            <a:ext cx="3816424" cy="2544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1268760"/>
            <a:ext cx="4906888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ИНВЕСТИЦИИ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461" name="Picture 5" descr="C:\Users\anigina\Desktop\Информация для отчета\6yz-finance-icon-3.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0764" y="1583085"/>
            <a:ext cx="5184576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35280" cy="9087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Объем инвестиций, вложенных в экономику округа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39552" y="2492896"/>
          <a:ext cx="8280920" cy="43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Открытие нового корпуса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Лотошинской средней общеобразовательной школы №2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7171" name="Picture 3" descr="C:\Users\anigina\Desktop\Информация для отчета\Фото (образование)\Фото ЛСОШ 2 Ремонт фаса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4608512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anigina\Desktop\Информация для отчета\Фото (образование)\Открытие ЛСОШ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564904"/>
            <a:ext cx="417646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51520" y="5715000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Финансирование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муниципалитета составило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8 %</a:t>
            </a:r>
            <a:endParaRPr kumimoji="0" lang="ru-RU" sz="32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Открытие нового корпуса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Лотошинской средней общеобразовательной школы №2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233203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Газификация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5576" y="1856581"/>
          <a:ext cx="807524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Герб от Ушакова Контур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508045" cy="4392488"/>
          </a:xfrm>
          <a:prstGeom prst="rect">
            <a:avLst/>
          </a:prstGeom>
          <a:noFill/>
        </p:spPr>
      </p:pic>
      <p:pic>
        <p:nvPicPr>
          <p:cNvPr id="1027" name="Picture 3" descr="C:\Users\anigina\Desktop\445px-Coat_of_Arms_of_Moscow_oblast_large_(2005_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24744"/>
            <a:ext cx="3477181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9144000" cy="63408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Продолжилось строительство многофункционального торгово-офисного центра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1378" name="Picture 2" descr="C:\Users\anigina\Desktop\20 02 2020 - Торговый центр\IMG_5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6792"/>
            <a:ext cx="7704856" cy="5136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5949280"/>
            <a:ext cx="7185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- Проект предполагает создание более </a:t>
            </a:r>
            <a:r>
              <a:rPr lang="ru-RU" sz="2000" b="1" u="sng" dirty="0" smtClean="0">
                <a:solidFill>
                  <a:schemeClr val="accent4">
                    <a:lumMod val="75000"/>
                  </a:schemeClr>
                </a:solidFill>
              </a:rPr>
              <a:t>35 новых рабочих мест</a:t>
            </a: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- Объем инвестиций – около </a:t>
            </a:r>
            <a:r>
              <a:rPr lang="ru-RU" sz="2000" b="1" u="sng" dirty="0" smtClean="0">
                <a:solidFill>
                  <a:schemeClr val="accent4">
                    <a:lumMod val="75000"/>
                  </a:schemeClr>
                </a:solidFill>
              </a:rPr>
              <a:t>70 миллионов рублей</a:t>
            </a:r>
          </a:p>
          <a:p>
            <a:pPr lvl="0"/>
            <a:endParaRPr lang="ru-RU" sz="2000" b="1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229600" cy="70609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Ведется работа по созданию Индустриального парка «Ушаково» (9,4 га)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anigina\Desktop\Ушако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8642246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49068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ПРОМЫШЛЕННОСТЬ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554" name="Picture 2" descr="C:\Users\anigina\Desktop\Информация для отчета\industrial-vect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3320" y="2476083"/>
            <a:ext cx="6120680" cy="4381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Среднемесячная заработная плата работников крупных и средних организаций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233203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578" name="Picture 2" descr="C:\Users\anigina\Desktop\Информация для отчета\стрел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06617">
            <a:off x="3475723" y="3341594"/>
            <a:ext cx="1795979" cy="720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653136"/>
            <a:ext cx="4125144" cy="194421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Увеличение производства предприятия «Платформа» составило </a:t>
            </a:r>
            <a:r>
              <a:rPr lang="ru-RU" sz="2800" b="1" u="sng" dirty="0" smtClean="0">
                <a:solidFill>
                  <a:schemeClr val="bg1"/>
                </a:solidFill>
              </a:rPr>
              <a:t>110,4 %</a:t>
            </a:r>
            <a:r>
              <a:rPr lang="ru-RU" sz="2800" b="1" dirty="0" smtClean="0">
                <a:solidFill>
                  <a:schemeClr val="bg1"/>
                </a:solidFill>
              </a:rPr>
              <a:t> к 2018 году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anigina\Desktop\Информация для отчета\3a2d901a12504add3065671576a134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886489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7" name="Picture 3" descr="C:\Users\anigina\Desktop\Информация для отчета\dbe639558a0b265c966eb961c971c99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3998772" cy="2667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8" name="Picture 4" descr="C:\Users\anigina\Desktop\Информация для отчета\7893dcaa3b0aa1e65d400185eba15c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33056"/>
            <a:ext cx="4104456" cy="2737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373616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Предприятие по производству стеклопакетов «</a:t>
            </a:r>
            <a:r>
              <a:rPr lang="ru-RU" sz="2000" b="1" dirty="0" err="1" smtClean="0">
                <a:solidFill>
                  <a:schemeClr val="bg1"/>
                </a:solidFill>
              </a:rPr>
              <a:t>ВудМастер</a:t>
            </a:r>
            <a:r>
              <a:rPr lang="ru-RU" sz="2000" b="1" dirty="0" smtClean="0">
                <a:solidFill>
                  <a:schemeClr val="bg1"/>
                </a:solidFill>
              </a:rPr>
              <a:t>» увеличило объем отгруженной продукции на 8,5% по сравнению с прошлым годом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2530" name="Picture 2" descr="C:\Users\anigina\Desktop\Для отчета\IMG_6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8840"/>
            <a:ext cx="3564396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1" name="Picture 3" descr="C:\Users\anigina\Desktop\Для отчета\IMG_6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26" y="4459744"/>
            <a:ext cx="3530449" cy="2353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C:\Users\anigina\Desktop\Для отчета\IMG_6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988840"/>
            <a:ext cx="3546225" cy="236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3" name="Picture 5" descr="C:\Users\anigina\Desktop\Для отчета\IMG_63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3708" y="4459550"/>
            <a:ext cx="3525667" cy="2350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268760"/>
            <a:ext cx="7690048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ПРЕДПРИНИМАТЕЛЬСТВО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5474" name="Picture 2" descr="C:\Users\anigina\Desktop\Информация для отчета\worker-vector-job-fair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92896"/>
            <a:ext cx="5783646" cy="4107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anigina\Desktop\Информация для отчета\right-arrow-blue-png-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975907">
            <a:off x="1854821" y="2864235"/>
            <a:ext cx="1718497" cy="1432162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539552" y="4293096"/>
          <a:ext cx="3312368" cy="2047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5292080" y="4293096"/>
          <a:ext cx="3312368" cy="2047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1979712" y="1196752"/>
          <a:ext cx="5040560" cy="1687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Picture 2" descr="C:\Users\anigina\Desktop\Информация для отчета\right-arrow-blue-png-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88021">
            <a:off x="5531933" y="2938932"/>
            <a:ext cx="1718497" cy="1432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899592" y="908720"/>
          <a:ext cx="7848872" cy="361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8546" name="Picture 2" descr="https://www.seekpng.com/png/full/176-1766791_professional-people-silhouette-entrepreneurship-black-and-whit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077072"/>
            <a:ext cx="5184576" cy="2689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8296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Задача на 2020 год – открытие центра «Мой бизнес» в г.о. Лотошино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7524" name="Picture 4" descr="https://www.xn--e1afijda1a3cyb.xn--p1ai/media/CACHE/images/2020/01/29/news_images/DSC_9737/4ef940c89132cf92995a490d241ce5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6614497" cy="4418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2" name="Picture 2" descr="https://pbs.twimg.com/media/D3JsBv6XQAEVK-P.jpg: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09120"/>
            <a:ext cx="4353001" cy="2176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2776"/>
            <a:ext cx="608416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СЕЛЬСКОЕ ХОЗЯЙСТВО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314" name="Picture 2" descr="C:\Users\anigina\Desktop\Информация для отчета\farm-scene-silhouette-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7591877" cy="3899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64442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ПОТРЕБИТЕЛЬСКИЙ </a:t>
            </a:r>
            <a:b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РЫНОК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603" name="Picture 3" descr="C:\Users\anigina\Desktop\Информация для отчета\426ddba806186d3e31ff3636cd4272e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861720"/>
            <a:ext cx="6660232" cy="499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igina\Downloads\roznichnaya_torgovlya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0316" cy="7391400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1560" y="3933056"/>
            <a:ext cx="302433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Ввод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эксплуатацию нового торгового центра «Пятерочка» в п. Кировский (общая площадь объекта – 1783 кв.м.)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196752"/>
            <a:ext cx="302433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Открытие магазина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«Для Вас» в деревне </a:t>
            </a:r>
            <a:r>
              <a:rPr kumimoji="0" lang="ru-RU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Калистово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(общая площадь – 100 кв. м, торговая – 60 кв.м)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7" name="Picture 3" descr="C:\Users\anigina\Desktop\Информация для отчета\DSC_2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836712"/>
            <a:ext cx="4176464" cy="278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8" name="Picture 4" descr="C:\Users\anigina\Desktop\Информация для отчета\DSC_3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861048"/>
            <a:ext cx="4248472" cy="2835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http://xn--e1afijda1a3cyb.xn--p1ai/media/CACHE/images/2019/12/23/news_images/DSC_6672/d58f326c31bfcdaead17d4f44cb9e5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5174228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9570" name="Picture 2" descr="http://xn--e1afijda1a3cyb.xn--p1ai/media/CACHE/images/2019/12/23/news_images/DSC_6691/e548d19d41cda107a7910fe0ac5e5b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501008"/>
            <a:ext cx="4635246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908720"/>
            <a:ext cx="8445624" cy="7829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текущем году планируется ремонт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«Банно-оздоровительного комплекса» на сумму </a:t>
            </a:r>
            <a:r>
              <a:rPr kumimoji="0" lang="ru-RU" sz="2000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 миллионов рублей</a:t>
            </a: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68760"/>
            <a:ext cx="558011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ЖИЛИЩНАЯ ПОЛИТИКА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7650" name="Picture 2" descr="C:\Users\anigina\Desktop\Информация для отчета\3Hous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060848"/>
            <a:ext cx="6476206" cy="5333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2019 году жилищные условия улучшили 19 семей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340768"/>
          <a:ext cx="382676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anigina\Desktop\Дааа\IMG_64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1340769"/>
            <a:ext cx="3744848" cy="24965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anigina\Desktop\a502ea53ae9d5ef1dca6798228e9fe5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4053164"/>
            <a:ext cx="3781497" cy="25260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http://clipart-library.com/images/pi5rB5rK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7904" y="2204864"/>
            <a:ext cx="1705125" cy="1269926"/>
          </a:xfrm>
          <a:prstGeom prst="rect">
            <a:avLst/>
          </a:prstGeom>
          <a:noFill/>
        </p:spPr>
      </p:pic>
      <p:pic>
        <p:nvPicPr>
          <p:cNvPr id="10" name="Picture 5" descr="http://clipart-library.com/images/pi5rB5rK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83201">
            <a:off x="3457516" y="4060499"/>
            <a:ext cx="2195849" cy="1269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196752"/>
            <a:ext cx="4906888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ИМУЩЕСТВО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8674" name="Picture 2" descr="C:\Users\anigina\Desktop\Информация для отчета\osp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96752"/>
            <a:ext cx="6722520" cy="5371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980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Обеспечено квартирами пятеро детей-сирот и детей, оставшихся без попечения родителей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C:\Users\anigina\Desktop\Информация для отчета\5b5d5edd61aba8eae5b02e0d7912e0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6979166" cy="4662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67544" y="1097360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60444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ЖИЛИЩНО-КОММУНАЛЬНОЕ ХОЗЯЙСТВО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22" name="Picture 2" descr="C:\Users\anigina\Desktop\Информация для отчета\icone-sante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44824"/>
            <a:ext cx="4633756" cy="484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4216" y="1453633"/>
            <a:ext cx="3045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1266" name="Picture 2" descr="C:\Users\anigina\Downloads\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3499778" cy="2652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C:\Users\anigina\Downloads\95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3528392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Группа 12"/>
          <p:cNvGrpSpPr/>
          <p:nvPr/>
        </p:nvGrpSpPr>
        <p:grpSpPr>
          <a:xfrm>
            <a:off x="3995936" y="1124744"/>
            <a:ext cx="4887686" cy="1640113"/>
            <a:chOff x="-288032" y="72008"/>
            <a:chExt cx="6336704" cy="1810385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 dirty="0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139952" y="14847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/>
              <a:t>Площадь сельскохозяйственных угодий более </a:t>
            </a:r>
            <a:r>
              <a:rPr lang="ru-RU" sz="2400" b="1" u="sng" dirty="0" smtClean="0"/>
              <a:t>40 тысяч гектаров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grpSp>
        <p:nvGrpSpPr>
          <p:cNvPr id="3" name="Группа 12"/>
          <p:cNvGrpSpPr/>
          <p:nvPr/>
        </p:nvGrpSpPr>
        <p:grpSpPr>
          <a:xfrm>
            <a:off x="3995936" y="2996952"/>
            <a:ext cx="4887686" cy="1640113"/>
            <a:chOff x="-288032" y="72008"/>
            <a:chExt cx="6336704" cy="1810385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139952" y="32849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/>
              <a:t>Поголовье крупного рогатого скота в среднем </a:t>
            </a:r>
            <a:r>
              <a:rPr lang="ru-RU" sz="2400" b="1" u="sng" dirty="0" smtClean="0"/>
              <a:t>7350 голов</a:t>
            </a:r>
            <a:endParaRPr lang="ru-RU" sz="2400" b="1" u="sng" dirty="0"/>
          </a:p>
        </p:txBody>
      </p:sp>
      <p:grpSp>
        <p:nvGrpSpPr>
          <p:cNvPr id="4" name="Группа 12"/>
          <p:cNvGrpSpPr/>
          <p:nvPr/>
        </p:nvGrpSpPr>
        <p:grpSpPr>
          <a:xfrm>
            <a:off x="3995936" y="4869160"/>
            <a:ext cx="4887686" cy="1640113"/>
            <a:chOff x="-288032" y="72008"/>
            <a:chExt cx="6336704" cy="1810385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 dirty="0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4355976" y="5229200"/>
            <a:ext cx="43614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Численность работников около </a:t>
            </a:r>
          </a:p>
          <a:p>
            <a:pPr algn="ctr"/>
            <a:r>
              <a:rPr lang="ru-RU" sz="2400" b="1" u="sng" dirty="0" smtClean="0"/>
              <a:t>450 человек</a:t>
            </a:r>
            <a:endParaRPr lang="ru-RU" sz="2400" b="1" u="sng" dirty="0"/>
          </a:p>
        </p:txBody>
      </p:sp>
    </p:spTree>
    <p:extLst>
      <p:ext uri="{BB962C8B-B14F-4D97-AF65-F5344CB8AC3E}">
        <p14:creationId xmlns="" xmlns:p14="http://schemas.microsoft.com/office/powerpoint/2010/main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Отремонтировано </a:t>
            </a:r>
            <a:r>
              <a:rPr lang="ru-RU" sz="2400" b="1" u="sng" dirty="0" smtClean="0">
                <a:solidFill>
                  <a:schemeClr val="bg1"/>
                </a:solidFill>
              </a:rPr>
              <a:t>48 подъездов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В планах на 2020 год ремонт </a:t>
            </a:r>
            <a:r>
              <a:rPr lang="ru-RU" sz="2400" b="1" u="sng" dirty="0" smtClean="0">
                <a:solidFill>
                  <a:schemeClr val="bg1"/>
                </a:solidFill>
              </a:rPr>
              <a:t>33 подъездов</a:t>
            </a:r>
            <a:endParaRPr lang="ru-RU" sz="2400" b="1" u="sng" dirty="0">
              <a:solidFill>
                <a:schemeClr val="bg1"/>
              </a:solidFill>
            </a:endParaRPr>
          </a:p>
        </p:txBody>
      </p:sp>
      <p:pic>
        <p:nvPicPr>
          <p:cNvPr id="57345" name="Picture 1" descr="C:\Users\anigina\Desktop\даааа\ветер 14-2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541851"/>
            <a:ext cx="2952328" cy="1967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46" name="Picture 2" descr="C:\Users\anigina\Desktop\даааа\Кировскийд41-1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4558075"/>
            <a:ext cx="2952328" cy="1967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47" name="Picture 3" descr="C:\Users\anigina\Desktop\даааа\фото микрорайон.д 12-1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541851"/>
            <a:ext cx="2926666" cy="1950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48" name="Picture 4" descr="C:\Users\anigina\Desktop\даааа\фото п.кировсд34-4 (10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558075"/>
            <a:ext cx="2917732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49" name="Picture 5" descr="C:\Users\anigina\Desktop\даааа\фото п.кировск.д 25-2 (1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541851"/>
            <a:ext cx="2917731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51" name="Picture 7" descr="C:\Users\anigina\Desktop\даааа\Кировскийд41-1 (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5" y="4558075"/>
            <a:ext cx="2917731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Модернизирована станция обезжелезивания воды в деревне Ушаково, 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установлены станции в деревнях </a:t>
            </a:r>
            <a:r>
              <a:rPr lang="ru-RU" sz="1800" b="1" dirty="0" err="1" smtClean="0">
                <a:solidFill>
                  <a:schemeClr val="bg1"/>
                </a:solidFill>
              </a:rPr>
              <a:t>Монасеино</a:t>
            </a:r>
            <a:r>
              <a:rPr lang="ru-RU" sz="1800" b="1" dirty="0" smtClean="0">
                <a:solidFill>
                  <a:schemeClr val="bg1"/>
                </a:solidFill>
              </a:rPr>
              <a:t> и Введенское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98308" name="Picture 4" descr="http://lotoshine7dd.1gb.ru/media/CACHE/images/2019/04/04/news_images/Vvedenskoe%20stantsiya%202/463e3ccd49ebf4d5c8d6d834188a7f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429000"/>
            <a:ext cx="5745318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8311" name="Picture 7" descr="http://inlotoshino.ru/upload/resizeproxy/720_/bc80f8b7987bae1cdf1c11adda108fee.jpg?157708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00808"/>
            <a:ext cx="4792466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anigina\Desktop\ул.Кирова 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149081"/>
            <a:ext cx="3360373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869160"/>
            <a:ext cx="3837112" cy="7780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8 контейнерных площадок приведены к общепринятому стандарту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0354" name="Picture 2" descr="C:\Users\anigina\Downloads\д.Владимиров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08720"/>
            <a:ext cx="393643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60032" y="3284984"/>
            <a:ext cx="305983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д.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Владимировка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5297" name="Picture 1" descr="C:\Users\anigina\Desktop\ул.Тепличная д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937176"/>
            <a:ext cx="3384376" cy="2938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83567" y="3429001"/>
            <a:ext cx="3268457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ул. Тепличная,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д. 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87624" y="6309321"/>
            <a:ext cx="305983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ул. Кирова, д. 22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445624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Приведены к региональному стандарту кладбища в </a:t>
            </a:r>
            <a:r>
              <a:rPr lang="ru-RU" sz="2000" b="1" dirty="0" err="1" smtClean="0">
                <a:solidFill>
                  <a:schemeClr val="bg1"/>
                </a:solidFill>
              </a:rPr>
              <a:t>Новолотошино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Грибаново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Судниково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4033" name="Picture 1" descr="C:\Users\anigina\Desktop\Кладбища\Асфальтирование кладбища\IMG_20190520_142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9809"/>
            <a:ext cx="3312368" cy="23849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5" name="Picture 3" descr="C:\Users\anigina\Desktop\Кладбища\Асфальтирование кладбища\IMG_20190729_163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302097"/>
            <a:ext cx="3216357" cy="24122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6" name="Picture 4" descr="C:\Users\anigina\Desktop\Кладбища\Асфальтирование кладбища\Стенд с картой Лотошинское районное кладбище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270593"/>
            <a:ext cx="4392488" cy="24707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3" name="Picture 1" descr="C:\Users\anigina\Desktop\IMG_20190730_1454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709809"/>
            <a:ext cx="3528392" cy="2337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65293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Проведено благоустройство семи дворовых территорий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385392"/>
          <a:ext cx="4546848" cy="535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5714" name="Picture 2" descr="C:\Users\anigina\Downloads\Кульпино парковка- 1,6,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1859" y="1484784"/>
            <a:ext cx="3625060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652120" y="5661248"/>
            <a:ext cx="2808312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Устройство парковочного пространства в деревне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Кульпино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836712"/>
            <a:ext cx="8784976" cy="77809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Установлены новые детские игровые площадки на дворовых территориях в деревнях Ивановское, </a:t>
            </a:r>
            <a:r>
              <a:rPr lang="ru-RU" sz="1800" b="1" dirty="0" err="1" smtClean="0">
                <a:solidFill>
                  <a:schemeClr val="bg1"/>
                </a:solidFill>
              </a:rPr>
              <a:t>Кульпино</a:t>
            </a:r>
            <a:r>
              <a:rPr lang="ru-RU" sz="1800" b="1" dirty="0" smtClean="0">
                <a:solidFill>
                  <a:schemeClr val="bg1"/>
                </a:solidFill>
              </a:rPr>
              <a:t>, Ушаково и в поселке Лотошино по улице Калинина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C:\Users\anigina\Downloads\ДИП Ивановское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288366" cy="2466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7" name="Picture 3" descr="C:\Users\anigina\Downloads\ДИП -спортивная площадка-Кульпино 1,6,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28800"/>
            <a:ext cx="3312368" cy="248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8" name="Picture 4" descr="C:\Users\anigina\Downloads\Ушаково-17 -ДИП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547" y="4221088"/>
            <a:ext cx="3360373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9" name="Picture 5" descr="C:\Users\anigina\Downloads\Ушаково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221088"/>
            <a:ext cx="4457639" cy="2505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860032" y="3717032"/>
            <a:ext cx="3268457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Кульпино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7544" y="6381328"/>
            <a:ext cx="3268457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Ушаково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9552" y="3717032"/>
            <a:ext cx="3268457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Ивановское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92080" y="6381328"/>
            <a:ext cx="3268457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Ушаково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 программе капитального ремонта многоквартирных домов в 2019 году проведены работы: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2132856"/>
          <a:ext cx="822960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4032448" cy="85010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 540-летию поселка Лотошино были выделены денежные средства на ремонт кровли и фасада шести многоквартирных домов по улице Центральная: №13, №21, №25, №27, №29, №31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nigina\Desktop\Фото газеты\благоустройство 10102019\IMG_6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5669" y="1196752"/>
            <a:ext cx="399279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anigina\Desktop\Фото газеты\благоустройство 10102019\IMG_7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9584" y="4005064"/>
            <a:ext cx="399888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anigina\Desktop\Фото газеты\благоустройство 10102019\IMG_6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05064"/>
            <a:ext cx="399888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gina\Desktop\Фото газеты\ремонт дорог\фото 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8280920" cy="5522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85010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В 2019 году отремонтировано </a:t>
            </a:r>
            <a:r>
              <a:rPr lang="ru-RU" sz="2000" b="1" u="sng" dirty="0" smtClean="0"/>
              <a:t>19 автомобильных дорог </a:t>
            </a:r>
            <a:r>
              <a:rPr lang="ru-RU" sz="2000" b="1" dirty="0" smtClean="0"/>
              <a:t>общей площадью </a:t>
            </a:r>
            <a:r>
              <a:rPr lang="ru-RU" sz="2000" b="1" u="sng" dirty="0" smtClean="0"/>
              <a:t>34 098 кв.м. </a:t>
            </a:r>
            <a:r>
              <a:rPr lang="ru-RU" sz="2000" b="1" dirty="0" smtClean="0"/>
              <a:t>(в поселках Лотошино, </a:t>
            </a:r>
            <a:r>
              <a:rPr lang="ru-RU" sz="2000" b="1" dirty="0" err="1" smtClean="0"/>
              <a:t>Новолотошино</a:t>
            </a:r>
            <a:r>
              <a:rPr lang="ru-RU" sz="2000" b="1" dirty="0" smtClean="0"/>
              <a:t>, Торфяной, селе Микулино, деревнях </a:t>
            </a:r>
            <a:r>
              <a:rPr lang="ru-RU" sz="2000" b="1" dirty="0" err="1" smtClean="0"/>
              <a:t>Мармыли</a:t>
            </a:r>
            <a:r>
              <a:rPr lang="ru-RU" sz="2000" b="1" dirty="0" smtClean="0"/>
              <a:t>, Матвейково, Ушаково, Афанасово, Введенское, </a:t>
            </a:r>
            <a:r>
              <a:rPr lang="ru-RU" sz="2000" b="1" dirty="0" err="1" smtClean="0"/>
              <a:t>Коноплево</a:t>
            </a:r>
            <a:r>
              <a:rPr lang="ru-RU" sz="2000" b="1" dirty="0" smtClean="0"/>
              <a:t>, Немки, </a:t>
            </a:r>
            <a:r>
              <a:rPr lang="ru-RU" sz="2000" b="1" dirty="0" err="1" smtClean="0"/>
              <a:t>Кульпино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830816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Реализация проекта «Светлый город»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01416"/>
          <a:ext cx="525658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5475" name="Picture 3" descr="C:\Users\anigina\Desktop\Светлый город\IMG_20190919_1939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2132856"/>
            <a:ext cx="3419872" cy="4561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4216" y="1309617"/>
            <a:ext cx="3045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C:\Users\anigina\Downloads\Cow-PNG-Clipart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024336" cy="2719430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3995936" y="908720"/>
          <a:ext cx="4536504" cy="283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99" name="Picture 3" descr="C:\Users\anigina\Downloads\MIL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779055"/>
            <a:ext cx="2926511" cy="3078945"/>
          </a:xfrm>
          <a:prstGeom prst="rect">
            <a:avLst/>
          </a:prstGeom>
          <a:noFill/>
        </p:spPr>
      </p:pic>
      <p:graphicFrame>
        <p:nvGraphicFramePr>
          <p:cNvPr id="11" name="Диаграмма 10"/>
          <p:cNvGraphicFramePr/>
          <p:nvPr/>
        </p:nvGraphicFramePr>
        <p:xfrm>
          <a:off x="827584" y="3717032"/>
          <a:ext cx="4896544" cy="2972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Введена в эксплуатацию плотина в деревне </a:t>
            </a:r>
            <a:r>
              <a:rPr lang="ru-RU" sz="2400" b="1" dirty="0" err="1" smtClean="0">
                <a:solidFill>
                  <a:schemeClr val="bg1"/>
                </a:solidFill>
              </a:rPr>
              <a:t>Михалево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0594" name="Picture 2" descr="C:\Users\anigina\Desktop\Плот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556" y="4149080"/>
            <a:ext cx="343482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225" name="Picture 1" descr="C:\Users\anigina\Desktop\Дааа\Плотин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164" y="1556792"/>
            <a:ext cx="3384376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226" name="Picture 2" descr="C:\Users\anigina\Desktop\Дааа\Плотин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1556" y="1556792"/>
            <a:ext cx="3360373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227" name="Picture 3" descr="C:\Users\anigina\Desktop\Дааа\Плоти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149080"/>
            <a:ext cx="3384376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Пешеходная зона в поселке Лотошино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nigina\Desktop\Версия 1\Фото\Пешеходная зона\пеш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1412776"/>
            <a:ext cx="3888432" cy="2539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anigina\Desktop\Версия 1\Фото\Пешеходная зона\пеш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4077073"/>
            <a:ext cx="3888432" cy="254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anigina\Desktop\Версия 1\Фото\Пешеходная зона\пеш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59" y="4077073"/>
            <a:ext cx="3888432" cy="2517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anigina\Desktop\Версия 1\Фото\Пешеходная зона\Пешех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412777"/>
            <a:ext cx="3888432" cy="2566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6792"/>
            <a:ext cx="4906888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ОБРАЗОВАНИЕ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482" name="Picture 2" descr="C:\Users\anigina\Desktop\Информация для отчета\об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348880"/>
            <a:ext cx="5540871" cy="4314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Расходы бюджета муниципалитета на образование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263691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Средняя заработная плата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928589"/>
          <a:ext cx="8435280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36912"/>
            <a:ext cx="216024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За высокие достижения </a:t>
            </a:r>
            <a:r>
              <a:rPr lang="ru-RU" sz="2000" b="1" dirty="0" err="1" smtClean="0">
                <a:solidFill>
                  <a:schemeClr val="bg1"/>
                </a:solidFill>
              </a:rPr>
              <a:t>Савостинская</a:t>
            </a:r>
            <a:r>
              <a:rPr lang="ru-RU" sz="2000" b="1" dirty="0" smtClean="0">
                <a:solidFill>
                  <a:schemeClr val="bg1"/>
                </a:solidFill>
              </a:rPr>
              <a:t> школа признана самой успешной образовательной организацией и вошла в ТОП-100 школ Московской области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8130" name="Picture 2" descr="C:\Users\anigina\Desktop\Дааа\IMG_0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052736"/>
            <a:ext cx="6192688" cy="5596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2" name="Picture 4" descr="https://avatars.mds.yandex.net/get-pdb/1649566/74cfda0d-f420-46bb-9202-f3075faa7443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941168"/>
            <a:ext cx="1988332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 региональном этапе олимпиады школьников – 3 победителя и 6 призеров. Большинство победителей – учащиеся Введенской СОШ и ЛСОШ №1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7105" name="Picture 1" descr="C:\Users\anigina\Desktop\Дааа\374806-0ab82-113274989-m750x740-uc26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329" y="2852936"/>
            <a:ext cx="5497159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06" name="Picture 2" descr="C:\Users\anigina\Desktop\374806-115ef-113274862--u86ed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969" y="2852936"/>
            <a:ext cx="3069151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09" name="Picture 5" descr="C:\Users\anigina\Desktop\Информация для отчета\a653a70c2544be9c0241786873ecec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517232"/>
            <a:ext cx="1603474" cy="1205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igina\Desktop\Информация для отчета\Фото (образование)\Медалис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823692"/>
            <a:ext cx="4551462" cy="303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Схема 4"/>
          <p:cNvGraphicFramePr/>
          <p:nvPr/>
        </p:nvGraphicFramePr>
        <p:xfrm>
          <a:off x="-180528" y="980728"/>
          <a:ext cx="7560840" cy="3123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43" name="Picture 3" descr="C:\Users\anigina\Desktop\Информация для отчета\37efeef1179867c0079d7989c4f614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4437112"/>
            <a:ext cx="3168352" cy="2286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11560" y="1268760"/>
          <a:ext cx="756084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755576" y="5373216"/>
          <a:ext cx="7488832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64096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 базе </a:t>
            </a:r>
            <a:r>
              <a:rPr lang="ru-RU" sz="2000" b="1" dirty="0" err="1" smtClean="0">
                <a:solidFill>
                  <a:schemeClr val="bg1"/>
                </a:solidFill>
              </a:rPr>
              <a:t>Микулинской</a:t>
            </a:r>
            <a:r>
              <a:rPr lang="ru-RU" sz="2000" b="1" dirty="0" smtClean="0">
                <a:solidFill>
                  <a:schemeClr val="bg1"/>
                </a:solidFill>
              </a:rPr>
              <a:t> гимназии открылся центр цифрового и гуманитарного направления «Точка роста»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anigina\Desktop\Информация для отчета\Фото (образование)\Открытие точки рос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2974319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anigina\Desktop\Информация для отчета\Фото (образование)\Точка Рост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443608"/>
            <a:ext cx="5582543" cy="3721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594928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Надой на одну корову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2843808" y="1196752"/>
          <a:ext cx="5921374" cy="3508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194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7568">
            <a:off x="5471918" y="2200720"/>
            <a:ext cx="925511" cy="132688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340768"/>
            <a:ext cx="2916832" cy="237626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 итогам года лидером является ООО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РусМолоко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 отделение «Яровое».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Надой на одну фуражную корову составил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7 875 кг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igina\Desktop\Солнышко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35979"/>
            <a:ext cx="3775759" cy="2897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nigina\Desktop\Солнышко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052736"/>
            <a:ext cx="2052592" cy="339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nigina\Desktop\IMG_4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15753"/>
            <a:ext cx="3888432" cy="294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Схема 13"/>
          <p:cNvGraphicFramePr/>
          <p:nvPr/>
        </p:nvGraphicFramePr>
        <p:xfrm>
          <a:off x="4572000" y="4310336"/>
          <a:ext cx="4356992" cy="254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C:\Users\anigina\Desktop\Информация для отчета\Дошкольник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1196752"/>
            <a:ext cx="2123454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61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84784"/>
            <a:ext cx="3419872" cy="114300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Установлены системы контроля доступом в МОУ «Лотошинская СОШ №1» на сумму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u="sng" dirty="0" smtClean="0">
                <a:solidFill>
                  <a:schemeClr val="bg1"/>
                </a:solidFill>
              </a:rPr>
              <a:t>220 643 рубля </a:t>
            </a:r>
            <a:endParaRPr lang="ru-RU" sz="1400" b="1" u="sng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anigina\Desktop\Информация для отчета\Фото (образование)\Ску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2862318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Схема 7"/>
          <p:cNvGraphicFramePr/>
          <p:nvPr/>
        </p:nvGraphicFramePr>
        <p:xfrm>
          <a:off x="3923928" y="1196752"/>
          <a:ext cx="482453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anigina\Desktop\Информация для отчета\Фото (образование)\Ограждение ДД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834426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9504" y="764704"/>
            <a:ext cx="4464496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Периметровое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ограждение в Доме детского творчества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323528" y="1916832"/>
          <a:ext cx="439248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В образовательных организациях проведен косметический ремонт, приобретена мебель, оргтехника, спортивный инвентарь на сумму </a:t>
            </a:r>
            <a:r>
              <a:rPr lang="ru-RU" sz="2000" b="1" u="sng" dirty="0" smtClean="0">
                <a:solidFill>
                  <a:schemeClr val="bg1"/>
                </a:solidFill>
                <a:latin typeface="+mn-lt"/>
              </a:rPr>
              <a:t>более 1 миллиона рублей. 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За счет бюджета Московской области проведены ремонтные работы на сумму </a:t>
            </a:r>
            <a:r>
              <a:rPr lang="ru-RU" sz="2000" b="1" u="sng" dirty="0" smtClean="0">
                <a:solidFill>
                  <a:schemeClr val="bg1"/>
                </a:solidFill>
                <a:latin typeface="+mn-lt"/>
              </a:rPr>
              <a:t>3,5 миллионов рублей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200" b="1" u="sng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2276872"/>
          <a:ext cx="4680520" cy="450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9937" name="Picture 1" descr="C:\Users\anigina\Desktop\Ремонт системы вентиляции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01238" y="4509120"/>
            <a:ext cx="2103035" cy="2177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8" name="Picture 2" descr="C:\Users\anigina\Desktop\Фото ЛСОШ 2 Ремонт фасад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29230" y="2204864"/>
            <a:ext cx="2183130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anigina\Desktop\Информация для отчета\right-arrow-blue-png-2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2564904"/>
            <a:ext cx="1718497" cy="1432162"/>
          </a:xfrm>
          <a:prstGeom prst="rect">
            <a:avLst/>
          </a:prstGeom>
          <a:noFill/>
        </p:spPr>
      </p:pic>
      <p:pic>
        <p:nvPicPr>
          <p:cNvPr id="7" name="Picture 2" descr="C:\Users\anigina\Desktop\Информация для отчета\right-arrow-blue-png-2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336920">
            <a:off x="3863990" y="4450240"/>
            <a:ext cx="2193349" cy="1432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0768"/>
            <a:ext cx="4283968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Ремонт учебной мастерской </a:t>
            </a:r>
            <a:r>
              <a:rPr lang="ru-RU" sz="2000" b="1" dirty="0" err="1" smtClean="0">
                <a:solidFill>
                  <a:schemeClr val="bg1"/>
                </a:solidFill>
              </a:rPr>
              <a:t>Савостинской</a:t>
            </a:r>
            <a:r>
              <a:rPr lang="ru-RU" sz="2000" b="1" dirty="0" smtClean="0">
                <a:solidFill>
                  <a:schemeClr val="bg1"/>
                </a:solidFill>
              </a:rPr>
              <a:t> средней общеобразовательной школы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8913" name="Picture 1" descr="C:\Users\anigina\Desktop\Дааа\IMG_0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4968552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4" name="Picture 2" descr="C:\Users\anigina\Desktop\Дааа\IMG_0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285492"/>
            <a:ext cx="3528392" cy="5292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640960" cy="7920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Ремонт спортивного зала в Лотошинской средней общеобразовательной школе №1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5841" name="Picture 1" descr="C:\Users\anigina\Downloads\IMG-20200224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705876" cy="4941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2" name="Picture 2" descr="C:\Users\anigina\Downloads\IMG-20200224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44824"/>
            <a:ext cx="4423815" cy="2149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3" name="Picture 3" descr="C:\Users\anigina\Downloads\IMG-20200224-WA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445628"/>
            <a:ext cx="4427984" cy="2151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Ремонт спортивного зала </a:t>
            </a:r>
            <a:r>
              <a:rPr lang="ru-RU" sz="2000" b="1" dirty="0" err="1" smtClean="0">
                <a:solidFill>
                  <a:schemeClr val="bg1"/>
                </a:solidFill>
              </a:rPr>
              <a:t>Савостинской</a:t>
            </a:r>
            <a:r>
              <a:rPr lang="ru-RU" sz="2000" b="1" dirty="0" smtClean="0">
                <a:solidFill>
                  <a:schemeClr val="bg1"/>
                </a:solidFill>
              </a:rPr>
              <a:t> средней общеобразовательной школы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4818" name="Picture 2" descr="https://www.xn--e1afijda1a3cyb.xn--p1ai/media/CACHE/images/2019/10/23/news_images/IMG_0490/60c9b8831ae75e039601d6c1c1f7f8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3216453" cy="4822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https://www.xn--e1afijda1a3cyb.xn--p1ai/media/CACHE/images/2019/10/23/news_images/IMG_0480/983c27f49201b1af677526442431f1d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03" y="2348880"/>
            <a:ext cx="5181985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490688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КУЛЬТУРА И СПОРТ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3794" name="Picture 2" descr="C:\Users\anigina\Desktop\Информация для отчета\54076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58333"/>
            <a:ext cx="4572000" cy="3429000"/>
          </a:xfrm>
          <a:prstGeom prst="rect">
            <a:avLst/>
          </a:prstGeom>
          <a:noFill/>
        </p:spPr>
      </p:pic>
      <p:pic>
        <p:nvPicPr>
          <p:cNvPr id="33795" name="Picture 3" descr="C:\Users\anigina\Desktop\Информация для отчета\volleyball-player-clipa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98293"/>
            <a:ext cx="3982541" cy="3827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4032448" cy="23042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«Наша задача, чтобы в каждом городе Подмосковья можно было заниматься спортом и другими активностями», - Губернатор Московской области А.Ю. Воробьёв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anigina\Desktop\Информация для отчета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08720"/>
            <a:ext cx="414576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060848"/>
            <a:ext cx="4341168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районном Доме культуры установлено новое цифровое кинооборудование</a:t>
            </a:r>
            <a:endParaRPr lang="ru-RU" sz="2800" b="1" u="sng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anigina\Desktop\Информация для отчета\Виооборудование в ДК\IMG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9927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anigina\Desktop\Информация для отчета\Виооборудование в ДК\IMG_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9927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C:\Users\anigina\Desktop\Информация для отчета\Виооборудование в ДК\IMG_0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4005064"/>
            <a:ext cx="399279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264" y="836712"/>
            <a:ext cx="6624736" cy="102336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bg1"/>
                </a:solidFill>
              </a:rPr>
              <a:t>Заготовлено </a:t>
            </a:r>
            <a:r>
              <a:rPr lang="ru-RU" sz="3200" b="1" i="1" u="sng" dirty="0" smtClean="0">
                <a:solidFill>
                  <a:schemeClr val="bg1"/>
                </a:solidFill>
              </a:rPr>
              <a:t>47,2</a:t>
            </a:r>
            <a:r>
              <a:rPr lang="ru-RU" sz="3200" b="1" i="1" dirty="0" smtClean="0">
                <a:solidFill>
                  <a:schemeClr val="bg1"/>
                </a:solidFill>
              </a:rPr>
              <a:t> центнеров кормовых единиц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971600" y="2249488"/>
          <a:ext cx="792088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147" name="Picture 3" descr="C:\Users\anigina\Downloads\post-48519868-0-89401700-15039417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07942">
            <a:off x="3574437" y="2215410"/>
            <a:ext cx="2977873" cy="297787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355976" y="2132856"/>
            <a:ext cx="45016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План перевыполнен </a:t>
            </a:r>
          </a:p>
          <a:p>
            <a:pPr algn="ctr"/>
            <a:r>
              <a:rPr lang="ru-RU" sz="2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 117%</a:t>
            </a:r>
            <a:endParaRPr lang="ru-RU" sz="2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8689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</a:t>
            </a:r>
            <a:r>
              <a:rPr lang="ru-RU" sz="2000" b="1" dirty="0" err="1" smtClean="0">
                <a:solidFill>
                  <a:schemeClr val="bg1"/>
                </a:solidFill>
              </a:rPr>
              <a:t>культурно-досуговом</a:t>
            </a:r>
            <a:r>
              <a:rPr lang="ru-RU" sz="2000" b="1" dirty="0" smtClean="0">
                <a:solidFill>
                  <a:schemeClr val="bg1"/>
                </a:solidFill>
              </a:rPr>
              <a:t> центре «Русь» проведен ремонт. Теперь в стенах учреждения работает </a:t>
            </a:r>
            <a:r>
              <a:rPr lang="ru-RU" sz="2000" b="1" dirty="0" err="1" smtClean="0">
                <a:solidFill>
                  <a:schemeClr val="bg1"/>
                </a:solidFill>
              </a:rPr>
              <a:t>подростково-молодежный</a:t>
            </a:r>
            <a:r>
              <a:rPr lang="ru-RU" sz="2000" b="1" dirty="0" smtClean="0">
                <a:solidFill>
                  <a:schemeClr val="bg1"/>
                </a:solidFill>
              </a:rPr>
              <a:t> центр «Вместе»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1618" name="Picture 2" descr="C:\Users\anigina\Downloads\IMG-20200224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3240359" cy="2430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619" name="Picture 3" descr="C:\Users\anigina\Downloads\IMG-20200224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092" y="1700808"/>
            <a:ext cx="3264363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620" name="Picture 4" descr="C:\Users\anigina\Downloads\IMG-20200224-WA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221088"/>
            <a:ext cx="3240360" cy="2430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621" name="Picture 5" descr="C:\Users\anigina\Downloads\IMG-20200224-WA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2093" y="4221088"/>
            <a:ext cx="3264363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623" name="Picture 7" descr="https://www.pngkey.com/png/full/776-7762449_site-logo-aerobics-dance-silhouett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772816"/>
            <a:ext cx="3964722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Проект Центральной библиотеки «</a:t>
            </a:r>
            <a:r>
              <a:rPr lang="ru-RU" sz="2000" b="1" dirty="0" err="1" smtClean="0">
                <a:solidFill>
                  <a:schemeClr val="bg1"/>
                </a:solidFill>
              </a:rPr>
              <a:t>Мультквест</a:t>
            </a:r>
            <a:r>
              <a:rPr lang="ru-RU" sz="2000" b="1" dirty="0" smtClean="0">
                <a:solidFill>
                  <a:schemeClr val="bg1"/>
                </a:solidFill>
              </a:rPr>
              <a:t> занял второе место в областном конкурсе библиотечных проектов»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anigina\Desktop\фото в адм\мультквес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93862"/>
            <a:ext cx="6500664" cy="4875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92896"/>
            <a:ext cx="4501008" cy="360040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Проведены ремонтные работы по подготовке центра к новому сезону: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/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- ремонт кровли, помещений, систем </a:t>
            </a:r>
            <a:r>
              <a:rPr lang="ru-RU" sz="1400" b="1" dirty="0" err="1" smtClean="0">
                <a:solidFill>
                  <a:schemeClr val="bg1"/>
                </a:solidFill>
              </a:rPr>
              <a:t>энерго</a:t>
            </a:r>
            <a:r>
              <a:rPr lang="ru-RU" sz="1400" b="1" dirty="0" smtClean="0">
                <a:solidFill>
                  <a:schemeClr val="bg1"/>
                </a:solidFill>
              </a:rPr>
              <a:t>- и </a:t>
            </a:r>
            <a:r>
              <a:rPr lang="ru-RU" sz="1400" b="1" dirty="0" err="1" smtClean="0">
                <a:solidFill>
                  <a:schemeClr val="bg1"/>
                </a:solidFill>
              </a:rPr>
              <a:t>теплообеспечения</a:t>
            </a:r>
            <a:r>
              <a:rPr lang="ru-RU" sz="1400" b="1" dirty="0" smtClean="0">
                <a:solidFill>
                  <a:schemeClr val="bg1"/>
                </a:solidFill>
              </a:rPr>
              <a:t>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/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- частично заменены люминесцентные лампы на светодиодные;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/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- частично отремонтирован фасад здания;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/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- проведен ремонт трибун на Большой спортивной арене.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4451" name="Picture 3" descr="C:\Users\anigina\Desktop\20 10 2019 - Ремонт в КСЦ\IMG-20200220-WA0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55804"/>
            <a:ext cx="4320480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452" name="Picture 4" descr="C:\Users\anigina\Desktop\20 10 2019 - Ремонт в КСЦ\IMG-20200220-WA0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9"/>
            <a:ext cx="435248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453" name="Picture 5" descr="C:\Users\anigina\Desktop\20 10 2019 - Ремонт в КСЦ\IMG-20200220-WA0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435248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Деятельность культурно-спортивного центра «Лотошино»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988840"/>
          <a:ext cx="82296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627784" y="4033912"/>
          <a:ext cx="6192688" cy="282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467544" y="3212976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Среднемесячная проходимость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за 2019 год увеличилась </a:t>
            </a:r>
            <a:r>
              <a:rPr kumimoji="0" lang="ru-RU" sz="2400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32,1%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02" name="Picture 2" descr="C:\Users\anigina\Desktop\Информация для отчета\11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3933056"/>
            <a:ext cx="2627784" cy="2627784"/>
          </a:xfrm>
          <a:prstGeom prst="rect">
            <a:avLst/>
          </a:prstGeom>
          <a:noFill/>
        </p:spPr>
      </p:pic>
      <p:pic>
        <p:nvPicPr>
          <p:cNvPr id="102403" name="Picture 3" descr="C:\Users\anigina\Desktop\Информация для отчета\48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101198" flipH="1">
            <a:off x="5231528" y="4451248"/>
            <a:ext cx="879723" cy="590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За 2019 год в культурно-спортивном центре «Лотошино» проведено свыше 100 спортивно-массовых мероприятий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3426" name="Picture 2" descr="C:\Users\anigina\Desktop\Информация для отчета\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179244"/>
            <a:ext cx="2304255" cy="1536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27" name="Picture 3" descr="C:\Users\anigina\Desktop\Информация для отчета\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619071"/>
            <a:ext cx="2688299" cy="1792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28" name="Picture 4" descr="C:\Users\anigina\Desktop\Информация для отчета\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674855"/>
            <a:ext cx="2667595" cy="1782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29" name="Picture 5" descr="C:\Users\anigina\Desktop\Информация для отчета\1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674855"/>
            <a:ext cx="2581704" cy="1721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30" name="Picture 6" descr="C:\Users\anigina\Desktop\Информация для отчета\DSC_1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602847"/>
            <a:ext cx="2304256" cy="3451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31" name="Picture 7" descr="C:\Users\anigina\Desktop\Информация для отчета\IMG_95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3619071"/>
            <a:ext cx="2560284" cy="3122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32" name="Picture 8" descr="C:\Users\anigina\Desktop\Информация для отчета\11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5491279"/>
            <a:ext cx="2432270" cy="1216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92697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2020 году будет готова проектно-сметная документация по концепции развития Парка культуры и отдыха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4450" name="Picture 2" descr="https://www.xn--e1afijda1a3cyb.xn--p1ai/media/CACHE/images/2019/06/11/news_images/IMG_4589/b5a9d42297f2e1f0cff8fc229dbdea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276872"/>
            <a:ext cx="2785702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452" name="Picture 4" descr="https://www.xn--e1afijda1a3cyb.xn--p1ai/media/CACHE/images/2019/06/11/news_images/IMG_2215/270527c940fe5a66db35b351c5ad7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467982"/>
            <a:ext cx="2664296" cy="1777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454" name="Picture 6" descr="https://www.xn--e1afijda1a3cyb.xn--p1ai/media/CACHE/images/2019/06/11/news_images/IMG_2226/6c51e0b5c79493694989759e479e90d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276872"/>
            <a:ext cx="2785702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456" name="Picture 8" descr="https://www.xn--e1afijda1a3cyb.xn--p1ai/media/CACHE/images/2019/06/11/news_images/IMG_2218/8ea30e9227516cd509bc4e32d9cead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653136"/>
            <a:ext cx="2664296" cy="1777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964488" cy="63408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Памятник генерал-полковнику, Герою Советского Союза В.И. Кузнецову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anigina\Desktop\Информация для отчета\Памятник\374806-8fbc6-113356515-m750x740-u5e5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518" y="1676805"/>
            <a:ext cx="3672408" cy="2448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C:\Users\anigina\Desktop\Информация для отчета\Памятник\da0bc511ea64ca198e66b52cbf6a97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518" y="4221088"/>
            <a:ext cx="3691078" cy="2458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5" name="Picture 5" descr="C:\Users\anigina\Desktop\Информация для отчета\Памятник\374806-c1ad5-113356588-m750x740-ub3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8973" y="1628800"/>
            <a:ext cx="3389451" cy="5087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селе </a:t>
            </a:r>
            <a:r>
              <a:rPr lang="ru-RU" sz="2400" b="1" dirty="0" err="1" smtClean="0">
                <a:solidFill>
                  <a:schemeClr val="bg1"/>
                </a:solidFill>
              </a:rPr>
              <a:t>Грибаново</a:t>
            </a:r>
            <a:r>
              <a:rPr lang="ru-RU" sz="2400" b="1" dirty="0" smtClean="0">
                <a:solidFill>
                  <a:schemeClr val="bg1"/>
                </a:solidFill>
              </a:rPr>
              <a:t> установлен памятник в честь историка и государственного деятеля В.Н. Татищева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s://www.xn--e1afijda1a3cyb.xn--p1ai/media/CACHE/images/2019/08/31/news_images/DSC_0752/ee22c72caf410b0b6b868ddc660a60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7416824" cy="495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49068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ЗДРАВООХРАНЕНИЕ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8" name="Picture 2" descr="C:\Users\anigina\Desktop\Информация для отчета\fullsi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692696"/>
            <a:ext cx="5472608" cy="6027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348880"/>
            <a:ext cx="4032448" cy="23042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«Наша цель – сделать так, чтобы все технологии современной медицины были доступны жителям», - Губернатор Московской области А.Ю. Воробьёв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anigina\Desktop\Информация для отчета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414576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39552" y="1397000"/>
          <a:ext cx="8064896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</a:rPr>
              <a:t>24 единицы </a:t>
            </a:r>
            <a:r>
              <a:rPr lang="ru-RU" sz="2400" b="1" dirty="0" smtClean="0">
                <a:solidFill>
                  <a:schemeClr val="bg1"/>
                </a:solidFill>
              </a:rPr>
              <a:t>нового  медицинского оборудования поступило в Лотошинскую центральную больницу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anigina\Desktop\Фото ЦРБ\PHOTO-2020-01-31-09-51-0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3240094" cy="3246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anigina\Desktop\Фото ЦРБ\PHOTO-2020-01-31-09-57-2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916832"/>
            <a:ext cx="2305738" cy="2282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anigina\Desktop\Фото ЦРБ\PHOTO-2020-01-31-10-06-11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365104"/>
            <a:ext cx="2376264" cy="2347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C:\Users\anigina\Desktop\Фото ЦРБ\PHOTO-2020-01-31-10-02-42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564904"/>
            <a:ext cx="2568960" cy="342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Завершился ремонт рентгенологического кабинета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anigina\Desktop\Фото ЦРБ\PHOTO-2020-01-31-09-37-5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3672407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anigina\Desktop\Фото ЦРБ\ШУЛЕКИН ВАЛЕРИЙ ФИЛИППОВИЧ ВРАЧ-РЕНТГЕНОЛОГ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708920"/>
            <a:ext cx="4968552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Подходит к завершению капитальный ремонт инфекционного отделения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anigina\Desktop\Фото ЦРБ\P_20150402_132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06" y="2780928"/>
            <a:ext cx="5168573" cy="290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anigina\Desktop\Фото ЦРБ\PHOTO-2020-01-31-09-44-4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988840"/>
            <a:ext cx="3510389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C:\Users\anigina\Desktop\Информация для отчета\arrow-1293402_12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293096"/>
            <a:ext cx="3528392" cy="2530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Открылся новый фельдшерско-акушерский пункт в деревне </a:t>
            </a:r>
            <a:r>
              <a:rPr lang="ru-RU" sz="2400" b="1" dirty="0" err="1" smtClean="0">
                <a:solidFill>
                  <a:schemeClr val="bg1"/>
                </a:solidFill>
              </a:rPr>
              <a:t>Кульпино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www.xn--e1afijda1a3cyb.xn--p1ai/media/CACHE/images/2019/08/23/news_images/DSC_9293/363543439d4bf7a854ae6a8da77b37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88840"/>
            <a:ext cx="3240360" cy="2164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0" name="Picture 6" descr="http://data34.i.gallery.ru/albums/gallery/374806-8092a-114507125-m750x740-u296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564904"/>
            <a:ext cx="5389820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4" name="Picture 10" descr="http://data34.i.gallery.ru/albums/gallery/374806-7d9fa-114507113-m750x740-u423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1409" y="4273599"/>
            <a:ext cx="3263079" cy="2179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8103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2019 году в городском округе Лотошино открылся Центр управления регионом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anigina\Desktop\ЦУ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98" y="1695911"/>
            <a:ext cx="3672408" cy="245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anigina\Desktop\ЦУР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346" y="4293096"/>
            <a:ext cx="366507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anigina\Desktop\ЦУР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897" y="4293096"/>
            <a:ext cx="366507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C:\Users\anigina\Desktop\ЦУР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3346" y="1695911"/>
            <a:ext cx="366507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Валерий Ананьев, Наталья Григорьева и Татьяна </a:t>
            </a:r>
            <a:r>
              <a:rPr lang="ru-RU" sz="2400" b="1" dirty="0" err="1" smtClean="0">
                <a:solidFill>
                  <a:schemeClr val="bg1"/>
                </a:solidFill>
              </a:rPr>
              <a:t>Загорулько</a:t>
            </a:r>
            <a:r>
              <a:rPr lang="ru-RU" sz="2400" b="1" dirty="0" smtClean="0">
                <a:solidFill>
                  <a:schemeClr val="bg1"/>
                </a:solidFill>
              </a:rPr>
              <a:t> – лауреаты премии «Наше Подмосковье»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anigina\Desktop\Информация для отчета\Выставка\Храм\47cbee9b649050b462ee1a515d874e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00808"/>
            <a:ext cx="7488832" cy="5002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Открытие клуба «Активное долголетие»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anigina\Desktop\Долголетие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84784"/>
            <a:ext cx="4038110" cy="2697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anigina\Desktop\Долголетие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4293096"/>
            <a:ext cx="4353885" cy="244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C:\Users\anigina\Desktop\Долголетие 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1595" y="4309028"/>
            <a:ext cx="3643915" cy="2433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3" name="Picture 5" descr="C:\Users\anigina\Desktop\Информация для отчета\healthcare-hear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1412776"/>
            <a:ext cx="7759400" cy="2856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8367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Участники клуба «Активное долголетие» смогут активно и с пользой провести время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anigina\Desktop\Долголетие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44824"/>
            <a:ext cx="6552728" cy="4914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490688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БЛАГОЧИНИЕ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4819" name="Picture 3" descr="C:\Users\anigina\Desktop\Информация для отчета\1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420888"/>
            <a:ext cx="6770676" cy="4109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Освящение Церкви Покрова Пресвятой Богородицы в деревне </a:t>
            </a:r>
            <a:r>
              <a:rPr lang="ru-RU" sz="2800" b="1" dirty="0" err="1" smtClean="0">
                <a:solidFill>
                  <a:schemeClr val="bg1"/>
                </a:solidFill>
              </a:rPr>
              <a:t>Нововасильевское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anigina\Desktop\Информация для отчета\Выставка\Храм\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44824"/>
            <a:ext cx="7344816" cy="4899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412776"/>
            <a:ext cx="8229600" cy="72008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Средняя заработная плата работников сельского хозяйства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491880" y="2348880"/>
          <a:ext cx="543711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338" name="Picture 2" descr="C:\Users\anigina\Desktop\Информация для отчета\Cartoon-Farmer-PNG-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4637690" cy="3813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Освящение Церкви Покрова Пресвятой Богородицы в деревне </a:t>
            </a:r>
            <a:r>
              <a:rPr lang="ru-RU" sz="2800" b="1" dirty="0" err="1" smtClean="0">
                <a:solidFill>
                  <a:schemeClr val="bg1"/>
                </a:solidFill>
              </a:rPr>
              <a:t>Нововасильевское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anigina\Desktop\Информация для отчета\Выставка\Храм\f_bWVwYXIucnUvdXBsb2FkL2libG9jay81OGQvMDAxLmpwZz9fX2lkPTEyMzY1NA==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65424"/>
            <a:ext cx="3600400" cy="2404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7" name="Picture 3" descr="C:\Users\anigina\Desktop\Хра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44824"/>
            <a:ext cx="3600400" cy="2405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9" name="Picture 5" descr="C:\Users\anigina\Desktop\Информация для отчета\Выставка\Храм\EBL2R_zXUAAoEk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1" y="4365103"/>
            <a:ext cx="3600400" cy="2403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anigina\Desktop\Информация для отчета\14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995935" y="1916832"/>
            <a:ext cx="1224137" cy="820661"/>
          </a:xfrm>
          <a:prstGeom prst="rect">
            <a:avLst/>
          </a:prstGeom>
          <a:noFill/>
        </p:spPr>
      </p:pic>
      <p:pic>
        <p:nvPicPr>
          <p:cNvPr id="2052" name="Picture 4" descr="http://data34.i.gallery.ru/albums/gallery/374806-6f42a-114202459-m750x740-ub58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365103"/>
            <a:ext cx="3600400" cy="2405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490688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ПРАВОПОРЯДОК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C:\Users\anigina\Desktop\Информация для отчета\gavel_scale_of_justice_28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356992"/>
            <a:ext cx="3692352" cy="3692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5"/>
            <a:ext cx="4906888" cy="63408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Раскрываемость преступлений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2348881"/>
          <a:ext cx="4258816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338" name="Picture 2" descr="C:\Users\anigina\Desktop\Информация для отчета\cartoon-arrows-clip-art-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764131">
            <a:off x="1457190" y="3251855"/>
            <a:ext cx="1071563" cy="518745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37112" y="1484785"/>
            <a:ext cx="4906888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Дорожно-транспортные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происшествия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Содержимое 3"/>
          <p:cNvGraphicFramePr>
            <a:graphicFrameLocks/>
          </p:cNvGraphicFramePr>
          <p:nvPr/>
        </p:nvGraphicFramePr>
        <p:xfrm>
          <a:off x="4788024" y="2420889"/>
          <a:ext cx="4258816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339" name="Picture 3" descr="C:\Users\anigina\Desktop\Информация для отчета\PinClipart.com_gradient-clipart_20420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941736">
            <a:off x="7076174" y="2972520"/>
            <a:ext cx="643887" cy="1246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860032" y="1124744"/>
          <a:ext cx="3995936" cy="543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107504" y="4797152"/>
          <a:ext cx="3744416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4690" name="Picture 2" descr="https://s3.eu-west-3.amazonaws.com/dealna/uploads/2016/04/PTZ-camera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1052736"/>
            <a:ext cx="4814892" cy="3370785"/>
          </a:xfrm>
          <a:prstGeom prst="rect">
            <a:avLst/>
          </a:prstGeom>
          <a:noFill/>
        </p:spPr>
      </p:pic>
      <p:pic>
        <p:nvPicPr>
          <p:cNvPr id="114692" name="Picture 4" descr="http://website.svims.ca/wp-content/uploads/2019/01/PinClipart.com_gradient-clipart_204203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175940">
            <a:off x="3862332" y="4429130"/>
            <a:ext cx="1497365" cy="1864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Обращения граждан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anigina\Desktop\Прием населе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1780886"/>
            <a:ext cx="8280921" cy="5104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65907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Поступившие обращения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79146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7422776" cy="94079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На личном приеме принято 608 граждан, в 2018 году - 619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anigina\Desktop\Информация для отчета\Приемы населения\2a9bd025c0a813132d5aec7a7843bf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594520"/>
            <a:ext cx="3312368" cy="2063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anigina\Desktop\Информация для отчета\Приемы населения\2a25655100922094045fd373caa51ca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132856"/>
            <a:ext cx="3310712" cy="220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anigina\Desktop\Информация для отчета\Приемы населения\4b1af90f9bd6ebb85981e8991688be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132856"/>
            <a:ext cx="3310713" cy="220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C:\Users\anigina\Desktop\Информация для отчета\Приемы населения\20201_picture_1d0d56f292328f4fb406a3d0d51057e02f6145d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581128"/>
            <a:ext cx="3168352" cy="211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445624" cy="8367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Совет депутатов городского округа Лотошино первого созыва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anigina\Desktop\IMG_5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55257"/>
            <a:ext cx="7632848" cy="508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xn--e1afijda1a3cyb.xn--p1ai/media/CACHE/images/2018/08/02/news_images/IMG_0813/0a06edcc19787e5547501a2a9c0659c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581128"/>
            <a:ext cx="2981769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http://mkkprf.ru/photo/0-0/13083_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36912"/>
            <a:ext cx="2808312" cy="1873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http://xn--e1afijda1a3cyb.xn--p1ai/media/CACHE/images/2019/04/04/news_images/IMG_6971/fba572b5e992adc2e3a6a54285e1a1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636912"/>
            <a:ext cx="2808312" cy="187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4" name="Picture 12" descr="https://okmo.ldpr.ru/media/post-photos/ldpr_moo_71963135_915072768875784_146646299685393268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653136"/>
            <a:ext cx="2520280" cy="1890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6" name="Picture 14" descr="https://www.xn--e1afijda1a3cyb.xn--p1ai/media/CACHE/images/2019/10/01/news_images/IMG_0437/43a73c4336229cc2e530f78e702abe9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653906"/>
            <a:ext cx="2808312" cy="1873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8" name="Picture 16" descr="http://inlotoshino.ru/upload/gallery/423/55923_0dcd013bef9284063a8130c236c0761b73b1fb0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2636912"/>
            <a:ext cx="280831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8640960" cy="9407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Член Совета Федерации, депутат ГД РФ А. Русских, заместитель Председателя </a:t>
            </a:r>
            <a:r>
              <a:rPr lang="ru-RU" sz="2400" b="1" dirty="0" err="1" smtClean="0">
                <a:solidFill>
                  <a:schemeClr val="bg1"/>
                </a:solidFill>
              </a:rPr>
              <a:t>Мособлдумы</a:t>
            </a:r>
            <a:r>
              <a:rPr lang="ru-RU" sz="2400" b="1" dirty="0" smtClean="0">
                <a:solidFill>
                  <a:schemeClr val="bg1"/>
                </a:solidFill>
              </a:rPr>
              <a:t> К. Черемисов, депутаты </a:t>
            </a:r>
            <a:r>
              <a:rPr lang="ru-RU" sz="2400" b="1" dirty="0" err="1" smtClean="0">
                <a:solidFill>
                  <a:schemeClr val="bg1"/>
                </a:solidFill>
              </a:rPr>
              <a:t>Мособлдумы</a:t>
            </a:r>
            <a:r>
              <a:rPr lang="ru-RU" sz="2400" b="1" dirty="0" smtClean="0">
                <a:solidFill>
                  <a:schemeClr val="bg1"/>
                </a:solidFill>
              </a:rPr>
              <a:t> С. </a:t>
            </a:r>
            <a:r>
              <a:rPr lang="ru-RU" sz="2400" b="1" dirty="0" err="1" smtClean="0">
                <a:solidFill>
                  <a:schemeClr val="bg1"/>
                </a:solidFill>
              </a:rPr>
              <a:t>Юдаков</a:t>
            </a:r>
            <a:r>
              <a:rPr lang="ru-RU" sz="2400" b="1" dirty="0" smtClean="0">
                <a:solidFill>
                  <a:schemeClr val="bg1"/>
                </a:solidFill>
              </a:rPr>
              <a:t> и </a:t>
            </a:r>
            <a:r>
              <a:rPr lang="ru-RU" sz="2400" b="1" dirty="0" err="1" smtClean="0">
                <a:solidFill>
                  <a:schemeClr val="bg1"/>
                </a:solidFill>
              </a:rPr>
              <a:t>М.Борушков</a:t>
            </a:r>
            <a:r>
              <a:rPr lang="ru-RU" sz="2400" b="1" dirty="0" smtClean="0">
                <a:solidFill>
                  <a:schemeClr val="bg1"/>
                </a:solidFill>
              </a:rPr>
              <a:t> в Лотошино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igina\Downloads\Лотоши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026646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2111</Words>
  <Application>Microsoft Office PowerPoint</Application>
  <PresentationFormat>Экран (4:3)</PresentationFormat>
  <Paragraphs>237</Paragraphs>
  <Slides>99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0" baseType="lpstr">
      <vt:lpstr>Тема Office</vt:lpstr>
      <vt:lpstr>ОТЧЕТ ГЛАВЫ  ГОРОДСКОГО ОКРУГА ЛОТОШИНО  Е.Л. ДОЛГАСОВОЙ ЗА 2019 год</vt:lpstr>
      <vt:lpstr>Слайд 2</vt:lpstr>
      <vt:lpstr>СЕЛЬСКОЕ ХОЗЯЙСТВО</vt:lpstr>
      <vt:lpstr>Слайд 4</vt:lpstr>
      <vt:lpstr>Слайд 5</vt:lpstr>
      <vt:lpstr>Слайд 6</vt:lpstr>
      <vt:lpstr>Заготовлено 47,2 центнеров кормовых единиц</vt:lpstr>
      <vt:lpstr>Слайд 8</vt:lpstr>
      <vt:lpstr>Слайд 9</vt:lpstr>
      <vt:lpstr>Слайд 10</vt:lpstr>
      <vt:lpstr>ЭКОЛОГИЯ</vt:lpstr>
      <vt:lpstr>Слайд 12</vt:lpstr>
      <vt:lpstr>Слайд 13</vt:lpstr>
      <vt:lpstr>Слайд 14</vt:lpstr>
      <vt:lpstr>ИНВЕСТИЦИИ</vt:lpstr>
      <vt:lpstr>Объем инвестиций, вложенных в экономику округа</vt:lpstr>
      <vt:lpstr>Открытие нового корпуса  Лотошинской средней общеобразовательной школы №2</vt:lpstr>
      <vt:lpstr>Открытие нового корпуса  Лотошинской средней общеобразовательной школы №2</vt:lpstr>
      <vt:lpstr>Газификация</vt:lpstr>
      <vt:lpstr>Продолжилось строительство многофункционального торгово-офисного центра</vt:lpstr>
      <vt:lpstr>Ведется работа по созданию Индустриального парка «Ушаково» (9,4 га)</vt:lpstr>
      <vt:lpstr>ПРОМЫШЛЕННОСТЬ</vt:lpstr>
      <vt:lpstr>Среднемесячная заработная плата работников крупных и средних организаций</vt:lpstr>
      <vt:lpstr>Увеличение производства предприятия «Платформа» составило 110,4 % к 2018 году</vt:lpstr>
      <vt:lpstr>Предприятие по производству стеклопакетов «ВудМастер» увеличило объем отгруженной продукции на 8,5% по сравнению с прошлым годом</vt:lpstr>
      <vt:lpstr>ПРЕДПРИНИМАТЕЛЬСТВО</vt:lpstr>
      <vt:lpstr>Слайд 27</vt:lpstr>
      <vt:lpstr>Слайд 28</vt:lpstr>
      <vt:lpstr>Задача на 2020 год – открытие центра «Мой бизнес» в г.о. Лотошино</vt:lpstr>
      <vt:lpstr>ПОТРЕБИТЕЛЬСКИЙ  РЫНОК</vt:lpstr>
      <vt:lpstr>Слайд 31</vt:lpstr>
      <vt:lpstr>Слайд 32</vt:lpstr>
      <vt:lpstr>Слайд 33</vt:lpstr>
      <vt:lpstr>ЖИЛИЩНАЯ ПОЛИТИКА</vt:lpstr>
      <vt:lpstr>В 2019 году жилищные условия улучшили 19 семей</vt:lpstr>
      <vt:lpstr>ИМУЩЕСТВО</vt:lpstr>
      <vt:lpstr>Обеспечено квартирами пятеро детей-сирот и детей, оставшихся без попечения родителей</vt:lpstr>
      <vt:lpstr>Слайд 38</vt:lpstr>
      <vt:lpstr>ЖИЛИЩНО-КОММУНАЛЬНОЕ ХОЗЯЙСТВО</vt:lpstr>
      <vt:lpstr>Отремонтировано 48 подъездов.  В планах на 2020 год ремонт 33 подъездов</vt:lpstr>
      <vt:lpstr>Модернизирована станция обезжелезивания воды в деревне Ушаково,  установлены станции в деревнях Монасеино и Введенское</vt:lpstr>
      <vt:lpstr>8 контейнерных площадок приведены к общепринятому стандарту</vt:lpstr>
      <vt:lpstr>Приведены к региональному стандарту кладбища в Новолотошино, Грибаново, Судниково</vt:lpstr>
      <vt:lpstr>Проведено благоустройство семи дворовых территорий</vt:lpstr>
      <vt:lpstr>Установлены новые детские игровые площадки на дворовых территориях в деревнях Ивановское, Кульпино, Ушаково и в поселке Лотошино по улице Калинина</vt:lpstr>
      <vt:lpstr>По программе капитального ремонта многоквартирных домов в 2019 году проведены работы:</vt:lpstr>
      <vt:lpstr>К 540-летию поселка Лотошино были выделены денежные средства на ремонт кровли и фасада шести многоквартирных домов по улице Центральная: №13, №21, №25, №27, №29, №31</vt:lpstr>
      <vt:lpstr>В 2019 году отремонтировано 19 автомобильных дорог общей площадью 34 098 кв.м. (в поселках Лотошино, Новолотошино, Торфяной, селе Микулино, деревнях Мармыли, Матвейково, Ушаково, Афанасово, Введенское, Коноплево, Немки, Кульпино)</vt:lpstr>
      <vt:lpstr>Реализация проекта «Светлый город»</vt:lpstr>
      <vt:lpstr>Введена в эксплуатацию плотина в деревне Михалево</vt:lpstr>
      <vt:lpstr>Пешеходная зона в поселке Лотошино</vt:lpstr>
      <vt:lpstr>ОБРАЗОВАНИЕ</vt:lpstr>
      <vt:lpstr>Расходы бюджета муниципалитета на образование</vt:lpstr>
      <vt:lpstr>Средняя заработная плата</vt:lpstr>
      <vt:lpstr>За высокие достижения Савостинская школа признана самой успешной образовательной организацией и вошла в ТОП-100 школ Московской области</vt:lpstr>
      <vt:lpstr>На региональном этапе олимпиады школьников – 3 победителя и 6 призеров. Большинство победителей – учащиеся Введенской СОШ и ЛСОШ №1</vt:lpstr>
      <vt:lpstr>Слайд 57</vt:lpstr>
      <vt:lpstr>Слайд 58</vt:lpstr>
      <vt:lpstr>На базе Микулинской гимназии открылся центр цифрового и гуманитарного направления «Точка роста»</vt:lpstr>
      <vt:lpstr>Слайд 60</vt:lpstr>
      <vt:lpstr>Установлены системы контроля доступом в МОУ «Лотошинская СОШ №1» на сумму  220 643 рубля </vt:lpstr>
      <vt:lpstr>Слайд 62</vt:lpstr>
      <vt:lpstr> В образовательных организациях проведен косметический ремонт, приобретена мебель, оргтехника, спортивный инвентарь на сумму более 1 миллиона рублей.  За счет бюджета Московской области проведены ремонтные работы на сумму 3,5 миллионов рублей </vt:lpstr>
      <vt:lpstr>Ремонт учебной мастерской Савостинской средней общеобразовательной школы</vt:lpstr>
      <vt:lpstr>Ремонт спортивного зала в Лотошинской средней общеобразовательной школе №1</vt:lpstr>
      <vt:lpstr>Ремонт спортивного зала Савостинской средней общеобразовательной школы</vt:lpstr>
      <vt:lpstr>КУЛЬТУРА И СПОРТ</vt:lpstr>
      <vt:lpstr>«Наша задача, чтобы в каждом городе Подмосковья можно было заниматься спортом и другими активностями», - Губернатор Московской области А.Ю. Воробьёв</vt:lpstr>
      <vt:lpstr>В районном Доме культуры установлено новое цифровое кинооборудование</vt:lpstr>
      <vt:lpstr>В культурно-досуговом центре «Русь» проведен ремонт. Теперь в стенах учреждения работает подростково-молодежный центр «Вместе»</vt:lpstr>
      <vt:lpstr>Проект Центральной библиотеки «Мультквест занял второе место в областном конкурсе библиотечных проектов»</vt:lpstr>
      <vt:lpstr>Проведены ремонтные работы по подготовке центра к новому сезону:  - ремонт кровли, помещений, систем энерго- и теплообеспечения;  - частично заменены люминесцентные лампы на светодиодные;  - частично отремонтирован фасад здания;  - проведен ремонт трибун на Большой спортивной арене.</vt:lpstr>
      <vt:lpstr>Деятельность культурно-спортивного центра «Лотошино»</vt:lpstr>
      <vt:lpstr>За 2019 год в культурно-спортивном центре «Лотошино» проведено свыше 100 спортивно-массовых мероприятий</vt:lpstr>
      <vt:lpstr>В 2020 году будет готова проектно-сметная документация по концепции развития Парка культуры и отдыха</vt:lpstr>
      <vt:lpstr>Памятник генерал-полковнику, Герою Советского Союза В.И. Кузнецову</vt:lpstr>
      <vt:lpstr>В селе Грибаново установлен памятник в честь историка и государственного деятеля В.Н. Татищева</vt:lpstr>
      <vt:lpstr>ЗДРАВООХРАНЕНИЕ</vt:lpstr>
      <vt:lpstr>«Наша цель – сделать так, чтобы все технологии современной медицины были доступны жителям», - Губернатор Московской области А.Ю. Воробьёв</vt:lpstr>
      <vt:lpstr>24 единицы нового  медицинского оборудования поступило в Лотошинскую центральную больницу</vt:lpstr>
      <vt:lpstr>Завершился ремонт рентгенологического кабинета</vt:lpstr>
      <vt:lpstr>Подходит к завершению капитальный ремонт инфекционного отделения</vt:lpstr>
      <vt:lpstr>Открылся новый фельдшерско-акушерский пункт в деревне Кульпино</vt:lpstr>
      <vt:lpstr>В 2019 году в городском округе Лотошино открылся Центр управления регионом</vt:lpstr>
      <vt:lpstr>Валерий Ананьев, Наталья Григорьева и Татьяна Загорулько – лауреаты премии «Наше Подмосковье»</vt:lpstr>
      <vt:lpstr>Открытие клуба «Активное долголетие»</vt:lpstr>
      <vt:lpstr>Участники клуба «Активное долголетие» смогут активно и с пользой провести время</vt:lpstr>
      <vt:lpstr>БЛАГОЧИНИЕ</vt:lpstr>
      <vt:lpstr>Освящение Церкви Покрова Пресвятой Богородицы в деревне Нововасильевское</vt:lpstr>
      <vt:lpstr>Освящение Церкви Покрова Пресвятой Богородицы в деревне Нововасильевское</vt:lpstr>
      <vt:lpstr>ПРАВОПОРЯДОК</vt:lpstr>
      <vt:lpstr>Раскрываемость преступлений</vt:lpstr>
      <vt:lpstr>Слайд 93</vt:lpstr>
      <vt:lpstr>Обращения граждан</vt:lpstr>
      <vt:lpstr>Поступившие обращения</vt:lpstr>
      <vt:lpstr>На личном приеме принято 608 граждан, в 2018 году - 619</vt:lpstr>
      <vt:lpstr>Совет депутатов городского округа Лотошино первого созыва</vt:lpstr>
      <vt:lpstr>Член Совета Федерации, депутат ГД РФ А. Русских, заместитель Председателя Мособлдумы К. Черемисов, депутаты Мособлдумы С. Юдаков и М.Борушков в Лотошино</vt:lpstr>
      <vt:lpstr>Слайд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ГОРОДСКОГО ОКРУГА ЛОТОШИНО О РАБОТЕ ЗА 2019 год</dc:title>
  <dc:creator>Аныгина А.В.</dc:creator>
  <cp:lastModifiedBy>anigina</cp:lastModifiedBy>
  <cp:revision>293</cp:revision>
  <dcterms:created xsi:type="dcterms:W3CDTF">2020-01-30T09:00:21Z</dcterms:created>
  <dcterms:modified xsi:type="dcterms:W3CDTF">2020-02-25T10:37:56Z</dcterms:modified>
</cp:coreProperties>
</file>