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4"/>
  </p:notesMasterIdLst>
  <p:sldIdLst>
    <p:sldId id="256" r:id="rId2"/>
    <p:sldId id="268" r:id="rId3"/>
    <p:sldId id="270" r:id="rId4"/>
    <p:sldId id="276" r:id="rId5"/>
    <p:sldId id="269" r:id="rId6"/>
    <p:sldId id="277" r:id="rId7"/>
    <p:sldId id="272" r:id="rId8"/>
    <p:sldId id="278" r:id="rId9"/>
    <p:sldId id="273" r:id="rId10"/>
    <p:sldId id="263" r:id="rId11"/>
    <p:sldId id="264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"/>
          <c:y val="1.3331362526829538E-2"/>
          <c:w val="0.99228711048687468"/>
          <c:h val="0.8943887227303548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5.8823117701404568E-2"/>
                  <c:y val="-4.69832198942491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Более 360 млн. рублей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345</c:v>
                </c:pt>
                <c:pt idx="1">
                  <c:v>360</c:v>
                </c:pt>
              </c:numCache>
            </c:numRef>
          </c:val>
        </c:ser>
        <c:shape val="cylinder"/>
        <c:axId val="116067712"/>
        <c:axId val="116089984"/>
        <c:axId val="116238528"/>
      </c:bar3DChart>
      <c:catAx>
        <c:axId val="116067712"/>
        <c:scaling>
          <c:orientation val="minMax"/>
        </c:scaling>
        <c:axPos val="b"/>
        <c:tickLblPos val="nextTo"/>
        <c:crossAx val="116089984"/>
        <c:crosses val="autoZero"/>
        <c:auto val="1"/>
        <c:lblAlgn val="ctr"/>
        <c:lblOffset val="100"/>
      </c:catAx>
      <c:valAx>
        <c:axId val="1160899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6067712"/>
        <c:crosses val="autoZero"/>
        <c:crossBetween val="between"/>
      </c:valAx>
      <c:serAx>
        <c:axId val="116238528"/>
        <c:scaling>
          <c:orientation val="minMax"/>
        </c:scaling>
        <c:delete val="1"/>
        <c:axPos val="b"/>
        <c:tickLblPos val="nextTo"/>
        <c:crossAx val="11608998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48B8C-AFFB-42BB-8703-C6B075566EF7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53D70-043A-4C5C-8988-0DCA0EF865A9}">
      <dgm:prSet phldrT="[Текст]"/>
      <dgm:spPr/>
      <dgm:t>
        <a:bodyPr/>
        <a:lstStyle/>
        <a:p>
          <a:r>
            <a:rPr lang="ru-RU" b="1" dirty="0" smtClean="0"/>
            <a:t>В отчетном году два индивидуальных предпринимателя получили субсидии для частичной компенсации затрат, связанных с приобретением оборудования</a:t>
          </a:r>
          <a:endParaRPr lang="ru-RU" b="1" dirty="0"/>
        </a:p>
      </dgm:t>
    </dgm:pt>
    <dgm:pt modelId="{0E49127E-97BA-4433-8163-F23F954F04C2}" type="parTrans" cxnId="{C3965E56-A8BA-47D5-AB35-BD5D462FCA65}">
      <dgm:prSet/>
      <dgm:spPr/>
      <dgm:t>
        <a:bodyPr/>
        <a:lstStyle/>
        <a:p>
          <a:endParaRPr lang="ru-RU"/>
        </a:p>
      </dgm:t>
    </dgm:pt>
    <dgm:pt modelId="{E4105BE6-534E-4CBB-BDAA-FFE8D2F61C4F}" type="sibTrans" cxnId="{C3965E56-A8BA-47D5-AB35-BD5D462FCA65}">
      <dgm:prSet/>
      <dgm:spPr/>
      <dgm:t>
        <a:bodyPr/>
        <a:lstStyle/>
        <a:p>
          <a:endParaRPr lang="ru-RU"/>
        </a:p>
      </dgm:t>
    </dgm:pt>
    <dgm:pt modelId="{AA23F41E-3F7E-4F1A-A1C6-9EF8C73F5623}">
      <dgm:prSet phldrT="[Текст]"/>
      <dgm:spPr/>
      <dgm:t>
        <a:bodyPr/>
        <a:lstStyle/>
        <a:p>
          <a:r>
            <a:rPr lang="ru-RU" b="1" dirty="0" smtClean="0"/>
            <a:t>На 2017 год в бюджете предусмотрено 150 тысяч рублей на финансовую поддержку малого предпринимательства</a:t>
          </a:r>
          <a:endParaRPr lang="ru-RU" b="1" dirty="0"/>
        </a:p>
      </dgm:t>
    </dgm:pt>
    <dgm:pt modelId="{382C5741-A1DF-4D48-B795-C009AA4F50E5}" type="parTrans" cxnId="{02E937AE-51B6-4789-87B5-DA870A7A4EEF}">
      <dgm:prSet/>
      <dgm:spPr/>
      <dgm:t>
        <a:bodyPr/>
        <a:lstStyle/>
        <a:p>
          <a:endParaRPr lang="ru-RU"/>
        </a:p>
      </dgm:t>
    </dgm:pt>
    <dgm:pt modelId="{D3A2C6F0-DAA9-4B89-9A4A-38FD974C5E1B}" type="sibTrans" cxnId="{02E937AE-51B6-4789-87B5-DA870A7A4EEF}">
      <dgm:prSet/>
      <dgm:spPr/>
      <dgm:t>
        <a:bodyPr/>
        <a:lstStyle/>
        <a:p>
          <a:endParaRPr lang="ru-RU"/>
        </a:p>
      </dgm:t>
    </dgm:pt>
    <dgm:pt modelId="{0EA0717C-6143-4095-9147-F5784FF7BF51}">
      <dgm:prSet phldrT="[Текст]"/>
      <dgm:spPr/>
      <dgm:t>
        <a:bodyPr/>
        <a:lstStyle/>
        <a:p>
          <a:r>
            <a:rPr lang="ru-RU" b="1" dirty="0" smtClean="0"/>
            <a:t>В декабре 2015 года принято решение о снижении арендной ставки для трех предприятий социально-ориентированного бизнеса, которые ведут деятельность на муниципальных площадях (128 кв.м)</a:t>
          </a:r>
          <a:endParaRPr lang="ru-RU" b="1" dirty="0"/>
        </a:p>
      </dgm:t>
    </dgm:pt>
    <dgm:pt modelId="{F6A83D15-64CD-45EF-AF1E-65A5386C8C94}" type="parTrans" cxnId="{E5770FC6-047A-4B50-A939-42B3B235AA4E}">
      <dgm:prSet/>
      <dgm:spPr/>
      <dgm:t>
        <a:bodyPr/>
        <a:lstStyle/>
        <a:p>
          <a:endParaRPr lang="ru-RU"/>
        </a:p>
      </dgm:t>
    </dgm:pt>
    <dgm:pt modelId="{6D0C84A2-479F-4878-A5CD-3313B3E1EE8D}" type="sibTrans" cxnId="{E5770FC6-047A-4B50-A939-42B3B235AA4E}">
      <dgm:prSet/>
      <dgm:spPr/>
      <dgm:t>
        <a:bodyPr/>
        <a:lstStyle/>
        <a:p>
          <a:endParaRPr lang="ru-RU"/>
        </a:p>
      </dgm:t>
    </dgm:pt>
    <dgm:pt modelId="{8871D143-6A60-4383-8E33-E41281113F9A}">
      <dgm:prSet phldrT="[Текст]"/>
      <dgm:spPr/>
      <dgm:t>
        <a:bodyPr/>
        <a:lstStyle/>
        <a:p>
          <a:r>
            <a:rPr lang="ru-RU" b="1" dirty="0" smtClean="0"/>
            <a:t>В аренду малому бизнесу предоставлены объекты недвижимости, включенные в перечень имущества, предназначенного для использования субъектами малого и среднего предпринимательства, общей площадью 171 кв.м.</a:t>
          </a:r>
          <a:endParaRPr lang="ru-RU" b="1" dirty="0"/>
        </a:p>
      </dgm:t>
    </dgm:pt>
    <dgm:pt modelId="{67DC572B-8808-4B55-9A23-E71BBE88F0B2}" type="parTrans" cxnId="{269B76EA-CB6D-4C8C-903C-9FA2BDA0B78F}">
      <dgm:prSet/>
      <dgm:spPr/>
      <dgm:t>
        <a:bodyPr/>
        <a:lstStyle/>
        <a:p>
          <a:endParaRPr lang="ru-RU"/>
        </a:p>
      </dgm:t>
    </dgm:pt>
    <dgm:pt modelId="{DD53E69D-F236-4656-B765-7293C10C94D1}" type="sibTrans" cxnId="{269B76EA-CB6D-4C8C-903C-9FA2BDA0B78F}">
      <dgm:prSet/>
      <dgm:spPr/>
      <dgm:t>
        <a:bodyPr/>
        <a:lstStyle/>
        <a:p>
          <a:endParaRPr lang="ru-RU"/>
        </a:p>
      </dgm:t>
    </dgm:pt>
    <dgm:pt modelId="{C9A1475C-EF39-46D7-8C4D-A564A47F64CC}" type="pres">
      <dgm:prSet presAssocID="{75F48B8C-AFFB-42BB-8703-C6B075566E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29B56-63DE-4944-B6C9-CB70EBF6F050}" type="pres">
      <dgm:prSet presAssocID="{38153D70-043A-4C5C-8988-0DCA0EF865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80610-8F5E-4BBA-94CF-1826DE0BFFEE}" type="pres">
      <dgm:prSet presAssocID="{E4105BE6-534E-4CBB-BDAA-FFE8D2F61C4F}" presName="sibTrans" presStyleCnt="0"/>
      <dgm:spPr/>
    </dgm:pt>
    <dgm:pt modelId="{9E306558-B34D-483B-93B4-38579F42B3B7}" type="pres">
      <dgm:prSet presAssocID="{AA23F41E-3F7E-4F1A-A1C6-9EF8C73F56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8880D-3D99-4540-8911-0618D8E60333}" type="pres">
      <dgm:prSet presAssocID="{D3A2C6F0-DAA9-4B89-9A4A-38FD974C5E1B}" presName="sibTrans" presStyleCnt="0"/>
      <dgm:spPr/>
    </dgm:pt>
    <dgm:pt modelId="{D97848EC-E12C-413A-A29A-61944682A5CE}" type="pres">
      <dgm:prSet presAssocID="{0EA0717C-6143-4095-9147-F5784FF7BF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91032-564A-490E-94D8-AA8119C8CF14}" type="pres">
      <dgm:prSet presAssocID="{6D0C84A2-479F-4878-A5CD-3313B3E1EE8D}" presName="sibTrans" presStyleCnt="0"/>
      <dgm:spPr/>
    </dgm:pt>
    <dgm:pt modelId="{E3A7FCEC-F294-401C-A3A0-D8F1E3C12708}" type="pres">
      <dgm:prSet presAssocID="{8871D143-6A60-4383-8E33-E41281113F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937AE-51B6-4789-87B5-DA870A7A4EEF}" srcId="{75F48B8C-AFFB-42BB-8703-C6B075566EF7}" destId="{AA23F41E-3F7E-4F1A-A1C6-9EF8C73F5623}" srcOrd="1" destOrd="0" parTransId="{382C5741-A1DF-4D48-B795-C009AA4F50E5}" sibTransId="{D3A2C6F0-DAA9-4B89-9A4A-38FD974C5E1B}"/>
    <dgm:cxn modelId="{E57031EE-CF82-40F9-B75E-2AD1DC525939}" type="presOf" srcId="{38153D70-043A-4C5C-8988-0DCA0EF865A9}" destId="{B3729B56-63DE-4944-B6C9-CB70EBF6F050}" srcOrd="0" destOrd="0" presId="urn:microsoft.com/office/officeart/2005/8/layout/default"/>
    <dgm:cxn modelId="{37312C73-75B4-4093-BBAE-7CF9BB22EB27}" type="presOf" srcId="{0EA0717C-6143-4095-9147-F5784FF7BF51}" destId="{D97848EC-E12C-413A-A29A-61944682A5CE}" srcOrd="0" destOrd="0" presId="urn:microsoft.com/office/officeart/2005/8/layout/default"/>
    <dgm:cxn modelId="{C464D9A2-7839-4C73-9A92-A30F1EFAD4DB}" type="presOf" srcId="{75F48B8C-AFFB-42BB-8703-C6B075566EF7}" destId="{C9A1475C-EF39-46D7-8C4D-A564A47F64CC}" srcOrd="0" destOrd="0" presId="urn:microsoft.com/office/officeart/2005/8/layout/default"/>
    <dgm:cxn modelId="{C3965E56-A8BA-47D5-AB35-BD5D462FCA65}" srcId="{75F48B8C-AFFB-42BB-8703-C6B075566EF7}" destId="{38153D70-043A-4C5C-8988-0DCA0EF865A9}" srcOrd="0" destOrd="0" parTransId="{0E49127E-97BA-4433-8163-F23F954F04C2}" sibTransId="{E4105BE6-534E-4CBB-BDAA-FFE8D2F61C4F}"/>
    <dgm:cxn modelId="{269B76EA-CB6D-4C8C-903C-9FA2BDA0B78F}" srcId="{75F48B8C-AFFB-42BB-8703-C6B075566EF7}" destId="{8871D143-6A60-4383-8E33-E41281113F9A}" srcOrd="3" destOrd="0" parTransId="{67DC572B-8808-4B55-9A23-E71BBE88F0B2}" sibTransId="{DD53E69D-F236-4656-B765-7293C10C94D1}"/>
    <dgm:cxn modelId="{CBA0E714-E165-4195-9957-08C589A5CEBD}" type="presOf" srcId="{AA23F41E-3F7E-4F1A-A1C6-9EF8C73F5623}" destId="{9E306558-B34D-483B-93B4-38579F42B3B7}" srcOrd="0" destOrd="0" presId="urn:microsoft.com/office/officeart/2005/8/layout/default"/>
    <dgm:cxn modelId="{E5770FC6-047A-4B50-A939-42B3B235AA4E}" srcId="{75F48B8C-AFFB-42BB-8703-C6B075566EF7}" destId="{0EA0717C-6143-4095-9147-F5784FF7BF51}" srcOrd="2" destOrd="0" parTransId="{F6A83D15-64CD-45EF-AF1E-65A5386C8C94}" sibTransId="{6D0C84A2-479F-4878-A5CD-3313B3E1EE8D}"/>
    <dgm:cxn modelId="{75D6EC30-06A2-42EC-A905-0351E9079109}" type="presOf" srcId="{8871D143-6A60-4383-8E33-E41281113F9A}" destId="{E3A7FCEC-F294-401C-A3A0-D8F1E3C12708}" srcOrd="0" destOrd="0" presId="urn:microsoft.com/office/officeart/2005/8/layout/default"/>
    <dgm:cxn modelId="{5657D3F4-9A18-40C8-A5F3-0C45B65BCA8A}" type="presParOf" srcId="{C9A1475C-EF39-46D7-8C4D-A564A47F64CC}" destId="{B3729B56-63DE-4944-B6C9-CB70EBF6F050}" srcOrd="0" destOrd="0" presId="urn:microsoft.com/office/officeart/2005/8/layout/default"/>
    <dgm:cxn modelId="{E43A81DF-53EB-4DE7-B2EA-729BA96BCC58}" type="presParOf" srcId="{C9A1475C-EF39-46D7-8C4D-A564A47F64CC}" destId="{65D80610-8F5E-4BBA-94CF-1826DE0BFFEE}" srcOrd="1" destOrd="0" presId="urn:microsoft.com/office/officeart/2005/8/layout/default"/>
    <dgm:cxn modelId="{147BEBD8-3F66-4573-92AF-941982A3A141}" type="presParOf" srcId="{C9A1475C-EF39-46D7-8C4D-A564A47F64CC}" destId="{9E306558-B34D-483B-93B4-38579F42B3B7}" srcOrd="2" destOrd="0" presId="urn:microsoft.com/office/officeart/2005/8/layout/default"/>
    <dgm:cxn modelId="{36D8937D-306D-48CA-8A2C-0CD23763197C}" type="presParOf" srcId="{C9A1475C-EF39-46D7-8C4D-A564A47F64CC}" destId="{65C8880D-3D99-4540-8911-0618D8E60333}" srcOrd="3" destOrd="0" presId="urn:microsoft.com/office/officeart/2005/8/layout/default"/>
    <dgm:cxn modelId="{A620B685-2B4F-48A6-9D76-AB6D739EC246}" type="presParOf" srcId="{C9A1475C-EF39-46D7-8C4D-A564A47F64CC}" destId="{D97848EC-E12C-413A-A29A-61944682A5CE}" srcOrd="4" destOrd="0" presId="urn:microsoft.com/office/officeart/2005/8/layout/default"/>
    <dgm:cxn modelId="{B0B0C3BE-380F-469E-BA87-6AA604DCF1A6}" type="presParOf" srcId="{C9A1475C-EF39-46D7-8C4D-A564A47F64CC}" destId="{7FA91032-564A-490E-94D8-AA8119C8CF14}" srcOrd="5" destOrd="0" presId="urn:microsoft.com/office/officeart/2005/8/layout/default"/>
    <dgm:cxn modelId="{B15FD075-83A0-4C63-BDFE-CDC9CE1499C2}" type="presParOf" srcId="{C9A1475C-EF39-46D7-8C4D-A564A47F64CC}" destId="{E3A7FCEC-F294-401C-A3A0-D8F1E3C12708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4B433-E7CA-4125-A072-23E614A8B635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7EF5E5-8F03-47C2-A97D-2D3B50E0828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28ED283-F1DE-4165-A54E-B88765149ADC}" type="parTrans" cxnId="{6C6AA3F5-0F3A-47EA-ACEC-87B80E0B1B86}">
      <dgm:prSet/>
      <dgm:spPr/>
      <dgm:t>
        <a:bodyPr/>
        <a:lstStyle/>
        <a:p>
          <a:endParaRPr lang="ru-RU"/>
        </a:p>
      </dgm:t>
    </dgm:pt>
    <dgm:pt modelId="{D70DDA30-017A-45FA-9846-377BDB057511}" type="sibTrans" cxnId="{6C6AA3F5-0F3A-47EA-ACEC-87B80E0B1B86}">
      <dgm:prSet/>
      <dgm:spPr/>
      <dgm:t>
        <a:bodyPr/>
        <a:lstStyle/>
        <a:p>
          <a:endParaRPr lang="ru-RU"/>
        </a:p>
      </dgm:t>
    </dgm:pt>
    <dgm:pt modelId="{7AF8AF9C-3C6D-475E-866E-4ED908E0AB2C}">
      <dgm:prSet phldrT="[Текст]"/>
      <dgm:spPr/>
      <dgm:t>
        <a:bodyPr/>
        <a:lstStyle/>
        <a:p>
          <a:r>
            <a:rPr lang="ru-RU" dirty="0" smtClean="0"/>
            <a:t>Товарооборот крупных и средних организаций составил </a:t>
          </a:r>
          <a:r>
            <a:rPr lang="ru-RU" u="sng" dirty="0" smtClean="0"/>
            <a:t>более 900 млн. </a:t>
          </a:r>
          <a:r>
            <a:rPr lang="ru-RU" u="sng" dirty="0" err="1" smtClean="0"/>
            <a:t>руб</a:t>
          </a:r>
          <a:endParaRPr lang="ru-RU" u="sng" dirty="0"/>
        </a:p>
      </dgm:t>
    </dgm:pt>
    <dgm:pt modelId="{76A89780-9918-4576-84C9-E798CED6D81F}" type="parTrans" cxnId="{370671BA-F2AD-40A9-8CD7-44D2CB59CD21}">
      <dgm:prSet/>
      <dgm:spPr/>
      <dgm:t>
        <a:bodyPr/>
        <a:lstStyle/>
        <a:p>
          <a:endParaRPr lang="ru-RU"/>
        </a:p>
      </dgm:t>
    </dgm:pt>
    <dgm:pt modelId="{CE0CB429-0A30-404D-AE28-E05BCD5971E2}" type="sibTrans" cxnId="{370671BA-F2AD-40A9-8CD7-44D2CB59CD21}">
      <dgm:prSet/>
      <dgm:spPr/>
      <dgm:t>
        <a:bodyPr/>
        <a:lstStyle/>
        <a:p>
          <a:endParaRPr lang="ru-RU"/>
        </a:p>
      </dgm:t>
    </dgm:pt>
    <dgm:pt modelId="{AE3C36CE-CD1C-42CC-A597-50C38BA138C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5C6B8FC-1251-4230-87B7-64CA22C84C22}" type="parTrans" cxnId="{2E00CC20-6123-4129-9B78-F02CF88B33B6}">
      <dgm:prSet/>
      <dgm:spPr/>
      <dgm:t>
        <a:bodyPr/>
        <a:lstStyle/>
        <a:p>
          <a:endParaRPr lang="ru-RU"/>
        </a:p>
      </dgm:t>
    </dgm:pt>
    <dgm:pt modelId="{3225467C-0362-4848-8DCB-08EE7157FD1A}" type="sibTrans" cxnId="{2E00CC20-6123-4129-9B78-F02CF88B33B6}">
      <dgm:prSet/>
      <dgm:spPr/>
      <dgm:t>
        <a:bodyPr/>
        <a:lstStyle/>
        <a:p>
          <a:endParaRPr lang="ru-RU"/>
        </a:p>
      </dgm:t>
    </dgm:pt>
    <dgm:pt modelId="{68524E5E-361B-4A51-B1E8-0254B437A30D}">
      <dgm:prSet phldrT="[Текст]"/>
      <dgm:spPr/>
      <dgm:t>
        <a:bodyPr/>
        <a:lstStyle/>
        <a:p>
          <a:r>
            <a:rPr lang="ru-RU" dirty="0" smtClean="0"/>
            <a:t>Товарооборот всех розничных торговых предприятий превысил </a:t>
          </a:r>
          <a:r>
            <a:rPr lang="ru-RU" u="sng" dirty="0" smtClean="0"/>
            <a:t>2 млрд. </a:t>
          </a:r>
          <a:r>
            <a:rPr lang="ru-RU" u="sng" dirty="0" err="1" smtClean="0"/>
            <a:t>руб</a:t>
          </a:r>
          <a:endParaRPr lang="ru-RU" u="sng" dirty="0"/>
        </a:p>
      </dgm:t>
    </dgm:pt>
    <dgm:pt modelId="{A50E54C6-073B-4B08-9F32-99884F66E043}" type="parTrans" cxnId="{2E02D040-7C76-4F8B-B2C9-4B63E7F73260}">
      <dgm:prSet/>
      <dgm:spPr/>
      <dgm:t>
        <a:bodyPr/>
        <a:lstStyle/>
        <a:p>
          <a:endParaRPr lang="ru-RU"/>
        </a:p>
      </dgm:t>
    </dgm:pt>
    <dgm:pt modelId="{748EBD2F-EADB-4257-B64A-4655C2E55BAE}" type="sibTrans" cxnId="{2E02D040-7C76-4F8B-B2C9-4B63E7F73260}">
      <dgm:prSet/>
      <dgm:spPr/>
      <dgm:t>
        <a:bodyPr/>
        <a:lstStyle/>
        <a:p>
          <a:endParaRPr lang="ru-RU"/>
        </a:p>
      </dgm:t>
    </dgm:pt>
    <dgm:pt modelId="{172C90E8-AC70-4C76-A906-BD930250C7C3}" type="pres">
      <dgm:prSet presAssocID="{E774B433-E7CA-4125-A072-23E614A8B6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3F92D2-05EC-4912-B71E-ED511EB8E784}" type="pres">
      <dgm:prSet presAssocID="{8F7EF5E5-8F03-47C2-A97D-2D3B50E08286}" presName="linNode" presStyleCnt="0"/>
      <dgm:spPr/>
    </dgm:pt>
    <dgm:pt modelId="{1B23AFE3-7FAE-478B-A2A9-F796805AB251}" type="pres">
      <dgm:prSet presAssocID="{8F7EF5E5-8F03-47C2-A97D-2D3B50E08286}" presName="parentShp" presStyleLbl="node1" presStyleIdx="0" presStyleCnt="2" custScaleX="139096" custScaleY="107272" custLinFactNeighborX="-1674" custLinFactNeighborY="-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D6686-1351-41D0-958D-11490ABB73DE}" type="pres">
      <dgm:prSet presAssocID="{8F7EF5E5-8F03-47C2-A97D-2D3B50E0828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8B181-C838-43AB-AA09-6DC16351010F}" type="pres">
      <dgm:prSet presAssocID="{D70DDA30-017A-45FA-9846-377BDB057511}" presName="spacing" presStyleCnt="0"/>
      <dgm:spPr/>
    </dgm:pt>
    <dgm:pt modelId="{67D8B764-687F-4170-B406-2EF8C0FC31F7}" type="pres">
      <dgm:prSet presAssocID="{AE3C36CE-CD1C-42CC-A597-50C38BA138C8}" presName="linNode" presStyleCnt="0"/>
      <dgm:spPr/>
    </dgm:pt>
    <dgm:pt modelId="{3B3EA34B-EE03-4EB4-9CEA-8D2C66C55B8F}" type="pres">
      <dgm:prSet presAssocID="{AE3C36CE-CD1C-42CC-A597-50C38BA138C8}" presName="parentShp" presStyleLbl="node1" presStyleIdx="1" presStyleCnt="2" custScaleX="138121" custScaleY="12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522DA-E699-49C6-9EFD-80A0EC92824D}" type="pres">
      <dgm:prSet presAssocID="{AE3C36CE-CD1C-42CC-A597-50C38BA138C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0CC20-6123-4129-9B78-F02CF88B33B6}" srcId="{E774B433-E7CA-4125-A072-23E614A8B635}" destId="{AE3C36CE-CD1C-42CC-A597-50C38BA138C8}" srcOrd="1" destOrd="0" parTransId="{F5C6B8FC-1251-4230-87B7-64CA22C84C22}" sibTransId="{3225467C-0362-4848-8DCB-08EE7157FD1A}"/>
    <dgm:cxn modelId="{56375694-FD1B-4D3D-B9E1-C9F64ECA4852}" type="presOf" srcId="{E774B433-E7CA-4125-A072-23E614A8B635}" destId="{172C90E8-AC70-4C76-A906-BD930250C7C3}" srcOrd="0" destOrd="0" presId="urn:microsoft.com/office/officeart/2005/8/layout/vList6"/>
    <dgm:cxn modelId="{6C6AA3F5-0F3A-47EA-ACEC-87B80E0B1B86}" srcId="{E774B433-E7CA-4125-A072-23E614A8B635}" destId="{8F7EF5E5-8F03-47C2-A97D-2D3B50E08286}" srcOrd="0" destOrd="0" parTransId="{A28ED283-F1DE-4165-A54E-B88765149ADC}" sibTransId="{D70DDA30-017A-45FA-9846-377BDB057511}"/>
    <dgm:cxn modelId="{7A47F764-BE76-4062-92B4-5D0597428F6C}" type="presOf" srcId="{8F7EF5E5-8F03-47C2-A97D-2D3B50E08286}" destId="{1B23AFE3-7FAE-478B-A2A9-F796805AB251}" srcOrd="0" destOrd="0" presId="urn:microsoft.com/office/officeart/2005/8/layout/vList6"/>
    <dgm:cxn modelId="{2E02D040-7C76-4F8B-B2C9-4B63E7F73260}" srcId="{AE3C36CE-CD1C-42CC-A597-50C38BA138C8}" destId="{68524E5E-361B-4A51-B1E8-0254B437A30D}" srcOrd="0" destOrd="0" parTransId="{A50E54C6-073B-4B08-9F32-99884F66E043}" sibTransId="{748EBD2F-EADB-4257-B64A-4655C2E55BAE}"/>
    <dgm:cxn modelId="{370671BA-F2AD-40A9-8CD7-44D2CB59CD21}" srcId="{8F7EF5E5-8F03-47C2-A97D-2D3B50E08286}" destId="{7AF8AF9C-3C6D-475E-866E-4ED908E0AB2C}" srcOrd="0" destOrd="0" parTransId="{76A89780-9918-4576-84C9-E798CED6D81F}" sibTransId="{CE0CB429-0A30-404D-AE28-E05BCD5971E2}"/>
    <dgm:cxn modelId="{BFAFD381-A530-4950-AE0C-A72A0CC9E538}" type="presOf" srcId="{7AF8AF9C-3C6D-475E-866E-4ED908E0AB2C}" destId="{B66D6686-1351-41D0-958D-11490ABB73DE}" srcOrd="0" destOrd="0" presId="urn:microsoft.com/office/officeart/2005/8/layout/vList6"/>
    <dgm:cxn modelId="{7AC308D5-23F9-4532-870B-54255B872131}" type="presOf" srcId="{68524E5E-361B-4A51-B1E8-0254B437A30D}" destId="{8B7522DA-E699-49C6-9EFD-80A0EC92824D}" srcOrd="0" destOrd="0" presId="urn:microsoft.com/office/officeart/2005/8/layout/vList6"/>
    <dgm:cxn modelId="{57704B77-7022-440F-B06F-FF011A2DBE21}" type="presOf" srcId="{AE3C36CE-CD1C-42CC-A597-50C38BA138C8}" destId="{3B3EA34B-EE03-4EB4-9CEA-8D2C66C55B8F}" srcOrd="0" destOrd="0" presId="urn:microsoft.com/office/officeart/2005/8/layout/vList6"/>
    <dgm:cxn modelId="{1C9EED8C-71F7-4321-95A9-F226DE39F7CB}" type="presParOf" srcId="{172C90E8-AC70-4C76-A906-BD930250C7C3}" destId="{B33F92D2-05EC-4912-B71E-ED511EB8E784}" srcOrd="0" destOrd="0" presId="urn:microsoft.com/office/officeart/2005/8/layout/vList6"/>
    <dgm:cxn modelId="{1BBBF6B0-34A2-4E01-917A-71C586CA4D2B}" type="presParOf" srcId="{B33F92D2-05EC-4912-B71E-ED511EB8E784}" destId="{1B23AFE3-7FAE-478B-A2A9-F796805AB251}" srcOrd="0" destOrd="0" presId="urn:microsoft.com/office/officeart/2005/8/layout/vList6"/>
    <dgm:cxn modelId="{7C28CD77-E48A-4A41-85B2-E35D8AE3719E}" type="presParOf" srcId="{B33F92D2-05EC-4912-B71E-ED511EB8E784}" destId="{B66D6686-1351-41D0-958D-11490ABB73DE}" srcOrd="1" destOrd="0" presId="urn:microsoft.com/office/officeart/2005/8/layout/vList6"/>
    <dgm:cxn modelId="{A313B6D8-0917-44F6-ABD1-6CC052E25FC0}" type="presParOf" srcId="{172C90E8-AC70-4C76-A906-BD930250C7C3}" destId="{40A8B181-C838-43AB-AA09-6DC16351010F}" srcOrd="1" destOrd="0" presId="urn:microsoft.com/office/officeart/2005/8/layout/vList6"/>
    <dgm:cxn modelId="{DF290645-6527-40D1-9CCD-F6ADE2D107E9}" type="presParOf" srcId="{172C90E8-AC70-4C76-A906-BD930250C7C3}" destId="{67D8B764-687F-4170-B406-2EF8C0FC31F7}" srcOrd="2" destOrd="0" presId="urn:microsoft.com/office/officeart/2005/8/layout/vList6"/>
    <dgm:cxn modelId="{199A39E6-AF49-4EEB-9601-BB95E05A3737}" type="presParOf" srcId="{67D8B764-687F-4170-B406-2EF8C0FC31F7}" destId="{3B3EA34B-EE03-4EB4-9CEA-8D2C66C55B8F}" srcOrd="0" destOrd="0" presId="urn:microsoft.com/office/officeart/2005/8/layout/vList6"/>
    <dgm:cxn modelId="{6935405C-F382-432E-964A-D4C122C2F5CF}" type="presParOf" srcId="{67D8B764-687F-4170-B406-2EF8C0FC31F7}" destId="{8B7522DA-E699-49C6-9EFD-80A0EC92824D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6829F-41E6-4B5D-B0B4-577D58EF003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AB66DC71-F853-4A2D-924F-5499BD1D3456}">
      <dgm:prSet phldrT="[Текст]"/>
      <dgm:spPr/>
      <dgm:t>
        <a:bodyPr/>
        <a:lstStyle/>
        <a:p>
          <a:r>
            <a:rPr lang="ru-RU" dirty="0" smtClean="0"/>
            <a:t>Объем платных услуг возрос на 2,8%</a:t>
          </a:r>
          <a:endParaRPr lang="ru-RU" dirty="0"/>
        </a:p>
      </dgm:t>
    </dgm:pt>
    <dgm:pt modelId="{13E8DC2A-B89A-47D6-90C8-D916DD6FBF05}" type="parTrans" cxnId="{2382C35D-B9E0-4CC3-ABE0-0CAA217F5A51}">
      <dgm:prSet/>
      <dgm:spPr/>
      <dgm:t>
        <a:bodyPr/>
        <a:lstStyle/>
        <a:p>
          <a:endParaRPr lang="ru-RU"/>
        </a:p>
      </dgm:t>
    </dgm:pt>
    <dgm:pt modelId="{216490A5-6BFB-4804-BC45-DF0D005FDABF}" type="sibTrans" cxnId="{2382C35D-B9E0-4CC3-ABE0-0CAA217F5A51}">
      <dgm:prSet/>
      <dgm:spPr/>
      <dgm:t>
        <a:bodyPr/>
        <a:lstStyle/>
        <a:p>
          <a:endParaRPr lang="ru-RU"/>
        </a:p>
      </dgm:t>
    </dgm:pt>
    <dgm:pt modelId="{D27285FF-DF0D-49B6-887B-F4145016016C}" type="pres">
      <dgm:prSet presAssocID="{2786829F-41E6-4B5D-B0B4-577D58EF0037}" presName="Name0" presStyleCnt="0">
        <dgm:presLayoutVars>
          <dgm:dir/>
          <dgm:resizeHandles val="exact"/>
        </dgm:presLayoutVars>
      </dgm:prSet>
      <dgm:spPr/>
    </dgm:pt>
    <dgm:pt modelId="{47A58B68-3073-4430-98E8-1283B01D109B}" type="pres">
      <dgm:prSet presAssocID="{2786829F-41E6-4B5D-B0B4-577D58EF0037}" presName="vNodes" presStyleCnt="0"/>
      <dgm:spPr/>
    </dgm:pt>
    <dgm:pt modelId="{9D658BDC-F3CC-41E9-984C-C94FF478EF2B}" type="pres">
      <dgm:prSet presAssocID="{2786829F-41E6-4B5D-B0B4-577D58EF0037}" presName="lastNode" presStyleLbl="node1" presStyleIdx="0" presStyleCnt="1" custScaleX="44531" custScaleY="35156" custLinFactNeighborX="34916" custLinFactNeighborY="-7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47688-7DCA-426E-AB86-CBEE6520236F}" type="presOf" srcId="{AB66DC71-F853-4A2D-924F-5499BD1D3456}" destId="{9D658BDC-F3CC-41E9-984C-C94FF478EF2B}" srcOrd="0" destOrd="0" presId="urn:microsoft.com/office/officeart/2005/8/layout/equation2"/>
    <dgm:cxn modelId="{2F4A9D8A-8150-41CB-B370-7E3DE0FF3211}" type="presOf" srcId="{2786829F-41E6-4B5D-B0B4-577D58EF0037}" destId="{D27285FF-DF0D-49B6-887B-F4145016016C}" srcOrd="0" destOrd="0" presId="urn:microsoft.com/office/officeart/2005/8/layout/equation2"/>
    <dgm:cxn modelId="{2382C35D-B9E0-4CC3-ABE0-0CAA217F5A51}" srcId="{2786829F-41E6-4B5D-B0B4-577D58EF0037}" destId="{AB66DC71-F853-4A2D-924F-5499BD1D3456}" srcOrd="0" destOrd="0" parTransId="{13E8DC2A-B89A-47D6-90C8-D916DD6FBF05}" sibTransId="{216490A5-6BFB-4804-BC45-DF0D005FDABF}"/>
    <dgm:cxn modelId="{B8F009A6-4BAC-406A-9C71-418DFD7DA1C5}" type="presParOf" srcId="{D27285FF-DF0D-49B6-887B-F4145016016C}" destId="{47A58B68-3073-4430-98E8-1283B01D109B}" srcOrd="0" destOrd="0" presId="urn:microsoft.com/office/officeart/2005/8/layout/equation2"/>
    <dgm:cxn modelId="{B01221E0-9C82-43DC-8184-C7A65E6DA4B7}" type="presParOf" srcId="{D27285FF-DF0D-49B6-887B-F4145016016C}" destId="{9D658BDC-F3CC-41E9-984C-C94FF478EF2B}" srcOrd="1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A7CB8-E7BC-499C-B71F-9EE1854D976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544C-05EA-4616-8114-BCD95FAA4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857232"/>
            <a:ext cx="7672382" cy="122237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Доклад заместителя главы администрации </a:t>
            </a:r>
            <a:r>
              <a:rPr lang="ru-RU" sz="3200" dirty="0" err="1" smtClean="0"/>
              <a:t>лотошинского</a:t>
            </a:r>
            <a:r>
              <a:rPr lang="ru-RU" sz="3200" dirty="0" smtClean="0"/>
              <a:t> муниципального района </a:t>
            </a:r>
            <a:br>
              <a:rPr lang="ru-RU" sz="3200" dirty="0" smtClean="0"/>
            </a:br>
            <a:r>
              <a:rPr lang="ru-RU" sz="3200" dirty="0" smtClean="0"/>
              <a:t>А.Э. </a:t>
            </a:r>
            <a:r>
              <a:rPr lang="ru-RU" sz="3200" dirty="0" err="1" smtClean="0"/>
              <a:t>Шагиева</a:t>
            </a:r>
            <a:endParaRPr lang="ru-RU" sz="3200" dirty="0"/>
          </a:p>
        </p:txBody>
      </p:sp>
      <p:pic>
        <p:nvPicPr>
          <p:cNvPr id="1026" name="Picture 2" descr="C:\Users\orgo\Desktop\Отчет главы 2016\png\graf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6715172" cy="4452976"/>
          </a:xfrm>
          <a:prstGeom prst="rect">
            <a:avLst/>
          </a:prstGeom>
          <a:noFill/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142900"/>
            <a:ext cx="2571768" cy="42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Открытие торгового центра «Апельсин»</a:t>
            </a:r>
            <a:endParaRPr lang="ru-RU" dirty="0"/>
          </a:p>
        </p:txBody>
      </p:sp>
      <p:pic>
        <p:nvPicPr>
          <p:cNvPr id="2050" name="Picture 2" descr="C:\Users\orgo\Desktop\Общ орг\20160402_12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2114"/>
            <a:ext cx="4572032" cy="2574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orgo\Desktop\Общ орг\20160402_121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284" y="3786190"/>
            <a:ext cx="5033134" cy="2833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Users\orgo\Desktop\Downloads\Retail-Free-PNG-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00108"/>
            <a:ext cx="2863868" cy="2863868"/>
          </a:xfrm>
          <a:prstGeom prst="rect">
            <a:avLst/>
          </a:prstGeom>
          <a:noFill/>
        </p:spPr>
      </p:pic>
      <p:pic>
        <p:nvPicPr>
          <p:cNvPr id="2053" name="Picture 5" descr="C:\Users\orgo\Desktop\Downloads\shopping-icon-2158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3911600"/>
            <a:ext cx="2867016" cy="286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85784" y="1714488"/>
          <a:ext cx="9715568" cy="594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Объем платных услуг населению</a:t>
            </a:r>
            <a:endParaRPr lang="ru-RU" dirty="0"/>
          </a:p>
        </p:txBody>
      </p:sp>
      <p:pic>
        <p:nvPicPr>
          <p:cNvPr id="3074" name="Picture 2" descr="C:\Users\orgo\Desktop\Отчет главы 2016\png\Arrow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14422"/>
            <a:ext cx="3384508" cy="214314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-2428924" y="1428736"/>
          <a:ext cx="592935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1643050"/>
            <a:ext cx="7829576" cy="47863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повысить качество предоставляемых населению муниципальных услуг, эффективность расходования бюджетных средств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обеспечить бюджетную устойчивость и стабильность</a:t>
            </a:r>
          </a:p>
          <a:p>
            <a:endParaRPr lang="ru-RU" dirty="0" smtClean="0"/>
          </a:p>
          <a:p>
            <a:r>
              <a:rPr lang="ru-RU" dirty="0" smtClean="0"/>
              <a:t>- обеспечить реализацию мероприятий муниципальных программ Лотошинского муниципального района</a:t>
            </a:r>
          </a:p>
          <a:p>
            <a:endParaRPr lang="ru-RU" dirty="0" smtClean="0"/>
          </a:p>
          <a:p>
            <a:r>
              <a:rPr lang="ru-RU" dirty="0" smtClean="0"/>
              <a:t>- продолжить поддержку малого и среднего предпринимательства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на 2017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Координационный Совет по развитию предпринимательства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 descr="\\Holodoff\foto2\2016\07 09 2016 - Совещание с предпринимателями\IMG_4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786742" cy="518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142900"/>
            <a:ext cx="16472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ООО «Мебель»</a:t>
            </a:r>
            <a:endParaRPr lang="ru-RU" dirty="0"/>
          </a:p>
        </p:txBody>
      </p:sp>
      <p:pic>
        <p:nvPicPr>
          <p:cNvPr id="4" name="Picture 4" descr="C:\Users\orgo\Desktop\Производство\IMG_6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393862" cy="5597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ООО «ТЕПСО»</a:t>
            </a:r>
            <a:endParaRPr lang="ru-RU" dirty="0"/>
          </a:p>
        </p:txBody>
      </p:sp>
      <p:pic>
        <p:nvPicPr>
          <p:cNvPr id="4" name="Picture 3" descr="C:\Users\orgo\Desktop\Производство\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39334" cy="5283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43932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ИП Царьков</a:t>
            </a:r>
            <a:endParaRPr lang="ru-RU" sz="3200" dirty="0"/>
          </a:p>
        </p:txBody>
      </p:sp>
      <p:pic>
        <p:nvPicPr>
          <p:cNvPr id="1026" name="Picture 2" descr="C:\Users\orgo\Desktop\IMG_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01122" cy="5671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715436" cy="529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orgo\Desktop\Отчет главы 2016\png\5lh73567U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786058"/>
            <a:ext cx="835004" cy="1105660"/>
          </a:xfrm>
          <a:prstGeom prst="rect">
            <a:avLst/>
          </a:prstGeom>
          <a:noFill/>
        </p:spPr>
      </p:pic>
      <p:pic>
        <p:nvPicPr>
          <p:cNvPr id="2051" name="Picture 3" descr="C:\Users\orgo\Desktop\Отчет главы 2016\png\5lh73567U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99402">
            <a:off x="4048981" y="1887570"/>
            <a:ext cx="798469" cy="1057283"/>
          </a:xfrm>
          <a:prstGeom prst="rect">
            <a:avLst/>
          </a:prstGeom>
          <a:noFill/>
        </p:spPr>
      </p:pic>
      <p:pic>
        <p:nvPicPr>
          <p:cNvPr id="7" name="Picture 3" descr="C:\Users\orgo\Desktop\Отчет главы 2016\png\5lh73567U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20583">
            <a:off x="7399346" y="2618659"/>
            <a:ext cx="798469" cy="105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go\Desktop\Пред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60849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go\Desktop\Торговля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928958" cy="222395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orgo\Desktop\Торговля\7 ветров фрон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42852"/>
            <a:ext cx="3272058" cy="22145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7" name="Picture 5" descr="C:\Users\orgo\Desktop\Торговля\DSCN8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52"/>
            <a:ext cx="3765754" cy="282170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8" name="Picture 6" descr="C:\Users\orgo\Desktop\Торговля\Фермер зима фронт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915318"/>
            <a:ext cx="3417033" cy="374268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80" name="Picture 8" descr="C:\Users\orgo\Desktop\Торговля\DSCN83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275398"/>
            <a:ext cx="3286148" cy="2462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orgo\Desktop\Торговля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091" y="2232854"/>
            <a:ext cx="3072041" cy="2047039"/>
          </a:xfrm>
          <a:prstGeom prst="rect">
            <a:avLst/>
          </a:prstGeom>
          <a:noFill/>
        </p:spPr>
      </p:pic>
      <p:pic>
        <p:nvPicPr>
          <p:cNvPr id="3079" name="Picture 7" descr="C:\Users\orgo\Desktop\Торговля\Туровский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4071942"/>
            <a:ext cx="3837855" cy="260511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865822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orgo\Desktop\Downloads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00438"/>
            <a:ext cx="3500462" cy="2332516"/>
          </a:xfrm>
          <a:prstGeom prst="rect">
            <a:avLst/>
          </a:prstGeom>
          <a:noFill/>
        </p:spPr>
      </p:pic>
      <p:pic>
        <p:nvPicPr>
          <p:cNvPr id="2051" name="Picture 3" descr="C:\Users\orgo\Desktop\Downloads\IMG__31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715193"/>
            <a:ext cx="3357586" cy="214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352</TotalTime>
  <Words>189</Words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Доклад заместителя главы администрации лотошинского муниципального района  А.Э. Шагиева</vt:lpstr>
      <vt:lpstr>Координационный Совет по развитию предпринимательства</vt:lpstr>
      <vt:lpstr>ООО «Мебель»</vt:lpstr>
      <vt:lpstr>ООО «ТЕПСО»</vt:lpstr>
      <vt:lpstr>ИП Царьков</vt:lpstr>
      <vt:lpstr>Слайд 6</vt:lpstr>
      <vt:lpstr>Слайд 7</vt:lpstr>
      <vt:lpstr>Слайд 8</vt:lpstr>
      <vt:lpstr>Слайд 9</vt:lpstr>
      <vt:lpstr>Открытие торгового центра «Апельсин»</vt:lpstr>
      <vt:lpstr>Объем платных услуг населению</vt:lpstr>
      <vt:lpstr>Задачи на 2017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Бюджетная политика Лотошинского района в 2016 году</dc:title>
  <dc:creator>Белковский А.Н.</dc:creator>
  <cp:lastModifiedBy>Белковский А.Н.</cp:lastModifiedBy>
  <cp:revision>57</cp:revision>
  <dcterms:created xsi:type="dcterms:W3CDTF">2017-01-31T08:18:56Z</dcterms:created>
  <dcterms:modified xsi:type="dcterms:W3CDTF">2017-02-02T06:55:35Z</dcterms:modified>
</cp:coreProperties>
</file>