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304" y="1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r">
              <a:defRPr sz="1200"/>
            </a:lvl1pPr>
          </a:lstStyle>
          <a:p>
            <a:fld id="{5CCE02AE-3104-42E1-AD05-7B9BC7D11A0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304" y="9720755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3C8EC06E-1AB6-44D6-BA41-F9530ACC6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38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304" y="1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r">
              <a:defRPr sz="1200"/>
            </a:lvl1pPr>
          </a:lstStyle>
          <a:p>
            <a:fld id="{FFAC2776-0C5F-4414-8E3E-E4ACAC5885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17" y="4925838"/>
            <a:ext cx="5682643" cy="4029040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304" y="9720755"/>
            <a:ext cx="3078513" cy="513858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1275B22B-F5FE-45C8-AAD2-E98B2BB0C6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2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5B22B-F5FE-45C8-AAD2-E98B2BB0C6C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9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5B22B-F5FE-45C8-AAD2-E98B2BB0C6C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7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2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9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2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9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0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2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6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8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2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57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B421-6A36-487A-9B1C-3874B58F7DD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EAD9-9DE1-470E-8994-7E23BDB98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21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192.168.50.1/images/logo.ma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98" y="164757"/>
            <a:ext cx="701139" cy="56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8853" y="77197"/>
            <a:ext cx="612905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Получатель платежа: 		                                            ИНН </a:t>
            </a:r>
            <a:r>
              <a:rPr lang="ru-RU" sz="1100" b="1" dirty="0" smtClean="0">
                <a:latin typeface="Arial Narrow" panose="020B0606020202030204" pitchFamily="34" charset="0"/>
              </a:rPr>
              <a:t>7701169833</a:t>
            </a:r>
            <a:r>
              <a:rPr lang="ru-RU" sz="1100" dirty="0" smtClean="0">
                <a:latin typeface="Arial Narrow" panose="020B0606020202030204" pitchFamily="34" charset="0"/>
              </a:rPr>
              <a:t> КПП </a:t>
            </a:r>
            <a:r>
              <a:rPr lang="ru-RU" sz="1100" b="1" dirty="0" smtClean="0">
                <a:latin typeface="Arial Narrow" panose="020B0606020202030204" pitchFamily="34" charset="0"/>
              </a:rPr>
              <a:t>500101001 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Фонд капитального ремонта общего имущества многоквартирных домов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ru-RU" sz="1200" dirty="0" err="1" smtClean="0">
                <a:latin typeface="Arial Narrow" panose="020B0606020202030204" pitchFamily="34" charset="0"/>
              </a:rPr>
              <a:t>р</a:t>
            </a:r>
            <a:r>
              <a:rPr lang="ru-RU" sz="1200" dirty="0" smtClean="0">
                <a:latin typeface="Arial Narrow" panose="020B0606020202030204" pitchFamily="34" charset="0"/>
              </a:rPr>
              <a:t>/с </a:t>
            </a:r>
            <a:r>
              <a:rPr lang="ru-RU" sz="1200" b="1" dirty="0" smtClean="0">
                <a:latin typeface="Arial Narrow" panose="020B0606020202030204" pitchFamily="34" charset="0"/>
              </a:rPr>
              <a:t>40703810694000001936</a:t>
            </a:r>
            <a:r>
              <a:rPr lang="ru-RU" sz="1200" dirty="0" smtClean="0">
                <a:latin typeface="Arial Narrow" panose="020B0606020202030204" pitchFamily="34" charset="0"/>
              </a:rPr>
              <a:t> БАНК ГПБ (АО) г. МОСКВА 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к/с </a:t>
            </a:r>
            <a:r>
              <a:rPr lang="ru-RU" sz="1200" b="1" dirty="0" smtClean="0">
                <a:latin typeface="Arial Narrow" panose="020B0606020202030204" pitchFamily="34" charset="0"/>
              </a:rPr>
              <a:t>30101810200000000823</a:t>
            </a:r>
            <a:r>
              <a:rPr lang="ru-RU" sz="1200" dirty="0" smtClean="0">
                <a:latin typeface="Arial Narrow" panose="020B0606020202030204" pitchFamily="34" charset="0"/>
              </a:rPr>
              <a:t> БИК </a:t>
            </a:r>
            <a:r>
              <a:rPr lang="ru-RU" sz="1200" b="1" dirty="0" smtClean="0">
                <a:latin typeface="Arial Narrow" panose="020B0606020202030204" pitchFamily="34" charset="0"/>
              </a:rPr>
              <a:t>044525823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	</a:t>
            </a:r>
            <a:r>
              <a:rPr lang="ru-RU" sz="1100" dirty="0" smtClean="0">
                <a:latin typeface="Arial Narrow" panose="020B0606020202030204" pitchFamily="34" charset="0"/>
              </a:rPr>
              <a:t>		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77081" y="164757"/>
            <a:ext cx="0" cy="6540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977081" y="799458"/>
            <a:ext cx="708672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Юридический адрес: 143912, Московская область, г. Балашиха, пр-т Ленина д.6, п.55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Почтовый адрес: </a:t>
            </a:r>
            <a:r>
              <a:rPr lang="ru-RU" sz="1100" b="1" dirty="0" smtClean="0">
                <a:latin typeface="Arial Narrow" panose="020B0606020202030204" pitchFamily="34" charset="0"/>
              </a:rPr>
              <a:t>123592, г. Москва, ул. Кулакова, д. 20, корп. 1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Справочный телефон (в рабочие дни с 9:00 до 18:00) </a:t>
            </a:r>
            <a:r>
              <a:rPr lang="ru-RU" sz="1100" b="1" dirty="0" smtClean="0">
                <a:latin typeface="Arial Narrow" panose="020B0606020202030204" pitchFamily="34" charset="0"/>
              </a:rPr>
              <a:t>+7(495)104-59-59 </a:t>
            </a:r>
            <a:r>
              <a:rPr lang="ru-RU" sz="1100" dirty="0" smtClean="0">
                <a:latin typeface="Arial Narrow" panose="020B0606020202030204" pitchFamily="34" charset="0"/>
              </a:rPr>
              <a:t>Сайт: </a:t>
            </a:r>
            <a:r>
              <a:rPr lang="ru-RU" sz="1100" b="1" dirty="0" smtClean="0">
                <a:latin typeface="Arial Narrow" panose="020B0606020202030204" pitchFamily="34" charset="0"/>
              </a:rPr>
              <a:t>http://fkr-mosreg.ru</a:t>
            </a:r>
            <a:r>
              <a:rPr lang="ru-RU" sz="1100" dirty="0" smtClean="0">
                <a:latin typeface="Arial Narrow" panose="020B0606020202030204" pitchFamily="34" charset="0"/>
              </a:rPr>
              <a:t> </a:t>
            </a:r>
            <a:r>
              <a:rPr lang="ru-RU" sz="1100" dirty="0" err="1" smtClean="0">
                <a:latin typeface="Arial Narrow" panose="020B0606020202030204" pitchFamily="34" charset="0"/>
              </a:rPr>
              <a:t>эл.почта</a:t>
            </a:r>
            <a:r>
              <a:rPr lang="ru-RU" sz="1100" dirty="0" smtClean="0">
                <a:latin typeface="Arial Narrow" panose="020B0606020202030204" pitchFamily="34" charset="0"/>
              </a:rPr>
              <a:t>: </a:t>
            </a:r>
            <a:r>
              <a:rPr lang="ru-RU" sz="1100" b="1" dirty="0" smtClean="0">
                <a:latin typeface="Arial Narrow" panose="020B0606020202030204" pitchFamily="34" charset="0"/>
              </a:rPr>
              <a:t>post@fkr-mosreg.ru</a:t>
            </a:r>
            <a:endParaRPr lang="ru-RU" sz="1100" b="1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032" y="98726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Извещение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19869"/>
              </p:ext>
            </p:extLst>
          </p:nvPr>
        </p:nvGraphicFramePr>
        <p:xfrm>
          <a:off x="2050709" y="1412585"/>
          <a:ext cx="6953248" cy="355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446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Лицевой счет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9244"/>
              </p:ext>
            </p:extLst>
          </p:nvPr>
        </p:nvGraphicFramePr>
        <p:xfrm>
          <a:off x="2051222" y="1808067"/>
          <a:ext cx="6952735" cy="359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98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Адрес объекта собственности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45684"/>
              </p:ext>
            </p:extLst>
          </p:nvPr>
        </p:nvGraphicFramePr>
        <p:xfrm>
          <a:off x="2051698" y="2202453"/>
          <a:ext cx="6952735" cy="65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727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Вид платежа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Период (месяц, год)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Тариф, руб. на 1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Площадь помещения,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Сумма, рублей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2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Взнос на капитальный ремонт общего имущества</a:t>
                      </a:r>
                      <a:r>
                        <a:rPr lang="ru-RU" sz="1100" baseline="0" dirty="0" smtClean="0">
                          <a:latin typeface="Arial Narrow" panose="020B0606020202030204" pitchFamily="34" charset="0"/>
                        </a:rPr>
                        <a:t> многоквартирного дома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622629"/>
              </p:ext>
            </p:extLst>
          </p:nvPr>
        </p:nvGraphicFramePr>
        <p:xfrm>
          <a:off x="2036125" y="2904410"/>
          <a:ext cx="6952735" cy="408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47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Подпись плательщика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Всего к оплате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175751" y="3358155"/>
            <a:ext cx="8872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27078" y="3361118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Квитанция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7079" y="3081156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Кассир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1803" y="6427872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Кассир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pic>
        <p:nvPicPr>
          <p:cNvPr id="39" name="Рисунок 38" descr="http://192.168.50.1/images/logo.ma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57" y="3545415"/>
            <a:ext cx="701139" cy="56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2915911" y="3457855"/>
            <a:ext cx="613199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Получатель платежа: 		                                            ИНН </a:t>
            </a:r>
            <a:r>
              <a:rPr lang="ru-RU" sz="1100" b="1" dirty="0" smtClean="0">
                <a:latin typeface="Arial Narrow" panose="020B0606020202030204" pitchFamily="34" charset="0"/>
              </a:rPr>
              <a:t>7701169833</a:t>
            </a:r>
            <a:r>
              <a:rPr lang="ru-RU" sz="1100" dirty="0" smtClean="0">
                <a:latin typeface="Arial Narrow" panose="020B0606020202030204" pitchFamily="34" charset="0"/>
              </a:rPr>
              <a:t> КПП </a:t>
            </a:r>
            <a:r>
              <a:rPr lang="ru-RU" sz="1100" b="1" dirty="0" smtClean="0">
                <a:latin typeface="Arial Narrow" panose="020B0606020202030204" pitchFamily="34" charset="0"/>
              </a:rPr>
              <a:t>500101001 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Ф</a:t>
            </a:r>
            <a:r>
              <a:rPr lang="ru-RU" sz="1200" b="1" dirty="0" smtClean="0">
                <a:latin typeface="Arial Narrow" panose="020B0606020202030204" pitchFamily="34" charset="0"/>
              </a:rPr>
              <a:t>онд </a:t>
            </a:r>
            <a:r>
              <a:rPr lang="ru-RU" sz="1200" b="1" dirty="0">
                <a:latin typeface="Arial Narrow" panose="020B0606020202030204" pitchFamily="34" charset="0"/>
              </a:rPr>
              <a:t>капитального ремонта общего имущества многоквартирных домов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  <a:p>
            <a:r>
              <a:rPr lang="ru-RU" sz="1200" dirty="0" err="1">
                <a:latin typeface="Arial Narrow" panose="020B0606020202030204" pitchFamily="34" charset="0"/>
              </a:rPr>
              <a:t>р</a:t>
            </a:r>
            <a:r>
              <a:rPr lang="ru-RU" sz="1200" dirty="0">
                <a:latin typeface="Arial Narrow" panose="020B0606020202030204" pitchFamily="34" charset="0"/>
              </a:rPr>
              <a:t>/с </a:t>
            </a:r>
            <a:r>
              <a:rPr lang="ru-RU" sz="1200" b="1" dirty="0" smtClean="0">
                <a:latin typeface="Arial Narrow" panose="020B0606020202030204" pitchFamily="34" charset="0"/>
              </a:rPr>
              <a:t>40703810694000001936</a:t>
            </a:r>
            <a:r>
              <a:rPr lang="ru-RU" sz="1200" dirty="0" smtClean="0">
                <a:latin typeface="Arial Narrow" panose="020B0606020202030204" pitchFamily="34" charset="0"/>
              </a:rPr>
              <a:t> БАНК ГПБ (АО) г. МОСКВА 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к/с </a:t>
            </a:r>
            <a:r>
              <a:rPr lang="ru-RU" sz="1200" b="1" dirty="0" smtClean="0">
                <a:latin typeface="Arial Narrow" panose="020B0606020202030204" pitchFamily="34" charset="0"/>
              </a:rPr>
              <a:t>30101810200000000823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БИК </a:t>
            </a:r>
            <a:r>
              <a:rPr lang="ru-RU" sz="1200" b="1" dirty="0" smtClean="0">
                <a:latin typeface="Arial Narrow" panose="020B0606020202030204" pitchFamily="34" charset="0"/>
              </a:rPr>
              <a:t>044525823 </a:t>
            </a:r>
            <a:r>
              <a:rPr lang="ru-RU" sz="1100" dirty="0" smtClean="0">
                <a:latin typeface="Arial Narrow" panose="020B0606020202030204" pitchFamily="34" charset="0"/>
              </a:rPr>
              <a:t>		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74140" y="4180116"/>
            <a:ext cx="708672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Юридический адрес: 143912, Московская область, г. Балашиха, пр-т Ленина д.6, п.55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Почтовый адрес: </a:t>
            </a:r>
            <a:r>
              <a:rPr lang="ru-RU" sz="1100" b="1" dirty="0" smtClean="0">
                <a:latin typeface="Arial Narrow" panose="020B0606020202030204" pitchFamily="34" charset="0"/>
              </a:rPr>
              <a:t>123592, г. Москва, ул. Кулакова, д. 20, корп. 1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Справочный телефон (в рабочие дни с 9:00 до 18:00) </a:t>
            </a:r>
            <a:r>
              <a:rPr lang="ru-RU" sz="1100" b="1" dirty="0" smtClean="0">
                <a:latin typeface="Arial Narrow" panose="020B0606020202030204" pitchFamily="34" charset="0"/>
              </a:rPr>
              <a:t>+7(495)104-59-59 </a:t>
            </a:r>
            <a:r>
              <a:rPr lang="ru-RU" sz="1100" dirty="0" smtClean="0">
                <a:latin typeface="Arial Narrow" panose="020B0606020202030204" pitchFamily="34" charset="0"/>
              </a:rPr>
              <a:t>Сайт: </a:t>
            </a:r>
            <a:r>
              <a:rPr lang="ru-RU" sz="1100" b="1" dirty="0" smtClean="0">
                <a:latin typeface="Arial Narrow" panose="020B0606020202030204" pitchFamily="34" charset="0"/>
              </a:rPr>
              <a:t>http://fkr-mosreg.ru</a:t>
            </a:r>
            <a:r>
              <a:rPr lang="ru-RU" sz="1100" dirty="0" smtClean="0">
                <a:latin typeface="Arial Narrow" panose="020B0606020202030204" pitchFamily="34" charset="0"/>
              </a:rPr>
              <a:t> </a:t>
            </a:r>
            <a:r>
              <a:rPr lang="ru-RU" sz="1100" dirty="0" err="1" smtClean="0">
                <a:latin typeface="Arial Narrow" panose="020B0606020202030204" pitchFamily="34" charset="0"/>
              </a:rPr>
              <a:t>эл.почта</a:t>
            </a:r>
            <a:r>
              <a:rPr lang="ru-RU" sz="1100" dirty="0" smtClean="0">
                <a:latin typeface="Arial Narrow" panose="020B0606020202030204" pitchFamily="34" charset="0"/>
              </a:rPr>
              <a:t>: </a:t>
            </a:r>
            <a:r>
              <a:rPr lang="ru-RU" sz="1100" b="1" dirty="0" smtClean="0">
                <a:latin typeface="Arial Narrow" panose="020B0606020202030204" pitchFamily="34" charset="0"/>
              </a:rPr>
              <a:t>post@fkr-mosreg.ru</a:t>
            </a:r>
            <a:endParaRPr lang="ru-RU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53134"/>
              </p:ext>
            </p:extLst>
          </p:nvPr>
        </p:nvGraphicFramePr>
        <p:xfrm>
          <a:off x="2047768" y="4793243"/>
          <a:ext cx="6953248" cy="355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446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Лицевой счет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08134"/>
              </p:ext>
            </p:extLst>
          </p:nvPr>
        </p:nvGraphicFramePr>
        <p:xfrm>
          <a:off x="2048281" y="5188725"/>
          <a:ext cx="6952735" cy="359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98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Адрес объекта собственности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72342"/>
              </p:ext>
            </p:extLst>
          </p:nvPr>
        </p:nvGraphicFramePr>
        <p:xfrm>
          <a:off x="2048757" y="5583111"/>
          <a:ext cx="6952735" cy="65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727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Вид платежа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Период (месяц, год)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Тариф, руб. на 1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Площадь помещения,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Сумма, рублей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2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Взнос на капитальный ремонт общего имущества</a:t>
                      </a:r>
                      <a:r>
                        <a:rPr lang="ru-RU" sz="1100" baseline="0" dirty="0" smtClean="0">
                          <a:latin typeface="Arial Narrow" panose="020B0606020202030204" pitchFamily="34" charset="0"/>
                        </a:rPr>
                        <a:t> многоквартирного дома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72566"/>
              </p:ext>
            </p:extLst>
          </p:nvPr>
        </p:nvGraphicFramePr>
        <p:xfrm>
          <a:off x="2033184" y="6285068"/>
          <a:ext cx="6952735" cy="408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47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Подпись плательщика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Всего к оплате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0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192.168.50.1/images/logo.ma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98" y="164757"/>
            <a:ext cx="701139" cy="56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8853" y="77197"/>
            <a:ext cx="612905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Получатель платежа: 		                                            ИНН </a:t>
            </a:r>
            <a:r>
              <a:rPr lang="ru-RU" sz="1100" b="1" dirty="0" smtClean="0">
                <a:latin typeface="Arial Narrow" panose="020B0606020202030204" pitchFamily="34" charset="0"/>
              </a:rPr>
              <a:t>7701169833</a:t>
            </a:r>
            <a:r>
              <a:rPr lang="ru-RU" sz="1100" dirty="0" smtClean="0">
                <a:latin typeface="Arial Narrow" panose="020B0606020202030204" pitchFamily="34" charset="0"/>
              </a:rPr>
              <a:t> КПП </a:t>
            </a:r>
            <a:r>
              <a:rPr lang="ru-RU" sz="1100" b="1" dirty="0" smtClean="0">
                <a:latin typeface="Arial Narrow" panose="020B0606020202030204" pitchFamily="34" charset="0"/>
              </a:rPr>
              <a:t>500101001 </a:t>
            </a:r>
          </a:p>
          <a:p>
            <a:r>
              <a:rPr lang="ru-RU" sz="1200" b="1" dirty="0" smtClean="0">
                <a:latin typeface="Arial Narrow" panose="020B0606020202030204" pitchFamily="34" charset="0"/>
              </a:rPr>
              <a:t>Фонд капитального ремонта общего имущества многоквартирных домов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ru-RU" sz="1200" dirty="0" err="1" smtClean="0">
                <a:latin typeface="Arial Narrow" panose="020B0606020202030204" pitchFamily="34" charset="0"/>
              </a:rPr>
              <a:t>р</a:t>
            </a:r>
            <a:r>
              <a:rPr lang="ru-RU" sz="1200" dirty="0" smtClean="0">
                <a:latin typeface="Arial Narrow" panose="020B0606020202030204" pitchFamily="34" charset="0"/>
              </a:rPr>
              <a:t>/с </a:t>
            </a:r>
            <a:r>
              <a:rPr lang="ru-RU" sz="1200" b="1" dirty="0" smtClean="0">
                <a:latin typeface="Arial Narrow" panose="020B0606020202030204" pitchFamily="34" charset="0"/>
              </a:rPr>
              <a:t>40703810694000001936</a:t>
            </a:r>
            <a:r>
              <a:rPr lang="ru-RU" sz="1200" dirty="0" smtClean="0">
                <a:latin typeface="Arial Narrow" panose="020B0606020202030204" pitchFamily="34" charset="0"/>
              </a:rPr>
              <a:t> БАНК ГПБ (АО) г. МОСКВА 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к/с </a:t>
            </a:r>
            <a:r>
              <a:rPr lang="ru-RU" sz="1200" b="1" dirty="0" smtClean="0">
                <a:latin typeface="Arial Narrow" panose="020B0606020202030204" pitchFamily="34" charset="0"/>
              </a:rPr>
              <a:t>30101810200000000823</a:t>
            </a:r>
            <a:r>
              <a:rPr lang="ru-RU" sz="1200" dirty="0" smtClean="0">
                <a:latin typeface="Arial Narrow" panose="020B0606020202030204" pitchFamily="34" charset="0"/>
              </a:rPr>
              <a:t> БИК </a:t>
            </a:r>
            <a:r>
              <a:rPr lang="ru-RU" sz="1200" b="1" dirty="0" smtClean="0">
                <a:latin typeface="Arial Narrow" panose="020B0606020202030204" pitchFamily="34" charset="0"/>
              </a:rPr>
              <a:t>044525823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	</a:t>
            </a:r>
            <a:r>
              <a:rPr lang="ru-RU" sz="1100" dirty="0" smtClean="0">
                <a:latin typeface="Arial Narrow" panose="020B0606020202030204" pitchFamily="34" charset="0"/>
              </a:rPr>
              <a:t>		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77081" y="164757"/>
            <a:ext cx="0" cy="6540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977081" y="799458"/>
            <a:ext cx="708672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Юридический адрес: 143912, Московская область, г. Балашиха, пр-т Ленина д.6, п.55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Почтовый адрес: </a:t>
            </a:r>
            <a:r>
              <a:rPr lang="ru-RU" sz="1100" b="1" dirty="0" smtClean="0">
                <a:latin typeface="Arial Narrow" panose="020B0606020202030204" pitchFamily="34" charset="0"/>
              </a:rPr>
              <a:t>123592, г. Москва, ул. Кулакова, д. 20, корп. 1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Справочный телефон (в рабочие дни с 9:00 до 18:00) </a:t>
            </a:r>
            <a:r>
              <a:rPr lang="ru-RU" sz="1100" b="1" dirty="0" smtClean="0">
                <a:latin typeface="Arial Narrow" panose="020B0606020202030204" pitchFamily="34" charset="0"/>
              </a:rPr>
              <a:t>+7(495)104-59-59 </a:t>
            </a:r>
            <a:r>
              <a:rPr lang="ru-RU" sz="1100" dirty="0" smtClean="0">
                <a:latin typeface="Arial Narrow" panose="020B0606020202030204" pitchFamily="34" charset="0"/>
              </a:rPr>
              <a:t>Сайт: </a:t>
            </a:r>
            <a:r>
              <a:rPr lang="ru-RU" sz="1100" b="1" dirty="0" smtClean="0">
                <a:latin typeface="Arial Narrow" panose="020B0606020202030204" pitchFamily="34" charset="0"/>
              </a:rPr>
              <a:t>http://fkr-mosreg.ru</a:t>
            </a:r>
            <a:r>
              <a:rPr lang="ru-RU" sz="1100" dirty="0" smtClean="0">
                <a:latin typeface="Arial Narrow" panose="020B0606020202030204" pitchFamily="34" charset="0"/>
              </a:rPr>
              <a:t> </a:t>
            </a:r>
            <a:r>
              <a:rPr lang="ru-RU" sz="1100" dirty="0" err="1" smtClean="0">
                <a:latin typeface="Arial Narrow" panose="020B0606020202030204" pitchFamily="34" charset="0"/>
              </a:rPr>
              <a:t>эл.почта</a:t>
            </a:r>
            <a:r>
              <a:rPr lang="ru-RU" sz="1100" dirty="0" smtClean="0">
                <a:latin typeface="Arial Narrow" panose="020B0606020202030204" pitchFamily="34" charset="0"/>
              </a:rPr>
              <a:t>: </a:t>
            </a:r>
            <a:r>
              <a:rPr lang="ru-RU" sz="1100" b="1" dirty="0" smtClean="0">
                <a:latin typeface="Arial Narrow" panose="020B0606020202030204" pitchFamily="34" charset="0"/>
              </a:rPr>
              <a:t>post@fkr-mosreg.ru</a:t>
            </a:r>
            <a:endParaRPr lang="ru-RU" sz="1100" b="1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032" y="98726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Извещение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2050709" y="1412585"/>
          <a:ext cx="6953248" cy="355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446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Лицевой счет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2051222" y="1808067"/>
          <a:ext cx="6952735" cy="359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98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Адрес объекта собственности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2051698" y="2202453"/>
          <a:ext cx="6952735" cy="65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727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Вид платежа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Период (месяц, год)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Тариф, руб. на 1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Площадь помещения,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Сумма, рублей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2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Взнос на капитальный ремонт общего имущества</a:t>
                      </a:r>
                      <a:r>
                        <a:rPr lang="ru-RU" sz="1100" baseline="0" dirty="0" smtClean="0">
                          <a:latin typeface="Arial Narrow" panose="020B0606020202030204" pitchFamily="34" charset="0"/>
                        </a:rPr>
                        <a:t> многоквартирного дома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2036125" y="2904410"/>
          <a:ext cx="6952735" cy="408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47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Подпись плательщика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Всего к оплате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175751" y="3358155"/>
            <a:ext cx="8872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27078" y="3361118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Квитанция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7079" y="3081156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Кассир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1803" y="6427872"/>
            <a:ext cx="919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Кассир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pic>
        <p:nvPicPr>
          <p:cNvPr id="39" name="Рисунок 38" descr="http://192.168.50.1/images/logo.ma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57" y="3545415"/>
            <a:ext cx="701139" cy="56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2915911" y="3457855"/>
            <a:ext cx="613199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Arial Narrow" panose="020B0606020202030204" pitchFamily="34" charset="0"/>
              </a:rPr>
              <a:t>Получатель платежа: 		                                            ИНН </a:t>
            </a:r>
            <a:r>
              <a:rPr lang="ru-RU" sz="1100" b="1" dirty="0" smtClean="0">
                <a:latin typeface="Arial Narrow" panose="020B0606020202030204" pitchFamily="34" charset="0"/>
              </a:rPr>
              <a:t>7701169833</a:t>
            </a:r>
            <a:r>
              <a:rPr lang="ru-RU" sz="1100" dirty="0" smtClean="0">
                <a:latin typeface="Arial Narrow" panose="020B0606020202030204" pitchFamily="34" charset="0"/>
              </a:rPr>
              <a:t> КПП </a:t>
            </a:r>
            <a:r>
              <a:rPr lang="ru-RU" sz="1100" b="1" dirty="0" smtClean="0">
                <a:latin typeface="Arial Narrow" panose="020B0606020202030204" pitchFamily="34" charset="0"/>
              </a:rPr>
              <a:t>500101001 </a:t>
            </a:r>
          </a:p>
          <a:p>
            <a:r>
              <a:rPr lang="ru-RU" sz="1200" b="1" dirty="0">
                <a:latin typeface="Arial Narrow" panose="020B0606020202030204" pitchFamily="34" charset="0"/>
              </a:rPr>
              <a:t>Ф</a:t>
            </a:r>
            <a:r>
              <a:rPr lang="ru-RU" sz="1200" b="1" dirty="0" smtClean="0">
                <a:latin typeface="Arial Narrow" panose="020B0606020202030204" pitchFamily="34" charset="0"/>
              </a:rPr>
              <a:t>онд </a:t>
            </a:r>
            <a:r>
              <a:rPr lang="ru-RU" sz="1200" b="1" dirty="0">
                <a:latin typeface="Arial Narrow" panose="020B0606020202030204" pitchFamily="34" charset="0"/>
              </a:rPr>
              <a:t>капитального ремонта общего имущества многоквартирных домов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  <a:p>
            <a:r>
              <a:rPr lang="ru-RU" sz="1200" dirty="0" err="1">
                <a:latin typeface="Arial Narrow" panose="020B0606020202030204" pitchFamily="34" charset="0"/>
              </a:rPr>
              <a:t>р</a:t>
            </a:r>
            <a:r>
              <a:rPr lang="ru-RU" sz="1200" dirty="0">
                <a:latin typeface="Arial Narrow" panose="020B0606020202030204" pitchFamily="34" charset="0"/>
              </a:rPr>
              <a:t>/с </a:t>
            </a:r>
            <a:r>
              <a:rPr lang="ru-RU" sz="1200" b="1" dirty="0" smtClean="0">
                <a:latin typeface="Arial Narrow" panose="020B0606020202030204" pitchFamily="34" charset="0"/>
              </a:rPr>
              <a:t>40703810694000001936</a:t>
            </a:r>
            <a:r>
              <a:rPr lang="ru-RU" sz="1200" dirty="0" smtClean="0">
                <a:latin typeface="Arial Narrow" panose="020B0606020202030204" pitchFamily="34" charset="0"/>
              </a:rPr>
              <a:t> БАНК ГПБ (АО) г. МОСКВА 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к/с </a:t>
            </a:r>
            <a:r>
              <a:rPr lang="ru-RU" sz="1200" b="1" dirty="0" smtClean="0">
                <a:latin typeface="Arial Narrow" panose="020B0606020202030204" pitchFamily="34" charset="0"/>
              </a:rPr>
              <a:t>30101810200000000823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БИК </a:t>
            </a:r>
            <a:r>
              <a:rPr lang="ru-RU" sz="1200" b="1" dirty="0" smtClean="0">
                <a:latin typeface="Arial Narrow" panose="020B0606020202030204" pitchFamily="34" charset="0"/>
              </a:rPr>
              <a:t>044525823 </a:t>
            </a:r>
            <a:r>
              <a:rPr lang="ru-RU" sz="1100" dirty="0" smtClean="0">
                <a:latin typeface="Arial Narrow" panose="020B0606020202030204" pitchFamily="34" charset="0"/>
              </a:rPr>
              <a:t>		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74140" y="4180116"/>
            <a:ext cx="708672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Юридический адрес: 143912, Московская область, г. Балашиха, пр-т Ленина д.6, п.55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Почтовый адрес: </a:t>
            </a:r>
            <a:r>
              <a:rPr lang="ru-RU" sz="1100" b="1" dirty="0" smtClean="0">
                <a:latin typeface="Arial Narrow" panose="020B0606020202030204" pitchFamily="34" charset="0"/>
              </a:rPr>
              <a:t>123592, г. Москва, ул. Кулакова, д. 20, корп. 1</a:t>
            </a:r>
          </a:p>
          <a:p>
            <a:pPr>
              <a:lnSpc>
                <a:spcPct val="80000"/>
              </a:lnSpc>
            </a:pPr>
            <a:r>
              <a:rPr lang="ru-RU" sz="1100" dirty="0" smtClean="0">
                <a:latin typeface="Arial Narrow" panose="020B0606020202030204" pitchFamily="34" charset="0"/>
              </a:rPr>
              <a:t>Справочный телефон (в рабочие дни с 9:00 до 18:00) </a:t>
            </a:r>
            <a:r>
              <a:rPr lang="ru-RU" sz="1100" b="1" dirty="0" smtClean="0">
                <a:latin typeface="Arial Narrow" panose="020B0606020202030204" pitchFamily="34" charset="0"/>
              </a:rPr>
              <a:t>+7(495)104-59-59 </a:t>
            </a:r>
            <a:r>
              <a:rPr lang="ru-RU" sz="1100" dirty="0" smtClean="0">
                <a:latin typeface="Arial Narrow" panose="020B0606020202030204" pitchFamily="34" charset="0"/>
              </a:rPr>
              <a:t>Сайт: </a:t>
            </a:r>
            <a:r>
              <a:rPr lang="ru-RU" sz="1100" b="1" dirty="0" smtClean="0">
                <a:latin typeface="Arial Narrow" panose="020B0606020202030204" pitchFamily="34" charset="0"/>
              </a:rPr>
              <a:t>http://fkr-mosreg.ru</a:t>
            </a:r>
            <a:r>
              <a:rPr lang="ru-RU" sz="1100" dirty="0" smtClean="0">
                <a:latin typeface="Arial Narrow" panose="020B0606020202030204" pitchFamily="34" charset="0"/>
              </a:rPr>
              <a:t> </a:t>
            </a:r>
            <a:r>
              <a:rPr lang="ru-RU" sz="1100" dirty="0" err="1" smtClean="0">
                <a:latin typeface="Arial Narrow" panose="020B0606020202030204" pitchFamily="34" charset="0"/>
              </a:rPr>
              <a:t>эл.почта</a:t>
            </a:r>
            <a:r>
              <a:rPr lang="ru-RU" sz="1100" dirty="0" smtClean="0">
                <a:latin typeface="Arial Narrow" panose="020B0606020202030204" pitchFamily="34" charset="0"/>
              </a:rPr>
              <a:t>: </a:t>
            </a:r>
            <a:r>
              <a:rPr lang="ru-RU" sz="1100" b="1" dirty="0" smtClean="0">
                <a:latin typeface="Arial Narrow" panose="020B0606020202030204" pitchFamily="34" charset="0"/>
              </a:rPr>
              <a:t>post@fkr-mosreg.ru</a:t>
            </a:r>
            <a:endParaRPr lang="ru-RU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/>
          </p:nvPr>
        </p:nvGraphicFramePr>
        <p:xfrm>
          <a:off x="2047768" y="4793243"/>
          <a:ext cx="6953248" cy="355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446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Ф.И.О.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Лицевой счет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/>
          </p:nvPr>
        </p:nvGraphicFramePr>
        <p:xfrm>
          <a:off x="2048281" y="5188725"/>
          <a:ext cx="6952735" cy="359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98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Адрес объекта собственности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>
            <p:extLst/>
          </p:nvPr>
        </p:nvGraphicFramePr>
        <p:xfrm>
          <a:off x="2048757" y="5583111"/>
          <a:ext cx="6952735" cy="65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727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Вид платежа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Период (месяц, год)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Тариф, руб. на 1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Площадь помещения, м</a:t>
                      </a:r>
                      <a:r>
                        <a:rPr lang="ru-RU" sz="900" baseline="300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900" baseline="300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ru-RU" sz="900" dirty="0" smtClean="0">
                          <a:latin typeface="Arial Narrow" panose="020B0606020202030204" pitchFamily="34" charset="0"/>
                        </a:rPr>
                        <a:t>Сумма, рублей</a:t>
                      </a:r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23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Взнос на капитальный ремонт общего имущества</a:t>
                      </a:r>
                      <a:r>
                        <a:rPr lang="ru-RU" sz="1100" baseline="0" dirty="0" smtClean="0">
                          <a:latin typeface="Arial Narrow" panose="020B0606020202030204" pitchFamily="34" charset="0"/>
                        </a:rPr>
                        <a:t> многоквартирного дома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>
            <p:extLst/>
          </p:nvPr>
        </p:nvGraphicFramePr>
        <p:xfrm>
          <a:off x="2033184" y="6285068"/>
          <a:ext cx="6952735" cy="408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47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 smtClean="0">
                          <a:latin typeface="Arial Narrow" panose="020B0606020202030204" pitchFamily="34" charset="0"/>
                        </a:rPr>
                        <a:t>Подпись плательщика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Всего к оплате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917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422</Words>
  <Application>Microsoft Office PowerPoint</Application>
  <PresentationFormat>Экран (4:3)</PresentationFormat>
  <Paragraphs>84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Петрилин Сергей Владимирович</dc:creator>
  <cp:lastModifiedBy>Шевченко Инна Михайловна</cp:lastModifiedBy>
  <cp:revision>18</cp:revision>
  <cp:lastPrinted>2014-10-30T17:37:42Z</cp:lastPrinted>
  <dcterms:created xsi:type="dcterms:W3CDTF">2014-10-30T16:28:37Z</dcterms:created>
  <dcterms:modified xsi:type="dcterms:W3CDTF">2019-03-12T08:56:50Z</dcterms:modified>
</cp:coreProperties>
</file>