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399" r:id="rId3"/>
    <p:sldId id="428" r:id="rId4"/>
    <p:sldId id="429" r:id="rId5"/>
    <p:sldId id="430" r:id="rId6"/>
  </p:sldIdLst>
  <p:sldSz cx="12192000" cy="6858000"/>
  <p:notesSz cx="6808788" cy="9940925"/>
  <p:embeddedFontLst>
    <p:embeddedFont>
      <p:font typeface="Franklin Gothic Book" pitchFamily="34" charset="0"/>
      <p:regular r:id="rId9"/>
      <p:italic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Franklin Gothic Demi" pitchFamily="34" charset="0"/>
      <p:regular r:id="rId15"/>
      <p: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ебедева Анастасия Вениаминовна" initials="ЛАВ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94039" autoAdjust="0"/>
  </p:normalViewPr>
  <p:slideViewPr>
    <p:cSldViewPr>
      <p:cViewPr varScale="1">
        <p:scale>
          <a:sx n="109" d="100"/>
          <a:sy n="109" d="100"/>
        </p:scale>
        <p:origin x="-61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50475" cy="496571"/>
          </a:xfrm>
          <a:prstGeom prst="rect">
            <a:avLst/>
          </a:prstGeom>
        </p:spPr>
        <p:txBody>
          <a:bodyPr vert="horz" lIns="91098" tIns="45551" rIns="91098" bIns="455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9" y="2"/>
            <a:ext cx="2950475" cy="496571"/>
          </a:xfrm>
          <a:prstGeom prst="rect">
            <a:avLst/>
          </a:prstGeom>
        </p:spPr>
        <p:txBody>
          <a:bodyPr vert="horz" lIns="91098" tIns="45551" rIns="91098" bIns="45551" rtlCol="0"/>
          <a:lstStyle>
            <a:lvl1pPr algn="r">
              <a:defRPr sz="1200"/>
            </a:lvl1pPr>
          </a:lstStyle>
          <a:p>
            <a:fld id="{616C8CE2-A7BE-427C-990B-2F3C0731C087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770"/>
            <a:ext cx="2950475" cy="496571"/>
          </a:xfrm>
          <a:prstGeom prst="rect">
            <a:avLst/>
          </a:prstGeom>
        </p:spPr>
        <p:txBody>
          <a:bodyPr vert="horz" lIns="91098" tIns="45551" rIns="91098" bIns="455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9" y="9442770"/>
            <a:ext cx="2950475" cy="496571"/>
          </a:xfrm>
          <a:prstGeom prst="rect">
            <a:avLst/>
          </a:prstGeom>
        </p:spPr>
        <p:txBody>
          <a:bodyPr vert="horz" lIns="91098" tIns="45551" rIns="91098" bIns="45551" rtlCol="0" anchor="b"/>
          <a:lstStyle>
            <a:lvl1pPr algn="r">
              <a:defRPr sz="1200"/>
            </a:lvl1pPr>
          </a:lstStyle>
          <a:p>
            <a:fld id="{1BCA968D-7A01-42D7-9377-4F14027082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67976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50476" cy="497047"/>
          </a:xfrm>
          <a:prstGeom prst="rect">
            <a:avLst/>
          </a:prstGeom>
        </p:spPr>
        <p:txBody>
          <a:bodyPr vert="horz" lIns="92198" tIns="46098" rIns="92198" bIns="460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3"/>
            <a:ext cx="2950476" cy="497047"/>
          </a:xfrm>
          <a:prstGeom prst="rect">
            <a:avLst/>
          </a:prstGeom>
        </p:spPr>
        <p:txBody>
          <a:bodyPr vert="horz" lIns="92198" tIns="46098" rIns="92198" bIns="46098" rtlCol="0"/>
          <a:lstStyle>
            <a:lvl1pPr algn="r">
              <a:defRPr sz="1200"/>
            </a:lvl1pPr>
          </a:lstStyle>
          <a:p>
            <a:fld id="{580E8771-EF88-4F62-B0BD-7F15A4C1B56D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8" tIns="46098" rIns="92198" bIns="460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8"/>
            <a:ext cx="5447030" cy="4473416"/>
          </a:xfrm>
          <a:prstGeom prst="rect">
            <a:avLst/>
          </a:prstGeom>
        </p:spPr>
        <p:txBody>
          <a:bodyPr vert="horz" lIns="92198" tIns="46098" rIns="92198" bIns="4609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2154"/>
            <a:ext cx="2950476" cy="497047"/>
          </a:xfrm>
          <a:prstGeom prst="rect">
            <a:avLst/>
          </a:prstGeom>
        </p:spPr>
        <p:txBody>
          <a:bodyPr vert="horz" lIns="92198" tIns="46098" rIns="92198" bIns="460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6" cy="497047"/>
          </a:xfrm>
          <a:prstGeom prst="rect">
            <a:avLst/>
          </a:prstGeom>
        </p:spPr>
        <p:txBody>
          <a:bodyPr vert="horz" lIns="92198" tIns="46098" rIns="92198" bIns="46098" rtlCol="0" anchor="b"/>
          <a:lstStyle>
            <a:lvl1pPr algn="r">
              <a:defRPr sz="1200"/>
            </a:lvl1pPr>
          </a:lstStyle>
          <a:p>
            <a:fld id="{E33AC752-3BA1-46B9-9A2B-46CA7A624C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63609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AC752-3BA1-46B9-9A2B-46CA7A624CE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377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AC752-3BA1-46B9-9A2B-46CA7A624CE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377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AC752-3BA1-46B9-9A2B-46CA7A624CE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377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AC752-3BA1-46B9-9A2B-46CA7A624CE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37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C0A-9406-424B-B716-138AC8507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55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C0A-9406-424B-B716-138AC8507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58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C0A-9406-424B-B716-138AC8507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347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C0A-9406-424B-B716-138AC8507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049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C0A-9406-424B-B716-138AC8507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810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C0A-9406-424B-B716-138AC8507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7798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C0A-9406-424B-B716-138AC8507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9891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C0A-9406-424B-B716-138AC8507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050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C0A-9406-424B-B716-138AC8507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869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C0A-9406-424B-B716-138AC8507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0502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C0A-9406-424B-B716-138AC8507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171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3BC0A-9406-424B-B716-138AC8507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178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7021" y="1556792"/>
            <a:ext cx="8640960" cy="2592288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ВЫПЛАТА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МАЛООБЕСПЕЧЕННЫМ  СЕМЬЯМ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ДЕТЕЙ от 3 до 7 ЛЕТ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ВКЛЮЧИТЕЛЬНО</a:t>
            </a:r>
          </a:p>
        </p:txBody>
      </p:sp>
      <p:pic>
        <p:nvPicPr>
          <p:cNvPr id="1027" name="Picture 3" descr="C:\Users\DronovAM\Desktop\LAV\Айдентика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2345" y="172670"/>
            <a:ext cx="1236713" cy="125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3873" y="4255069"/>
            <a:ext cx="2647355" cy="190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B9FBB0B-F79B-D544-8885-0836BCAD55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392" y="-1"/>
            <a:ext cx="10657183" cy="683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727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75520" y="260649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Lasco" pitchFamily="50" charset="-52"/>
                <a:ea typeface="+mn-ea"/>
                <a:cs typeface="+mn-cs"/>
              </a:defRP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ВЫПЛАТА СЕМЬЯМ С ДЕТЬМИ </a:t>
            </a:r>
          </a:p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Lasco" pitchFamily="50" charset="-52"/>
                <a:ea typeface="+mn-ea"/>
                <a:cs typeface="+mn-cs"/>
              </a:defRP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ОТ 3 ДО 7 ЛЕТ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63147" y="1223389"/>
            <a:ext cx="3744416" cy="4680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91368" y="1223390"/>
            <a:ext cx="4217198" cy="4774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2940" y="4648420"/>
            <a:ext cx="3744416" cy="8280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50%ПМ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(6 344 руб.)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44072" y="3579404"/>
            <a:ext cx="4464496" cy="2683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50%ПМ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(6 765,5 руб.)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размер выплаты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75% ПМ 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(10 148,25 руб.)</a:t>
            </a:r>
          </a:p>
          <a:p>
            <a:pPr algn="ctr">
              <a:lnSpc>
                <a:spcPts val="2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базовое пособие не позволяет поднять среднедушевой доход до ПМ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100 %ПМ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(13 531 руб.)</a:t>
            </a:r>
          </a:p>
          <a:p>
            <a:pPr algn="ctr">
              <a:lnSpc>
                <a:spcPts val="2000"/>
              </a:lnSpc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повышенный размер не позволяет вывести семью из числа нуждающихся</a:t>
            </a:r>
          </a:p>
          <a:p>
            <a:pPr algn="ctr"/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5440" y="2348880"/>
            <a:ext cx="10153125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семьям, имеющим доход  ниже ПМ на чел.</a:t>
            </a:r>
          </a:p>
          <a:p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13 115 руб.                                                                                     13 580 руб.</a:t>
            </a:r>
          </a:p>
          <a:p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учета имущественной обеспеченности                           с учетом имущественной обеспеченности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89988" y="6262564"/>
            <a:ext cx="3707368" cy="440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 на ребенка – 12 688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22636" y="6309321"/>
            <a:ext cx="3707368" cy="452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 на ребенка – 13 531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55440" y="1723354"/>
            <a:ext cx="3744416" cy="4680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991368" y="1779338"/>
            <a:ext cx="4217199" cy="4680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866491B-D32C-4F1D-8D15-3EC814E1B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C0A-9406-424B-B716-138AC8507E6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6493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1384" y="260649"/>
            <a:ext cx="11305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80" b="1" i="0" u="none" strike="noStrike" kern="1200" baseline="0">
                <a:solidFill>
                  <a:prstClr val="black"/>
                </a:solidFill>
                <a:latin typeface="Lasco" pitchFamily="50" charset="-52"/>
                <a:ea typeface="+mn-ea"/>
                <a:cs typeface="+mn-cs"/>
              </a:defRP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ПОЛУЧАТЕЛЕЙ ЕЖЕМЕСЯЧНОЙ ВЫПЛАТЫ СЕМЬЯМ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В ВОЗРАСТЕ ОТ 3 ДО 7 ЛЕТ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15480" y="1475709"/>
            <a:ext cx="9217023" cy="6120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1664" y="2364728"/>
            <a:ext cx="6048672" cy="787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124 346 детей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79576" y="3442464"/>
            <a:ext cx="7632848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99 476 детей              13 531 руб.    (ПМ)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(80%)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70974" y="4587860"/>
            <a:ext cx="7632848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11 192 детей             10 148,25 руб. (0,75ПМ)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(9%)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79576" y="5739150"/>
            <a:ext cx="7632848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13 678 детей                6 765,5 руб. (0,5ПМ)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(11%)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78443BF-E2DB-465A-8D58-78DE0D9CD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C0A-9406-424B-B716-138AC8507E6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763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15580" y="42717"/>
            <a:ext cx="7272808" cy="61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  В  2021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4131393"/>
              </p:ext>
            </p:extLst>
          </p:nvPr>
        </p:nvGraphicFramePr>
        <p:xfrm>
          <a:off x="479376" y="622786"/>
          <a:ext cx="10945216" cy="6107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985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06682">
                <a:tc gridSpan="2">
                  <a:txBody>
                    <a:bodyPr/>
                    <a:lstStyle/>
                    <a:p>
                      <a:pPr algn="ctr">
                        <a:lnSpc>
                          <a:spcPts val="2700"/>
                        </a:lnSpc>
                        <a:tabLst>
                          <a:tab pos="1790700" algn="l"/>
                        </a:tabLs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 ОТКАЗА В НАЗНАЧЕНИИ ВЫПЛАТЫ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</a:p>
                    <a:p>
                      <a:pPr algn="l">
                        <a:lnSpc>
                          <a:spcPts val="2700"/>
                        </a:lnSpc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наличие у заявителя или члена его семьи: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3721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и более жилых помещений, но не более 24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 человека,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и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более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жилых домов, но не более 40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 человека,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и более садовых домов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57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и более нежилых помещений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5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и более гаражей или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машиноместа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25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земельных участков, площадь которых превышает 0,25 га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817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и более автотранспортных средств (мотосредств)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45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автотранспортного средства с  мощностью не менее 250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л.с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год выпуска которого не превышает 5 лет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45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и более маломерных водных судов (самоходных машин), год выпуска которых не превышает 5 лет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337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среднедушевого дохода, превышающего ПМ на душу населения в виде %, начисленных на остаток средств на депозитных счетах (вкладах)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81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«нулевой доход» (без уважительных причин)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2669" y="5445224"/>
            <a:ext cx="986311" cy="54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0091" y="6165304"/>
            <a:ext cx="986312" cy="5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390" y="1484784"/>
            <a:ext cx="1129308" cy="84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1199" y="2420888"/>
            <a:ext cx="864096" cy="66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5440" y="4609665"/>
            <a:ext cx="1200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390" y="4012615"/>
            <a:ext cx="1162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8222" y="3090144"/>
            <a:ext cx="1162968" cy="102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D15BAFC-1D6B-4C63-B543-BEE56657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C0A-9406-424B-B716-138AC8507E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928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1584" y="26186"/>
            <a:ext cx="7272808" cy="61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  В  2021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3531776"/>
              </p:ext>
            </p:extLst>
          </p:nvPr>
        </p:nvGraphicFramePr>
        <p:xfrm>
          <a:off x="767408" y="549493"/>
          <a:ext cx="10598968" cy="6308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3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925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2662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790700" algn="l"/>
                        </a:tabLs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ПРАВИЛО НУЛЕВОГО ДОХОДА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уважительные причины: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943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из родителей многодетной семьи не получает доходы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04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единственный родитель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04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отпуск по уходу за ребенком до достижения им 3 лет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32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уход за ребенком-инвалидом  до 18 лет, инвалидом с детства I группы, инвалидом I группы, престарелым, нуждающимся в постоянном уходе либо в возраста 80 лет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90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до 23 лет в образовательном учреждении среднего общего или профессионального и высшего образования по очной форме обучения без стипендии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63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прохождение военной службы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3265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лечение свыше 3 месяцев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63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безработица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(регистрация в центрах занятости 6 месяцев)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04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лишение свободы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31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408" y="1700808"/>
            <a:ext cx="989767" cy="484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77452EF-D5F3-4436-824E-53E712175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C0A-9406-424B-B716-138AC8507E6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499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12352</TotalTime>
  <Words>393</Words>
  <Application>Microsoft Office PowerPoint</Application>
  <PresentationFormat>Произвольный</PresentationFormat>
  <Paragraphs>67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Times New Roman</vt:lpstr>
      <vt:lpstr>Franklin Gothic Book</vt:lpstr>
      <vt:lpstr>Wingdings</vt:lpstr>
      <vt:lpstr>Calibri</vt:lpstr>
      <vt:lpstr>Franklin Gothic Demi</vt:lpstr>
      <vt:lpstr>Тема Office</vt:lpstr>
      <vt:lpstr> ЕЖЕМЕСЯЧНАЯ ВЫПЛАТА МАЛООБЕСПЕЧЕННЫМ  СЕМЬЯМ НА ДЕТЕЙ от 3 до 7 ЛЕТ ВКЛЮЧИТЕЛЬНО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Дронов Александр Михайлович</dc:creator>
  <cp:lastModifiedBy>anigina</cp:lastModifiedBy>
  <cp:revision>1014</cp:revision>
  <cp:lastPrinted>2021-03-13T13:05:13Z</cp:lastPrinted>
  <dcterms:created xsi:type="dcterms:W3CDTF">2018-07-25T08:40:31Z</dcterms:created>
  <dcterms:modified xsi:type="dcterms:W3CDTF">2021-03-17T05:46:07Z</dcterms:modified>
</cp:coreProperties>
</file>