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504" r:id="rId3"/>
    <p:sldId id="488" r:id="rId4"/>
    <p:sldId id="448" r:id="rId5"/>
    <p:sldId id="449" r:id="rId6"/>
    <p:sldId id="450" r:id="rId7"/>
    <p:sldId id="451" r:id="rId8"/>
    <p:sldId id="452" r:id="rId9"/>
    <p:sldId id="474" r:id="rId10"/>
    <p:sldId id="477" r:id="rId11"/>
    <p:sldId id="478" r:id="rId12"/>
    <p:sldId id="498" r:id="rId13"/>
    <p:sldId id="499" r:id="rId14"/>
    <p:sldId id="500" r:id="rId15"/>
    <p:sldId id="259" r:id="rId16"/>
    <p:sldId id="257" r:id="rId17"/>
    <p:sldId id="258" r:id="rId18"/>
    <p:sldId id="310" r:id="rId19"/>
    <p:sldId id="309" r:id="rId20"/>
    <p:sldId id="476" r:id="rId21"/>
    <p:sldId id="475" r:id="rId22"/>
    <p:sldId id="489" r:id="rId23"/>
    <p:sldId id="434" r:id="rId24"/>
    <p:sldId id="442" r:id="rId25"/>
    <p:sldId id="490" r:id="rId26"/>
    <p:sldId id="481" r:id="rId27"/>
    <p:sldId id="455" r:id="rId28"/>
    <p:sldId id="456" r:id="rId29"/>
    <p:sldId id="454" r:id="rId30"/>
    <p:sldId id="462" r:id="rId31"/>
    <p:sldId id="461" r:id="rId32"/>
    <p:sldId id="503" r:id="rId33"/>
    <p:sldId id="458" r:id="rId34"/>
    <p:sldId id="457" r:id="rId35"/>
    <p:sldId id="482" r:id="rId36"/>
    <p:sldId id="459" r:id="rId37"/>
    <p:sldId id="483" r:id="rId38"/>
    <p:sldId id="460" r:id="rId39"/>
    <p:sldId id="493" r:id="rId40"/>
    <p:sldId id="453" r:id="rId41"/>
    <p:sldId id="466" r:id="rId42"/>
    <p:sldId id="358" r:id="rId43"/>
    <p:sldId id="473" r:id="rId44"/>
    <p:sldId id="479" r:id="rId45"/>
    <p:sldId id="435" r:id="rId46"/>
    <p:sldId id="463" r:id="rId47"/>
    <p:sldId id="494" r:id="rId48"/>
    <p:sldId id="495" r:id="rId49"/>
    <p:sldId id="397" r:id="rId50"/>
    <p:sldId id="350" r:id="rId51"/>
    <p:sldId id="443" r:id="rId52"/>
    <p:sldId id="484" r:id="rId53"/>
    <p:sldId id="360" r:id="rId54"/>
    <p:sldId id="361" r:id="rId55"/>
    <p:sldId id="415" r:id="rId56"/>
    <p:sldId id="444" r:id="rId57"/>
    <p:sldId id="485" r:id="rId58"/>
    <p:sldId id="486" r:id="rId59"/>
    <p:sldId id="355" r:id="rId60"/>
    <p:sldId id="352" r:id="rId61"/>
    <p:sldId id="480" r:id="rId62"/>
    <p:sldId id="351" r:id="rId63"/>
    <p:sldId id="506" r:id="rId64"/>
    <p:sldId id="324" r:id="rId65"/>
    <p:sldId id="445" r:id="rId66"/>
    <p:sldId id="501" r:id="rId67"/>
    <p:sldId id="487" r:id="rId68"/>
    <p:sldId id="492" r:id="rId69"/>
    <p:sldId id="467" r:id="rId70"/>
    <p:sldId id="491" r:id="rId71"/>
    <p:sldId id="469" r:id="rId72"/>
    <p:sldId id="424" r:id="rId73"/>
    <p:sldId id="471" r:id="rId74"/>
    <p:sldId id="502" r:id="rId75"/>
    <p:sldId id="465" r:id="rId76"/>
    <p:sldId id="404" r:id="rId77"/>
    <p:sldId id="472" r:id="rId78"/>
    <p:sldId id="439" r:id="rId79"/>
    <p:sldId id="468" r:id="rId80"/>
    <p:sldId id="464" r:id="rId81"/>
    <p:sldId id="420" r:id="rId82"/>
    <p:sldId id="354" r:id="rId83"/>
    <p:sldId id="505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85233" autoAdjust="0"/>
  </p:normalViewPr>
  <p:slideViewPr>
    <p:cSldViewPr>
      <p:cViewPr varScale="1">
        <p:scale>
          <a:sx n="115" d="100"/>
          <a:sy n="115" d="100"/>
        </p:scale>
        <p:origin x="124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712843176902675E-2"/>
          <c:y val="2.2046161537606933E-2"/>
          <c:w val="0.96722940810755675"/>
          <c:h val="0.858623058086138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Млрд. руб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4395328197958088E-3"/>
                  <c:y val="-1.190872971786203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dirty="0" smtClean="0"/>
                      <a:t>1,6 млрд. </a:t>
                    </a:r>
                    <a:r>
                      <a:rPr lang="ru-RU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2379668109928"/>
                      <c:h val="0.17662124843271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2AB-4554-B392-B091118BDCE5}"/>
                </c:ext>
              </c:extLst>
            </c:dLbl>
            <c:dLbl>
              <c:idx val="1"/>
              <c:layout>
                <c:manualLayout>
                  <c:x val="0.1546406088469973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b="1" dirty="0" smtClean="0">
                        <a:solidFill>
                          <a:prstClr val="black"/>
                        </a:solidFill>
                      </a:rPr>
                      <a:t>1,9</a:t>
                    </a:r>
                    <a:r>
                      <a:rPr lang="ru-RU" dirty="0" smtClean="0"/>
                      <a:t> млрд. </a:t>
                    </a:r>
                    <a:r>
                      <a:rPr lang="ru-RU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7294445817008"/>
                      <c:h val="0.17662124843271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2AB-4554-B392-B091118BD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1.3</c:v>
                </c:pt>
                <c:pt idx="1">
                  <c:v>1.6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12AB-4554-B392-B091118BD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07482112"/>
        <c:axId val="107496192"/>
        <c:axId val="0"/>
      </c:bar3DChart>
      <c:catAx>
        <c:axId val="10748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496192"/>
        <c:crosses val="autoZero"/>
        <c:auto val="1"/>
        <c:lblAlgn val="ctr"/>
        <c:lblOffset val="100"/>
        <c:noMultiLvlLbl val="0"/>
      </c:catAx>
      <c:valAx>
        <c:axId val="10749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48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4D6684-8533-4AA9-9267-F542C0D9AE1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E96F33-A6AB-4513-B58F-E50498BC4255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БЮДЖЕТ ОКРУГА - </a:t>
          </a:r>
          <a:r>
            <a:rPr lang="ru-RU" b="1" u="sng" dirty="0" smtClean="0"/>
            <a:t>1216,6</a:t>
          </a:r>
          <a:r>
            <a:rPr lang="ru-RU" b="1" dirty="0" smtClean="0"/>
            <a:t> МИЛЛИОНОВ РУБЛЕЙ (РОСТ НА </a:t>
          </a:r>
          <a:r>
            <a:rPr lang="ru-RU" b="1" u="sng" dirty="0" smtClean="0"/>
            <a:t>107%)</a:t>
          </a:r>
          <a:endParaRPr lang="ru-RU" b="1" u="sng" dirty="0"/>
        </a:p>
      </dgm:t>
    </dgm:pt>
    <dgm:pt modelId="{5E9A171E-FBB5-41B1-9B39-50207CA2D159}" type="parTrans" cxnId="{A6159D00-E702-4AAC-BEE1-C8C3041D552E}">
      <dgm:prSet/>
      <dgm:spPr/>
      <dgm:t>
        <a:bodyPr/>
        <a:lstStyle/>
        <a:p>
          <a:endParaRPr lang="ru-RU"/>
        </a:p>
      </dgm:t>
    </dgm:pt>
    <dgm:pt modelId="{136EDCD5-D9A6-446F-933A-DEEEFFBD9FB1}" type="sibTrans" cxnId="{A6159D00-E702-4AAC-BEE1-C8C3041D552E}">
      <dgm:prSet/>
      <dgm:spPr/>
      <dgm:t>
        <a:bodyPr/>
        <a:lstStyle/>
        <a:p>
          <a:endParaRPr lang="ru-RU"/>
        </a:p>
      </dgm:t>
    </dgm:pt>
    <dgm:pt modelId="{CE73F3BE-3179-410C-BA81-ED45471F439D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ПО ИТОГАМ ГОДА ОБОРОТ КРУПНЫХ И СРЕДНИХ ПРЕДПРИЯТИЙ УВЕЛИЧИЛСЯ НА </a:t>
          </a:r>
          <a:r>
            <a:rPr lang="ru-RU" b="1" u="sng" dirty="0" smtClean="0"/>
            <a:t>103% </a:t>
          </a:r>
          <a:r>
            <a:rPr lang="ru-RU" b="1" dirty="0" smtClean="0"/>
            <a:t>И СОСТАВИЛ   </a:t>
          </a:r>
          <a:r>
            <a:rPr lang="ru-RU" b="1" u="sng" dirty="0" smtClean="0"/>
            <a:t>1 428,3 </a:t>
          </a:r>
          <a:r>
            <a:rPr lang="ru-RU" b="1" u="none" dirty="0" smtClean="0"/>
            <a:t>МИЛЛИОНОВ РУБЛЕЙ</a:t>
          </a:r>
          <a:endParaRPr lang="ru-RU" b="1" u="none" dirty="0"/>
        </a:p>
      </dgm:t>
    </dgm:pt>
    <dgm:pt modelId="{57D20ACF-E6EA-49DC-9BF4-7A1655F624FF}" type="parTrans" cxnId="{21F0CB3A-411D-4000-B37C-C9679830B54C}">
      <dgm:prSet/>
      <dgm:spPr/>
      <dgm:t>
        <a:bodyPr/>
        <a:lstStyle/>
        <a:p>
          <a:endParaRPr lang="ru-RU"/>
        </a:p>
      </dgm:t>
    </dgm:pt>
    <dgm:pt modelId="{5C5221B3-FB02-4595-9768-9E428811EE43}" type="sibTrans" cxnId="{21F0CB3A-411D-4000-B37C-C9679830B54C}">
      <dgm:prSet/>
      <dgm:spPr/>
      <dgm:t>
        <a:bodyPr/>
        <a:lstStyle/>
        <a:p>
          <a:endParaRPr lang="ru-RU"/>
        </a:p>
      </dgm:t>
    </dgm:pt>
    <dgm:pt modelId="{E6227311-3608-45FF-9399-D1413861FB7B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СРЕДНЕМЕСЯЧНАЯ ЗАРАБОТНАЯ ПЛАТА РАБОТНИКОВ ПО КРУПНЫМ И СРЕДНИМ ОРГАНИЗАЦИЯМ ВЫРОСЛА НА </a:t>
          </a:r>
          <a:r>
            <a:rPr lang="ru-RU" b="1" u="sng" dirty="0" smtClean="0"/>
            <a:t>105%</a:t>
          </a:r>
          <a:r>
            <a:rPr lang="ru-RU" b="1" dirty="0" smtClean="0"/>
            <a:t> И СОСТАВИЛА </a:t>
          </a:r>
          <a:r>
            <a:rPr lang="ru-RU" b="1" u="sng" dirty="0" smtClean="0"/>
            <a:t>41 500 РУБЛЕЙ</a:t>
          </a:r>
          <a:endParaRPr lang="ru-RU" b="1" u="sng" dirty="0"/>
        </a:p>
      </dgm:t>
    </dgm:pt>
    <dgm:pt modelId="{F2C6A93F-178B-4C8C-A90D-026DE4756F22}" type="parTrans" cxnId="{9D81F3A2-6B89-4A31-8228-440D1D319E87}">
      <dgm:prSet/>
      <dgm:spPr/>
      <dgm:t>
        <a:bodyPr/>
        <a:lstStyle/>
        <a:p>
          <a:endParaRPr lang="ru-RU"/>
        </a:p>
      </dgm:t>
    </dgm:pt>
    <dgm:pt modelId="{349FEC8B-98C1-4749-9378-8081D0D58DE3}" type="sibTrans" cxnId="{9D81F3A2-6B89-4A31-8228-440D1D319E87}">
      <dgm:prSet/>
      <dgm:spPr/>
      <dgm:t>
        <a:bodyPr/>
        <a:lstStyle/>
        <a:p>
          <a:endParaRPr lang="ru-RU"/>
        </a:p>
      </dgm:t>
    </dgm:pt>
    <dgm:pt modelId="{ABE31C69-3688-4EF6-B98E-C4DB7AF202F3}" type="pres">
      <dgm:prSet presAssocID="{9A4D6684-8533-4AA9-9267-F542C0D9AE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99A50-AC35-47B3-BD81-B27FB2DC275E}" type="pres">
      <dgm:prSet presAssocID="{3DE96F33-A6AB-4513-B58F-E50498BC4255}" presName="node" presStyleLbl="node1" presStyleIdx="0" presStyleCnt="3" custScaleX="180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921F8-B6EA-45DD-B028-56D866085E8B}" type="pres">
      <dgm:prSet presAssocID="{136EDCD5-D9A6-446F-933A-DEEEFFBD9FB1}" presName="sibTrans" presStyleCnt="0"/>
      <dgm:spPr/>
    </dgm:pt>
    <dgm:pt modelId="{1F8FA775-DD5F-4C02-BE9C-F9CB47067B1F}" type="pres">
      <dgm:prSet presAssocID="{CE73F3BE-3179-410C-BA81-ED45471F439D}" presName="node" presStyleLbl="node1" presStyleIdx="1" presStyleCnt="3" custScaleX="180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40ECC-B938-440C-A72F-11A3618253CD}" type="pres">
      <dgm:prSet presAssocID="{5C5221B3-FB02-4595-9768-9E428811EE43}" presName="sibTrans" presStyleCnt="0"/>
      <dgm:spPr/>
    </dgm:pt>
    <dgm:pt modelId="{60D64B14-15AE-488A-B0E3-30D2936E94EF}" type="pres">
      <dgm:prSet presAssocID="{E6227311-3608-45FF-9399-D1413861FB7B}" presName="node" presStyleLbl="node1" presStyleIdx="2" presStyleCnt="3" custScaleX="193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FD0FD2-8C39-44A9-A20C-E710D50709D4}" type="presOf" srcId="{3DE96F33-A6AB-4513-B58F-E50498BC4255}" destId="{09199A50-AC35-47B3-BD81-B27FB2DC275E}" srcOrd="0" destOrd="0" presId="urn:microsoft.com/office/officeart/2005/8/layout/default"/>
    <dgm:cxn modelId="{9D81F3A2-6B89-4A31-8228-440D1D319E87}" srcId="{9A4D6684-8533-4AA9-9267-F542C0D9AE13}" destId="{E6227311-3608-45FF-9399-D1413861FB7B}" srcOrd="2" destOrd="0" parTransId="{F2C6A93F-178B-4C8C-A90D-026DE4756F22}" sibTransId="{349FEC8B-98C1-4749-9378-8081D0D58DE3}"/>
    <dgm:cxn modelId="{A6159D00-E702-4AAC-BEE1-C8C3041D552E}" srcId="{9A4D6684-8533-4AA9-9267-F542C0D9AE13}" destId="{3DE96F33-A6AB-4513-B58F-E50498BC4255}" srcOrd="0" destOrd="0" parTransId="{5E9A171E-FBB5-41B1-9B39-50207CA2D159}" sibTransId="{136EDCD5-D9A6-446F-933A-DEEEFFBD9FB1}"/>
    <dgm:cxn modelId="{21F0CB3A-411D-4000-B37C-C9679830B54C}" srcId="{9A4D6684-8533-4AA9-9267-F542C0D9AE13}" destId="{CE73F3BE-3179-410C-BA81-ED45471F439D}" srcOrd="1" destOrd="0" parTransId="{57D20ACF-E6EA-49DC-9BF4-7A1655F624FF}" sibTransId="{5C5221B3-FB02-4595-9768-9E428811EE43}"/>
    <dgm:cxn modelId="{B953D0D7-C42D-41A4-BFB9-FAB2E13BA529}" type="presOf" srcId="{E6227311-3608-45FF-9399-D1413861FB7B}" destId="{60D64B14-15AE-488A-B0E3-30D2936E94EF}" srcOrd="0" destOrd="0" presId="urn:microsoft.com/office/officeart/2005/8/layout/default"/>
    <dgm:cxn modelId="{A43B0F53-CBBD-4E17-A97C-1BA3DEBC94BD}" type="presOf" srcId="{CE73F3BE-3179-410C-BA81-ED45471F439D}" destId="{1F8FA775-DD5F-4C02-BE9C-F9CB47067B1F}" srcOrd="0" destOrd="0" presId="urn:microsoft.com/office/officeart/2005/8/layout/default"/>
    <dgm:cxn modelId="{680ABE1F-E655-4F7B-9168-9221B2ABA66F}" type="presOf" srcId="{9A4D6684-8533-4AA9-9267-F542C0D9AE13}" destId="{ABE31C69-3688-4EF6-B98E-C4DB7AF202F3}" srcOrd="0" destOrd="0" presId="urn:microsoft.com/office/officeart/2005/8/layout/default"/>
    <dgm:cxn modelId="{311AAF3B-6ABA-4A92-B064-D65E2953468B}" type="presParOf" srcId="{ABE31C69-3688-4EF6-B98E-C4DB7AF202F3}" destId="{09199A50-AC35-47B3-BD81-B27FB2DC275E}" srcOrd="0" destOrd="0" presId="urn:microsoft.com/office/officeart/2005/8/layout/default"/>
    <dgm:cxn modelId="{5BCB87C2-A27F-4698-A577-50BFCA6D5D92}" type="presParOf" srcId="{ABE31C69-3688-4EF6-B98E-C4DB7AF202F3}" destId="{5EF921F8-B6EA-45DD-B028-56D866085E8B}" srcOrd="1" destOrd="0" presId="urn:microsoft.com/office/officeart/2005/8/layout/default"/>
    <dgm:cxn modelId="{945661CE-129F-43BB-A36D-705FD2EA5262}" type="presParOf" srcId="{ABE31C69-3688-4EF6-B98E-C4DB7AF202F3}" destId="{1F8FA775-DD5F-4C02-BE9C-F9CB47067B1F}" srcOrd="2" destOrd="0" presId="urn:microsoft.com/office/officeart/2005/8/layout/default"/>
    <dgm:cxn modelId="{88EEB452-5684-4445-92D1-C2979970F959}" type="presParOf" srcId="{ABE31C69-3688-4EF6-B98E-C4DB7AF202F3}" destId="{DD740ECC-B938-440C-A72F-11A3618253CD}" srcOrd="3" destOrd="0" presId="urn:microsoft.com/office/officeart/2005/8/layout/default"/>
    <dgm:cxn modelId="{87AE6FD4-0D60-42CF-ACD3-FC836BE61F0D}" type="presParOf" srcId="{ABE31C69-3688-4EF6-B98E-C4DB7AF202F3}" destId="{60D64B14-15AE-488A-B0E3-30D2936E94EF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- НА СОЗДАНИЕ ЦЕНТРОВ ВЫДЕЛЕНЫ ДЕНЕЖНЫЕ СРЕДСТВА В РАЗМЕРЕ 3,2 МЛН. РУБЛЕЙ ИЗ СРЕДСТВ ФЕДЕРАЛЬНОГО, РЕГИОНАЛЬНОГО БЮДЖЕТОВ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65285" custScaleY="264995" custLinFactNeighborX="-14109" custLinFactNeighborY="11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7AA29-2770-43A7-8DAC-7D67E58C573F}" type="presOf" srcId="{74D847F3-8E68-452E-A589-F1EFDE81626A}" destId="{18F48979-7D0F-4D9C-B359-A3A553B76066}" srcOrd="0" destOrd="0" presId="urn:microsoft.com/office/officeart/2005/8/layout/default#41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876EA38-F380-4134-A714-38BFEE44F7D4}" type="presOf" srcId="{990DBBB9-2965-4BC9-8C59-3EF78243B57E}" destId="{5D47FD45-634D-4C5A-8BA3-6F03A43F9447}" srcOrd="0" destOrd="0" presId="urn:microsoft.com/office/officeart/2005/8/layout/default#41"/>
    <dgm:cxn modelId="{61B8222F-DF28-470F-A7F9-9AEB9408BE0F}" type="presParOf" srcId="{18F48979-7D0F-4D9C-B359-A3A553B76066}" destId="{5D47FD45-634D-4C5A-8BA3-6F03A43F9447}" srcOrd="0" destOrd="0" presId="urn:microsoft.com/office/officeart/2005/8/layout/default#4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3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i="0" dirty="0" smtClean="0"/>
            <a:t>ОСУЩЕСТВЛЕН РЕМОНТ СПОРТИВНЫХ ЗАЛОВ В ОШЕЙКИНСКОЙ И УШАКОВСКОЙ ШКОЛАХ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137468" custLinFactNeighborX="-3697" custLinFactNeighborY="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1F0C98-4F51-426B-9860-71B7CA5F8E58}" type="presOf" srcId="{990DBBB9-2965-4BC9-8C59-3EF78243B57E}" destId="{5D47FD45-634D-4C5A-8BA3-6F03A43F9447}" srcOrd="0" destOrd="0" presId="urn:microsoft.com/office/officeart/2005/8/layout/default#39"/>
    <dgm:cxn modelId="{C58E0B82-BB70-4945-8BF6-8EEFEF0D557A}" type="presOf" srcId="{74D847F3-8E68-452E-A589-F1EFDE81626A}" destId="{18F48979-7D0F-4D9C-B359-A3A553B76066}" srcOrd="0" destOrd="0" presId="urn:microsoft.com/office/officeart/2005/8/layout/default#39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01D1F7B1-1E3F-4A1B-88B3-7D340CD0B2F4}" type="presParOf" srcId="{18F48979-7D0F-4D9C-B359-A3A553B76066}" destId="{5D47FD45-634D-4C5A-8BA3-6F03A43F9447}" srcOrd="0" destOrd="0" presId="urn:microsoft.com/office/officeart/2005/8/layout/default#3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7AA29-2770-43A7-8DAC-7D67E58C573F}" type="presOf" srcId="{74D847F3-8E68-452E-A589-F1EFDE81626A}" destId="{18F48979-7D0F-4D9C-B359-A3A553B76066}" srcOrd="0" destOrd="0" presId="urn:microsoft.com/office/officeart/2005/8/layout/default#4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D2913DE-D081-4039-B4BF-B72A4264F83E}" type="presOf" srcId="{74D847F3-8E68-452E-A589-F1EFDE81626A}" destId="{18F48979-7D0F-4D9C-B359-A3A553B76066}" srcOrd="0" destOrd="0" presId="urn:microsoft.com/office/officeart/2005/8/layout/default#4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516C3BD-8470-4280-93AE-21C167E74304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1C0B43A-24B4-4486-94CF-6E97EA3B21F4}">
      <dgm:prSet phldrT="[Текст]"/>
      <dgm:spPr/>
      <dgm:t>
        <a:bodyPr/>
        <a:lstStyle/>
        <a:p>
          <a:r>
            <a:rPr lang="ru-RU" dirty="0" smtClean="0"/>
            <a:t>Протяженность дороги 3,1 км</a:t>
          </a:r>
          <a:endParaRPr lang="ru-RU" dirty="0"/>
        </a:p>
      </dgm:t>
    </dgm:pt>
    <dgm:pt modelId="{F36816CA-8340-488B-B7C9-5E74DAD8FF3C}" type="parTrans" cxnId="{D9CF7320-C418-4C85-8EDA-CB8720962270}">
      <dgm:prSet/>
      <dgm:spPr/>
      <dgm:t>
        <a:bodyPr/>
        <a:lstStyle/>
        <a:p>
          <a:endParaRPr lang="ru-RU"/>
        </a:p>
      </dgm:t>
    </dgm:pt>
    <dgm:pt modelId="{7A508C8A-D4CC-4D4E-B2CD-EB16D690648D}" type="sibTrans" cxnId="{D9CF7320-C418-4C85-8EDA-CB8720962270}">
      <dgm:prSet/>
      <dgm:spPr/>
      <dgm:t>
        <a:bodyPr/>
        <a:lstStyle/>
        <a:p>
          <a:endParaRPr lang="ru-RU"/>
        </a:p>
      </dgm:t>
    </dgm:pt>
    <dgm:pt modelId="{E74F6173-E1AF-4BAD-BEA0-3E31533E1EFE}" type="pres">
      <dgm:prSet presAssocID="{E516C3BD-8470-4280-93AE-21C167E743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56AE92-AF7A-4726-8CF8-FBA6EF713556}" type="pres">
      <dgm:prSet presAssocID="{F1C0B43A-24B4-4486-94CF-6E97EA3B21F4}" presName="parentLin" presStyleCnt="0"/>
      <dgm:spPr/>
      <dgm:t>
        <a:bodyPr/>
        <a:lstStyle/>
        <a:p>
          <a:endParaRPr lang="ru-RU"/>
        </a:p>
      </dgm:t>
    </dgm:pt>
    <dgm:pt modelId="{F1132CDF-11A8-4E1F-A523-F0E68A511B2C}" type="pres">
      <dgm:prSet presAssocID="{F1C0B43A-24B4-4486-94CF-6E97EA3B21F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30D5CCE0-6404-4558-82EB-EB835EBF5DF5}" type="pres">
      <dgm:prSet presAssocID="{F1C0B43A-24B4-4486-94CF-6E97EA3B21F4}" presName="parentText" presStyleLbl="node1" presStyleIdx="0" presStyleCnt="1" custLinFactX="-14336" custLinFactNeighborX="-100000" custLinFactNeighborY="67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B94D6-306D-4ACF-B4C0-6A288ECA2A85}" type="pres">
      <dgm:prSet presAssocID="{F1C0B43A-24B4-4486-94CF-6E97EA3B21F4}" presName="negativeSpace" presStyleCnt="0"/>
      <dgm:spPr/>
      <dgm:t>
        <a:bodyPr/>
        <a:lstStyle/>
        <a:p>
          <a:endParaRPr lang="ru-RU"/>
        </a:p>
      </dgm:t>
    </dgm:pt>
    <dgm:pt modelId="{88842374-B044-4129-9912-D97272C913FB}" type="pres">
      <dgm:prSet presAssocID="{F1C0B43A-24B4-4486-94CF-6E97EA3B21F4}" presName="childText" presStyleLbl="conFgAcc1" presStyleIdx="0" presStyleCnt="1" custLinFactNeighborX="-14943" custLinFactNeighborY="-10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4E1CE1-AB3D-40A2-AE70-CE7F78A3C854}" type="presOf" srcId="{F1C0B43A-24B4-4486-94CF-6E97EA3B21F4}" destId="{F1132CDF-11A8-4E1F-A523-F0E68A511B2C}" srcOrd="0" destOrd="0" presId="urn:microsoft.com/office/officeart/2005/8/layout/list1"/>
    <dgm:cxn modelId="{D9CF7320-C418-4C85-8EDA-CB8720962270}" srcId="{E516C3BD-8470-4280-93AE-21C167E74304}" destId="{F1C0B43A-24B4-4486-94CF-6E97EA3B21F4}" srcOrd="0" destOrd="0" parTransId="{F36816CA-8340-488B-B7C9-5E74DAD8FF3C}" sibTransId="{7A508C8A-D4CC-4D4E-B2CD-EB16D690648D}"/>
    <dgm:cxn modelId="{6EBD8A32-1D19-44A9-B2DF-9C8A39A63EAD}" type="presOf" srcId="{E516C3BD-8470-4280-93AE-21C167E74304}" destId="{E74F6173-E1AF-4BAD-BEA0-3E31533E1EFE}" srcOrd="0" destOrd="0" presId="urn:microsoft.com/office/officeart/2005/8/layout/list1"/>
    <dgm:cxn modelId="{492F80C9-811E-4822-9F5F-48AC6A9E31B3}" type="presOf" srcId="{F1C0B43A-24B4-4486-94CF-6E97EA3B21F4}" destId="{30D5CCE0-6404-4558-82EB-EB835EBF5DF5}" srcOrd="1" destOrd="0" presId="urn:microsoft.com/office/officeart/2005/8/layout/list1"/>
    <dgm:cxn modelId="{BC6F1715-C9C2-46B0-9C94-190EBBA92939}" type="presParOf" srcId="{E74F6173-E1AF-4BAD-BEA0-3E31533E1EFE}" destId="{8A56AE92-AF7A-4726-8CF8-FBA6EF713556}" srcOrd="0" destOrd="0" presId="urn:microsoft.com/office/officeart/2005/8/layout/list1"/>
    <dgm:cxn modelId="{56EC18B1-823F-4235-80AE-C41A8EDBD5F9}" type="presParOf" srcId="{8A56AE92-AF7A-4726-8CF8-FBA6EF713556}" destId="{F1132CDF-11A8-4E1F-A523-F0E68A511B2C}" srcOrd="0" destOrd="0" presId="urn:microsoft.com/office/officeart/2005/8/layout/list1"/>
    <dgm:cxn modelId="{60849236-23EF-40B8-B85C-7EA19E087415}" type="presParOf" srcId="{8A56AE92-AF7A-4726-8CF8-FBA6EF713556}" destId="{30D5CCE0-6404-4558-82EB-EB835EBF5DF5}" srcOrd="1" destOrd="0" presId="urn:microsoft.com/office/officeart/2005/8/layout/list1"/>
    <dgm:cxn modelId="{0FBB1E90-5FEE-4326-B8C8-D65F4B789FC9}" type="presParOf" srcId="{E74F6173-E1AF-4BAD-BEA0-3E31533E1EFE}" destId="{1C7B94D6-306D-4ACF-B4C0-6A288ECA2A85}" srcOrd="1" destOrd="0" presId="urn:microsoft.com/office/officeart/2005/8/layout/list1"/>
    <dgm:cxn modelId="{1D85AF03-4E1D-446E-BCBF-CE1777298E49}" type="presParOf" srcId="{E74F6173-E1AF-4BAD-BEA0-3E31533E1EFE}" destId="{88842374-B044-4129-9912-D97272C913F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Бородино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450295" custLinFactNeighborX="-77186" custLinFactNeighborY="6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Ул. </a:t>
          </a:r>
          <a:r>
            <a:rPr lang="ru-RU" sz="1400" b="1" dirty="0" err="1" smtClean="0"/>
            <a:t>Льнозаводская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94948" custScaleY="13808" custLinFactNeighborX="-77186" custLinFactNeighborY="6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Матюшкино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450295" custLinFactNeighborX="-77186" custLinFactNeighborY="6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пос. Кировский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450295" custLinFactNeighborX="-77186" custLinFactNeighborY="6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Старое </a:t>
          </a:r>
          <a:r>
            <a:rPr lang="ru-RU" sz="1400" b="1" dirty="0" err="1" smtClean="0"/>
            <a:t>Лисино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00098" custScaleY="16115" custLinFactX="139188" custLinFactNeighborX="200000" custLinFactNeighborY="44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C7159E-C58F-4723-B2DF-1D4106AA8E08}" type="doc">
      <dgm:prSet loTypeId="urn:microsoft.com/office/officeart/2005/8/layout/default#4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3BD7205-418A-4BA3-BF19-0E3269B2BFD8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+ 150 рабочих мест</a:t>
          </a:r>
          <a:endParaRPr lang="ru-RU" b="1" dirty="0"/>
        </a:p>
      </dgm:t>
    </dgm:pt>
    <dgm:pt modelId="{EC456A91-4F33-48A5-8D77-7451608C087F}" type="parTrans" cxnId="{6460B2F6-8585-4DF4-9087-8BDA97123FCC}">
      <dgm:prSet/>
      <dgm:spPr/>
      <dgm:t>
        <a:bodyPr/>
        <a:lstStyle/>
        <a:p>
          <a:endParaRPr lang="ru-RU"/>
        </a:p>
      </dgm:t>
    </dgm:pt>
    <dgm:pt modelId="{66C36111-65E8-4E93-BDF0-B5B8007B28EA}" type="sibTrans" cxnId="{6460B2F6-8585-4DF4-9087-8BDA97123FCC}">
      <dgm:prSet/>
      <dgm:spPr/>
      <dgm:t>
        <a:bodyPr/>
        <a:lstStyle/>
        <a:p>
          <a:endParaRPr lang="ru-RU"/>
        </a:p>
      </dgm:t>
    </dgm:pt>
    <dgm:pt modelId="{99802BA3-AFB5-4603-8DE0-66CDF482A242}" type="pres">
      <dgm:prSet presAssocID="{95C7159E-C58F-4723-B2DF-1D4106AA8E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C1CD1-A341-433E-AB81-B0B3A2E7F2CF}" type="pres">
      <dgm:prSet presAssocID="{A3BD7205-418A-4BA3-BF19-0E3269B2BFD8}" presName="node" presStyleLbl="node1" presStyleIdx="0" presStyleCnt="1" custLinFactY="-95187" custLinFactNeighborX="3090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C22D46-1F07-48B1-AA2A-E9B8CB0D6E9C}" type="presOf" srcId="{A3BD7205-418A-4BA3-BF19-0E3269B2BFD8}" destId="{C9BC1CD1-A341-433E-AB81-B0B3A2E7F2CF}" srcOrd="0" destOrd="0" presId="urn:microsoft.com/office/officeart/2005/8/layout/default#4"/>
    <dgm:cxn modelId="{2FF68034-A275-4CF9-86ED-0E357DE07F3A}" type="presOf" srcId="{95C7159E-C58F-4723-B2DF-1D4106AA8E08}" destId="{99802BA3-AFB5-4603-8DE0-66CDF482A242}" srcOrd="0" destOrd="0" presId="urn:microsoft.com/office/officeart/2005/8/layout/default#4"/>
    <dgm:cxn modelId="{6460B2F6-8585-4DF4-9087-8BDA97123FCC}" srcId="{95C7159E-C58F-4723-B2DF-1D4106AA8E08}" destId="{A3BD7205-418A-4BA3-BF19-0E3269B2BFD8}" srcOrd="0" destOrd="0" parTransId="{EC456A91-4F33-48A5-8D77-7451608C087F}" sibTransId="{66C36111-65E8-4E93-BDF0-B5B8007B28EA}"/>
    <dgm:cxn modelId="{532BB70E-68B9-4D01-B36F-181F2064E790}" type="presParOf" srcId="{99802BA3-AFB5-4603-8DE0-66CDF482A242}" destId="{C9BC1CD1-A341-433E-AB81-B0B3A2E7F2CF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Ул. 1-я Комсомольская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94948" custScaleY="13808" custLinFactNeighborX="-77186" custLinFactNeighborY="6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F74A4F-21CA-40DC-A0F3-967D3567217C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53075AF-40E0-47BA-A958-E2CE51802928}" type="presOf" srcId="{990DBBB9-2965-4BC9-8C59-3EF78243B57E}" destId="{5D47FD45-634D-4C5A-8BA3-6F03A43F9447}" srcOrd="0" destOrd="0" presId="urn:microsoft.com/office/officeart/2005/8/layout/default#18"/>
    <dgm:cxn modelId="{363914F0-5C97-48F6-8F18-F67461510A30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D361B80-9AD7-4877-960B-E902DECDC646}" type="doc">
      <dgm:prSet loTypeId="urn:microsoft.com/office/officeart/2005/8/layout/default" loCatId="list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1F0F1BC-F439-48DD-A885-41ACBD3E4B34}">
      <dgm:prSet phldrT="[Текст]"/>
      <dgm:spPr/>
      <dgm:t>
        <a:bodyPr/>
        <a:lstStyle/>
        <a:p>
          <a:r>
            <a:rPr lang="ru-RU" dirty="0" smtClean="0"/>
            <a:t>ООО «Газпром» ведется разработка проектной документации по строительству магистрального газопровода до деревень</a:t>
          </a:r>
          <a:endParaRPr lang="ru-RU" dirty="0"/>
        </a:p>
      </dgm:t>
    </dgm:pt>
    <dgm:pt modelId="{A7E40E5F-4E59-4D8C-98A8-F47D5F986B52}" type="parTrans" cxnId="{2CFB5DD9-59FB-4A66-8849-37C3963D23AB}">
      <dgm:prSet/>
      <dgm:spPr/>
      <dgm:t>
        <a:bodyPr/>
        <a:lstStyle/>
        <a:p>
          <a:endParaRPr lang="ru-RU"/>
        </a:p>
      </dgm:t>
    </dgm:pt>
    <dgm:pt modelId="{70B3557A-D31F-4051-B2B2-35939647BD18}" type="sibTrans" cxnId="{2CFB5DD9-59FB-4A66-8849-37C3963D23AB}">
      <dgm:prSet/>
      <dgm:spPr/>
      <dgm:t>
        <a:bodyPr/>
        <a:lstStyle/>
        <a:p>
          <a:endParaRPr lang="ru-RU"/>
        </a:p>
      </dgm:t>
    </dgm:pt>
    <dgm:pt modelId="{E530E9C1-130D-4279-8885-D9BCEA9D78BD}">
      <dgm:prSet phldrT="[Текст]"/>
      <dgm:spPr/>
      <dgm:t>
        <a:bodyPr/>
        <a:lstStyle/>
        <a:p>
          <a:r>
            <a:rPr lang="ru-RU" dirty="0" smtClean="0"/>
            <a:t>ОА «</a:t>
          </a:r>
          <a:r>
            <a:rPr lang="ru-RU" dirty="0" err="1" smtClean="0"/>
            <a:t>Мособлгаз</a:t>
          </a:r>
          <a:r>
            <a:rPr lang="ru-RU" dirty="0" smtClean="0"/>
            <a:t>» будет осуществлять проектирование и строительство сетей газопровода </a:t>
          </a:r>
          <a:r>
            <a:rPr lang="ru-RU" dirty="0" err="1" smtClean="0"/>
            <a:t>Узорово</a:t>
          </a:r>
          <a:r>
            <a:rPr lang="ru-RU" dirty="0" smtClean="0"/>
            <a:t> – </a:t>
          </a:r>
          <a:r>
            <a:rPr lang="ru-RU" dirty="0" err="1" smtClean="0"/>
            <a:t>Сологино</a:t>
          </a:r>
          <a:r>
            <a:rPr lang="ru-RU" dirty="0" smtClean="0"/>
            <a:t>, </a:t>
          </a:r>
          <a:r>
            <a:rPr lang="ru-RU" dirty="0" err="1" smtClean="0"/>
            <a:t>Астренево</a:t>
          </a:r>
          <a:r>
            <a:rPr lang="ru-RU" dirty="0" smtClean="0"/>
            <a:t> - </a:t>
          </a:r>
          <a:r>
            <a:rPr lang="ru-RU" dirty="0" err="1" smtClean="0"/>
            <a:t>Мамоново</a:t>
          </a:r>
          <a:endParaRPr lang="ru-RU" dirty="0"/>
        </a:p>
      </dgm:t>
    </dgm:pt>
    <dgm:pt modelId="{88E3A24E-DDC9-483E-993C-A59726D5A6A1}" type="parTrans" cxnId="{D1EDB32B-46B8-46C7-8896-231DD4E145FD}">
      <dgm:prSet/>
      <dgm:spPr/>
      <dgm:t>
        <a:bodyPr/>
        <a:lstStyle/>
        <a:p>
          <a:endParaRPr lang="ru-RU"/>
        </a:p>
      </dgm:t>
    </dgm:pt>
    <dgm:pt modelId="{D9C2FCFB-B5CE-4EFB-95A0-2A9454E2E62A}" type="sibTrans" cxnId="{D1EDB32B-46B8-46C7-8896-231DD4E145FD}">
      <dgm:prSet/>
      <dgm:spPr/>
      <dgm:t>
        <a:bodyPr/>
        <a:lstStyle/>
        <a:p>
          <a:endParaRPr lang="ru-RU"/>
        </a:p>
      </dgm:t>
    </dgm:pt>
    <dgm:pt modelId="{6421B84E-B2E0-4C9D-92B8-B9F7088F59DA}">
      <dgm:prSet phldrT="[Текст]"/>
      <dgm:spPr/>
      <dgm:t>
        <a:bodyPr/>
        <a:lstStyle/>
        <a:p>
          <a:r>
            <a:rPr lang="ru-RU" dirty="0" smtClean="0"/>
            <a:t>План строительства – 2024 год</a:t>
          </a:r>
          <a:endParaRPr lang="ru-RU" dirty="0"/>
        </a:p>
      </dgm:t>
    </dgm:pt>
    <dgm:pt modelId="{E98B2497-71C6-45F0-9F31-11BE0F9E6692}" type="parTrans" cxnId="{670EA9FD-C80B-46CC-9406-DAD86266A251}">
      <dgm:prSet/>
      <dgm:spPr/>
      <dgm:t>
        <a:bodyPr/>
        <a:lstStyle/>
        <a:p>
          <a:endParaRPr lang="ru-RU"/>
        </a:p>
      </dgm:t>
    </dgm:pt>
    <dgm:pt modelId="{054D5A7D-79E1-445F-AD69-B34A46D100A3}" type="sibTrans" cxnId="{670EA9FD-C80B-46CC-9406-DAD86266A251}">
      <dgm:prSet/>
      <dgm:spPr/>
      <dgm:t>
        <a:bodyPr/>
        <a:lstStyle/>
        <a:p>
          <a:endParaRPr lang="ru-RU"/>
        </a:p>
      </dgm:t>
    </dgm:pt>
    <dgm:pt modelId="{9F5A78AA-A38F-4117-8C0D-12870A7FC28F}" type="pres">
      <dgm:prSet presAssocID="{3D361B80-9AD7-4877-960B-E902DECDC6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20AF2E-79A8-4453-8A64-4701D3D9EC67}" type="pres">
      <dgm:prSet presAssocID="{D1F0F1BC-F439-48DD-A885-41ACBD3E4B34}" presName="node" presStyleLbl="node1" presStyleIdx="0" presStyleCnt="3" custScaleX="295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8F936C-2B30-4361-97C4-15E2BE117878}" type="pres">
      <dgm:prSet presAssocID="{70B3557A-D31F-4051-B2B2-35939647BD18}" presName="sibTrans" presStyleCnt="0"/>
      <dgm:spPr/>
    </dgm:pt>
    <dgm:pt modelId="{9DB529C3-FD41-41DB-AB2C-AB087277B598}" type="pres">
      <dgm:prSet presAssocID="{E530E9C1-130D-4279-8885-D9BCEA9D78BD}" presName="node" presStyleLbl="node1" presStyleIdx="1" presStyleCnt="3" custScaleX="292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CBC07-9272-48AA-9884-FD1C6343BA77}" type="pres">
      <dgm:prSet presAssocID="{D9C2FCFB-B5CE-4EFB-95A0-2A9454E2E62A}" presName="sibTrans" presStyleCnt="0"/>
      <dgm:spPr/>
    </dgm:pt>
    <dgm:pt modelId="{1DF0C759-73C9-4EC8-8F2A-7784151D76F1}" type="pres">
      <dgm:prSet presAssocID="{6421B84E-B2E0-4C9D-92B8-B9F7088F59DA}" presName="node" presStyleLbl="node1" presStyleIdx="2" presStyleCnt="3" custScaleX="292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EDB32B-46B8-46C7-8896-231DD4E145FD}" srcId="{3D361B80-9AD7-4877-960B-E902DECDC646}" destId="{E530E9C1-130D-4279-8885-D9BCEA9D78BD}" srcOrd="1" destOrd="0" parTransId="{88E3A24E-DDC9-483E-993C-A59726D5A6A1}" sibTransId="{D9C2FCFB-B5CE-4EFB-95A0-2A9454E2E62A}"/>
    <dgm:cxn modelId="{7A045E15-EFBF-4724-A26C-EBFF6114AE68}" type="presOf" srcId="{E530E9C1-130D-4279-8885-D9BCEA9D78BD}" destId="{9DB529C3-FD41-41DB-AB2C-AB087277B598}" srcOrd="0" destOrd="0" presId="urn:microsoft.com/office/officeart/2005/8/layout/default"/>
    <dgm:cxn modelId="{2CFB5DD9-59FB-4A66-8849-37C3963D23AB}" srcId="{3D361B80-9AD7-4877-960B-E902DECDC646}" destId="{D1F0F1BC-F439-48DD-A885-41ACBD3E4B34}" srcOrd="0" destOrd="0" parTransId="{A7E40E5F-4E59-4D8C-98A8-F47D5F986B52}" sibTransId="{70B3557A-D31F-4051-B2B2-35939647BD18}"/>
    <dgm:cxn modelId="{32D728BA-76DA-44FC-BAB2-1C43FB598C05}" type="presOf" srcId="{D1F0F1BC-F439-48DD-A885-41ACBD3E4B34}" destId="{9C20AF2E-79A8-4453-8A64-4701D3D9EC67}" srcOrd="0" destOrd="0" presId="urn:microsoft.com/office/officeart/2005/8/layout/default"/>
    <dgm:cxn modelId="{94ADEE44-B0F4-4304-87F0-D7247D8E86B5}" type="presOf" srcId="{3D361B80-9AD7-4877-960B-E902DECDC646}" destId="{9F5A78AA-A38F-4117-8C0D-12870A7FC28F}" srcOrd="0" destOrd="0" presId="urn:microsoft.com/office/officeart/2005/8/layout/default"/>
    <dgm:cxn modelId="{670EA9FD-C80B-46CC-9406-DAD86266A251}" srcId="{3D361B80-9AD7-4877-960B-E902DECDC646}" destId="{6421B84E-B2E0-4C9D-92B8-B9F7088F59DA}" srcOrd="2" destOrd="0" parTransId="{E98B2497-71C6-45F0-9F31-11BE0F9E6692}" sibTransId="{054D5A7D-79E1-445F-AD69-B34A46D100A3}"/>
    <dgm:cxn modelId="{6FFC60BB-05D4-4F58-90CF-B085253184C8}" type="presOf" srcId="{6421B84E-B2E0-4C9D-92B8-B9F7088F59DA}" destId="{1DF0C759-73C9-4EC8-8F2A-7784151D76F1}" srcOrd="0" destOrd="0" presId="urn:microsoft.com/office/officeart/2005/8/layout/default"/>
    <dgm:cxn modelId="{9BF1D324-B2A5-434D-AF47-59F0B843C625}" type="presParOf" srcId="{9F5A78AA-A38F-4117-8C0D-12870A7FC28F}" destId="{9C20AF2E-79A8-4453-8A64-4701D3D9EC67}" srcOrd="0" destOrd="0" presId="urn:microsoft.com/office/officeart/2005/8/layout/default"/>
    <dgm:cxn modelId="{FC416BDE-7181-4760-9CBE-6E92F262ADC4}" type="presParOf" srcId="{9F5A78AA-A38F-4117-8C0D-12870A7FC28F}" destId="{5F8F936C-2B30-4361-97C4-15E2BE117878}" srcOrd="1" destOrd="0" presId="urn:microsoft.com/office/officeart/2005/8/layout/default"/>
    <dgm:cxn modelId="{2234C798-4394-4DD2-A8B1-C397D6649A44}" type="presParOf" srcId="{9F5A78AA-A38F-4117-8C0D-12870A7FC28F}" destId="{9DB529C3-FD41-41DB-AB2C-AB087277B598}" srcOrd="2" destOrd="0" presId="urn:microsoft.com/office/officeart/2005/8/layout/default"/>
    <dgm:cxn modelId="{208ABC02-0300-4196-838B-769FF1C15F4F}" type="presParOf" srcId="{9F5A78AA-A38F-4117-8C0D-12870A7FC28F}" destId="{26BCBC07-9272-48AA-9884-FD1C6343BA77}" srcOrd="3" destOrd="0" presId="urn:microsoft.com/office/officeart/2005/8/layout/default"/>
    <dgm:cxn modelId="{0C04E6EA-9EE2-4496-98A2-565A385C0DF4}" type="presParOf" srcId="{9F5A78AA-A38F-4117-8C0D-12870A7FC28F}" destId="{1DF0C759-73C9-4EC8-8F2A-7784151D76F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D361B80-9AD7-4877-960B-E902DECDC646}" type="doc">
      <dgm:prSet loTypeId="urn:microsoft.com/office/officeart/2005/8/layout/default" loCatId="list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530E9C1-130D-4279-8885-D9BCEA9D78BD}">
      <dgm:prSet phldrT="[Текст]"/>
      <dgm:spPr/>
      <dgm:t>
        <a:bodyPr/>
        <a:lstStyle/>
        <a:p>
          <a:r>
            <a:rPr lang="ru-RU" dirty="0" smtClean="0"/>
            <a:t>Разрабатывается конкурсная документация для получения технических условий для разработки проекта по газификации для </a:t>
          </a:r>
          <a:r>
            <a:rPr lang="ru-RU" dirty="0" err="1" smtClean="0"/>
            <a:t>Звягино</a:t>
          </a:r>
          <a:r>
            <a:rPr lang="ru-RU" dirty="0" smtClean="0"/>
            <a:t>, Чапаево, Пешки, </a:t>
          </a:r>
          <a:r>
            <a:rPr lang="ru-RU" dirty="0" err="1" smtClean="0"/>
            <a:t>Кудрино</a:t>
          </a:r>
          <a:r>
            <a:rPr lang="ru-RU" dirty="0" smtClean="0"/>
            <a:t>, </a:t>
          </a:r>
          <a:r>
            <a:rPr lang="ru-RU" dirty="0" err="1" smtClean="0"/>
            <a:t>Чекчино</a:t>
          </a:r>
          <a:r>
            <a:rPr lang="ru-RU" dirty="0" smtClean="0"/>
            <a:t>, </a:t>
          </a:r>
          <a:r>
            <a:rPr lang="ru-RU" dirty="0" err="1" smtClean="0"/>
            <a:t>Телешово</a:t>
          </a:r>
          <a:r>
            <a:rPr lang="ru-RU" dirty="0" smtClean="0"/>
            <a:t>, </a:t>
          </a:r>
          <a:r>
            <a:rPr lang="ru-RU" dirty="0" err="1" smtClean="0"/>
            <a:t>Кушелово</a:t>
          </a:r>
          <a:r>
            <a:rPr lang="ru-RU" dirty="0" smtClean="0"/>
            <a:t>, Рождество, </a:t>
          </a:r>
          <a:r>
            <a:rPr lang="ru-RU" dirty="0" err="1" smtClean="0"/>
            <a:t>Ильинское</a:t>
          </a:r>
          <a:endParaRPr lang="ru-RU" dirty="0"/>
        </a:p>
      </dgm:t>
    </dgm:pt>
    <dgm:pt modelId="{88E3A24E-DDC9-483E-993C-A59726D5A6A1}" type="parTrans" cxnId="{D1EDB32B-46B8-46C7-8896-231DD4E145FD}">
      <dgm:prSet/>
      <dgm:spPr/>
      <dgm:t>
        <a:bodyPr/>
        <a:lstStyle/>
        <a:p>
          <a:endParaRPr lang="ru-RU"/>
        </a:p>
      </dgm:t>
    </dgm:pt>
    <dgm:pt modelId="{D9C2FCFB-B5CE-4EFB-95A0-2A9454E2E62A}" type="sibTrans" cxnId="{D1EDB32B-46B8-46C7-8896-231DD4E145FD}">
      <dgm:prSet/>
      <dgm:spPr/>
      <dgm:t>
        <a:bodyPr/>
        <a:lstStyle/>
        <a:p>
          <a:endParaRPr lang="ru-RU"/>
        </a:p>
      </dgm:t>
    </dgm:pt>
    <dgm:pt modelId="{9F5A78AA-A38F-4117-8C0D-12870A7FC28F}" type="pres">
      <dgm:prSet presAssocID="{3D361B80-9AD7-4877-960B-E902DECDC6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B529C3-FD41-41DB-AB2C-AB087277B598}" type="pres">
      <dgm:prSet presAssocID="{E530E9C1-130D-4279-8885-D9BCEA9D78BD}" presName="node" presStyleLbl="node1" presStyleIdx="0" presStyleCnt="1" custScaleX="292810" custScaleY="173130" custLinFactNeighborX="-5251" custLinFactNeighborY="-7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EDB32B-46B8-46C7-8896-231DD4E145FD}" srcId="{3D361B80-9AD7-4877-960B-E902DECDC646}" destId="{E530E9C1-130D-4279-8885-D9BCEA9D78BD}" srcOrd="0" destOrd="0" parTransId="{88E3A24E-DDC9-483E-993C-A59726D5A6A1}" sibTransId="{D9C2FCFB-B5CE-4EFB-95A0-2A9454E2E62A}"/>
    <dgm:cxn modelId="{7A045E15-EFBF-4724-A26C-EBFF6114AE68}" type="presOf" srcId="{E530E9C1-130D-4279-8885-D9BCEA9D78BD}" destId="{9DB529C3-FD41-41DB-AB2C-AB087277B598}" srcOrd="0" destOrd="0" presId="urn:microsoft.com/office/officeart/2005/8/layout/default"/>
    <dgm:cxn modelId="{94ADEE44-B0F4-4304-87F0-D7247D8E86B5}" type="presOf" srcId="{3D361B80-9AD7-4877-960B-E902DECDC646}" destId="{9F5A78AA-A38F-4117-8C0D-12870A7FC28F}" srcOrd="0" destOrd="0" presId="urn:microsoft.com/office/officeart/2005/8/layout/default"/>
    <dgm:cxn modelId="{2234C798-4394-4DD2-A8B1-C397D6649A44}" type="presParOf" srcId="{9F5A78AA-A38F-4117-8C0D-12870A7FC28F}" destId="{9DB529C3-FD41-41DB-AB2C-AB087277B59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E96B402-37C0-4891-AB81-CB52D172A438}" type="presOf" srcId="{74D847F3-8E68-452E-A589-F1EFDE81626A}" destId="{18F48979-7D0F-4D9C-B359-A3A553B76066}" srcOrd="0" destOrd="0" presId="urn:microsoft.com/office/officeart/2005/8/layout/default#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пос. Большая Сестра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177D74-A077-4166-8A6D-21B93C7FDCD0}" type="presOf" srcId="{990DBBB9-2965-4BC9-8C59-3EF78243B57E}" destId="{5D47FD45-634D-4C5A-8BA3-6F03A43F9447}" srcOrd="0" destOrd="0" presId="urn:microsoft.com/office/officeart/2005/8/layout/default#12"/>
    <dgm:cxn modelId="{5961BD59-AFF3-4CAA-8378-8DB571957814}" type="presOf" srcId="{74D847F3-8E68-452E-A589-F1EFDE81626A}" destId="{18F48979-7D0F-4D9C-B359-A3A553B76066}" srcOrd="0" destOrd="0" presId="urn:microsoft.com/office/officeart/2005/8/layout/default#12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00AF0444-29E8-4251-B781-4B4D8EF3C3BB}" type="presParOf" srcId="{18F48979-7D0F-4D9C-B359-A3A553B76066}" destId="{5D47FD45-634D-4C5A-8BA3-6F03A43F9447}" srcOrd="0" destOrd="0" presId="urn:microsoft.com/office/officeart/2005/8/layout/default#12"/>
  </dgm:cxnLst>
  <dgm:bg>
    <a:solidFill>
      <a:schemeClr val="tx1">
        <a:lumMod val="65000"/>
        <a:lumOff val="3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дер. </a:t>
          </a:r>
          <a:r>
            <a:rPr lang="ru-RU" sz="1400" b="1" dirty="0" err="1" smtClean="0"/>
            <a:t>Михалево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243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5BFF3-C561-498B-803B-D8C88F49F293}" type="presOf" srcId="{990DBBB9-2965-4BC9-8C59-3EF78243B57E}" destId="{5D47FD45-634D-4C5A-8BA3-6F03A43F9447}" srcOrd="0" destOrd="0" presId="urn:microsoft.com/office/officeart/2005/8/layout/default#14"/>
    <dgm:cxn modelId="{ECC4DBB4-8198-41D5-B789-0F36E31B4A33}" type="presOf" srcId="{74D847F3-8E68-452E-A589-F1EFDE81626A}" destId="{18F48979-7D0F-4D9C-B359-A3A553B76066}" srcOrd="0" destOrd="0" presId="urn:microsoft.com/office/officeart/2005/8/layout/default#14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D6527D89-202E-42CA-9A2A-7A26ABC30C95}" type="presParOf" srcId="{18F48979-7D0F-4D9C-B359-A3A553B76066}" destId="{5D47FD45-634D-4C5A-8BA3-6F03A43F9447}" srcOrd="0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дер. Введенское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404359" custLinFactX="18613" custLinFactNeighborX="100000" custLinFactNeighborY="-44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3678B-EF98-4E6F-AFC7-694FF5A13012}" type="presOf" srcId="{990DBBB9-2965-4BC9-8C59-3EF78243B57E}" destId="{5D47FD45-634D-4C5A-8BA3-6F03A43F9447}" srcOrd="0" destOrd="0" presId="urn:microsoft.com/office/officeart/2005/8/layout/default#15"/>
    <dgm:cxn modelId="{E192BCC3-D2FD-4DD0-9EAC-72F41198F44E}" type="presOf" srcId="{74D847F3-8E68-452E-A589-F1EFDE81626A}" destId="{18F48979-7D0F-4D9C-B359-A3A553B76066}" srcOrd="0" destOrd="0" presId="urn:microsoft.com/office/officeart/2005/8/layout/default#15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B7BA281-48A9-4B7D-9477-DE7FB00E7800}" type="presParOf" srcId="{18F48979-7D0F-4D9C-B359-A3A553B76066}" destId="{5D47FD45-634D-4C5A-8BA3-6F03A43F9447}" srcOrd="0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пос. Лотошино, микрорайон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7874" custLinFactNeighborY="80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DC0292-1FC1-4241-B7FE-ABDA029BE725}" type="presOf" srcId="{990DBBB9-2965-4BC9-8C59-3EF78243B57E}" destId="{5D47FD45-634D-4C5A-8BA3-6F03A43F9447}" srcOrd="0" destOrd="0" presId="urn:microsoft.com/office/officeart/2005/8/layout/default#17"/>
    <dgm:cxn modelId="{0195E4E4-C332-4582-AC53-07B4EC289F73}" type="presOf" srcId="{74D847F3-8E68-452E-A589-F1EFDE81626A}" destId="{18F48979-7D0F-4D9C-B359-A3A553B76066}" srcOrd="0" destOrd="0" presId="urn:microsoft.com/office/officeart/2005/8/layout/default#17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78A261B-648F-4242-9D53-B733E3AE184C}" type="presParOf" srcId="{18F48979-7D0F-4D9C-B359-A3A553B76066}" destId="{5D47FD45-634D-4C5A-8BA3-6F03A43F9447}" srcOrd="0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Введенское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0F4D24-18E9-415C-9C02-166133755727}" type="presOf" srcId="{74D847F3-8E68-452E-A589-F1EFDE81626A}" destId="{18F48979-7D0F-4D9C-B359-A3A553B76066}" srcOrd="0" destOrd="0" presId="urn:microsoft.com/office/officeart/2005/8/layout/default#1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C6CA165-F4AF-492E-AFA3-D15E96235339}" type="presOf" srcId="{990DBBB9-2965-4BC9-8C59-3EF78243B57E}" destId="{5D47FD45-634D-4C5A-8BA3-6F03A43F9447}" srcOrd="0" destOrd="0" presId="urn:microsoft.com/office/officeart/2005/8/layout/default#18"/>
    <dgm:cxn modelId="{AB16E4DD-82D2-4BF9-8851-08D48ED935CE}" type="presParOf" srcId="{18F48979-7D0F-4D9C-B359-A3A553B76066}" destId="{5D47FD45-634D-4C5A-8BA3-6F03A43F9447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C7159E-C58F-4723-B2DF-1D4106AA8E08}" type="doc">
      <dgm:prSet loTypeId="urn:microsoft.com/office/officeart/2005/8/layout/default#5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3BD7205-418A-4BA3-BF19-0E3269B2BFD8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+ 30 рабочих мест</a:t>
          </a:r>
          <a:endParaRPr lang="ru-RU" b="1" dirty="0"/>
        </a:p>
      </dgm:t>
    </dgm:pt>
    <dgm:pt modelId="{EC456A91-4F33-48A5-8D77-7451608C087F}" type="parTrans" cxnId="{6460B2F6-8585-4DF4-9087-8BDA97123FCC}">
      <dgm:prSet/>
      <dgm:spPr/>
      <dgm:t>
        <a:bodyPr/>
        <a:lstStyle/>
        <a:p>
          <a:endParaRPr lang="ru-RU"/>
        </a:p>
      </dgm:t>
    </dgm:pt>
    <dgm:pt modelId="{66C36111-65E8-4E93-BDF0-B5B8007B28EA}" type="sibTrans" cxnId="{6460B2F6-8585-4DF4-9087-8BDA97123FCC}">
      <dgm:prSet/>
      <dgm:spPr/>
      <dgm:t>
        <a:bodyPr/>
        <a:lstStyle/>
        <a:p>
          <a:endParaRPr lang="ru-RU"/>
        </a:p>
      </dgm:t>
    </dgm:pt>
    <dgm:pt modelId="{99802BA3-AFB5-4603-8DE0-66CDF482A242}" type="pres">
      <dgm:prSet presAssocID="{95C7159E-C58F-4723-B2DF-1D4106AA8E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C1CD1-A341-433E-AB81-B0B3A2E7F2CF}" type="pres">
      <dgm:prSet presAssocID="{A3BD7205-418A-4BA3-BF19-0E3269B2BFD8}" presName="node" presStyleLbl="node1" presStyleIdx="0" presStyleCnt="1" custLinFactNeighborX="-40060" custLinFactNeighborY="57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0B2F6-8585-4DF4-9087-8BDA97123FCC}" srcId="{95C7159E-C58F-4723-B2DF-1D4106AA8E08}" destId="{A3BD7205-418A-4BA3-BF19-0E3269B2BFD8}" srcOrd="0" destOrd="0" parTransId="{EC456A91-4F33-48A5-8D77-7451608C087F}" sibTransId="{66C36111-65E8-4E93-BDF0-B5B8007B28EA}"/>
    <dgm:cxn modelId="{933E5659-F407-4A80-9D6F-49F831348A1D}" type="presOf" srcId="{95C7159E-C58F-4723-B2DF-1D4106AA8E08}" destId="{99802BA3-AFB5-4603-8DE0-66CDF482A242}" srcOrd="0" destOrd="0" presId="urn:microsoft.com/office/officeart/2005/8/layout/default#5"/>
    <dgm:cxn modelId="{7F3D7B37-3100-4F07-92E3-26722A7308BE}" type="presOf" srcId="{A3BD7205-418A-4BA3-BF19-0E3269B2BFD8}" destId="{C9BC1CD1-A341-433E-AB81-B0B3A2E7F2CF}" srcOrd="0" destOrd="0" presId="urn:microsoft.com/office/officeart/2005/8/layout/default#5"/>
    <dgm:cxn modelId="{0BF6A9D8-4C7D-418C-B0A5-F17C0C548794}" type="presParOf" srcId="{99802BA3-AFB5-4603-8DE0-66CDF482A242}" destId="{C9BC1CD1-A341-433E-AB81-B0B3A2E7F2CF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Ивановское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914870-B114-4C2A-A9D1-71406F5D40E4}" type="presOf" srcId="{74D847F3-8E68-452E-A589-F1EFDE81626A}" destId="{18F48979-7D0F-4D9C-B359-A3A553B76066}" srcOrd="0" destOrd="0" presId="urn:microsoft.com/office/officeart/2005/8/layout/default#19"/>
    <dgm:cxn modelId="{F57BC426-EB45-4F88-BE08-8D81876C41FC}" type="presOf" srcId="{990DBBB9-2965-4BC9-8C59-3EF78243B57E}" destId="{5D47FD45-634D-4C5A-8BA3-6F03A43F9447}" srcOrd="0" destOrd="0" presId="urn:microsoft.com/office/officeart/2005/8/layout/default#19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33325F1-6ECB-480A-ACE5-5EBDF8D0AC95}" type="presParOf" srcId="{18F48979-7D0F-4D9C-B359-A3A553B76066}" destId="{5D47FD45-634D-4C5A-8BA3-6F03A43F9447}" srcOrd="0" destOrd="0" presId="urn:microsoft.com/office/officeart/2005/8/layout/default#1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Владимировка</a:t>
          </a:r>
          <a:endParaRPr lang="ru-RU" sz="1400" b="1" dirty="0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7A37A-392B-409D-B5BF-3FB2A43A02EA}" type="presOf" srcId="{74D847F3-8E68-452E-A589-F1EFDE81626A}" destId="{18F48979-7D0F-4D9C-B359-A3A553B76066}" srcOrd="0" destOrd="0" presId="urn:microsoft.com/office/officeart/2005/8/layout/default#20"/>
    <dgm:cxn modelId="{20C4CFAB-D490-48BF-92F0-CCAE17E766A0}" type="presOf" srcId="{990DBBB9-2965-4BC9-8C59-3EF78243B57E}" destId="{5D47FD45-634D-4C5A-8BA3-6F03A43F9447}" srcOrd="0" destOrd="0" presId="urn:microsoft.com/office/officeart/2005/8/layout/default#20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7624119B-80D6-42C5-9040-2F428418689D}" type="presParOf" srcId="{18F48979-7D0F-4D9C-B359-A3A553B76066}" destId="{5D47FD45-634D-4C5A-8BA3-6F03A43F9447}" srcOrd="0" destOrd="0" presId="urn:microsoft.com/office/officeart/2005/8/layout/default#20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Мамоново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8AA947-163E-421F-B812-2CE0BF80973C}" type="presOf" srcId="{990DBBB9-2965-4BC9-8C59-3EF78243B57E}" destId="{5D47FD45-634D-4C5A-8BA3-6F03A43F9447}" srcOrd="0" destOrd="0" presId="urn:microsoft.com/office/officeart/2005/8/layout/default#21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5D55B98-DB9D-4C1E-8D9F-0CFEF0DE938D}" type="presOf" srcId="{74D847F3-8E68-452E-A589-F1EFDE81626A}" destId="{18F48979-7D0F-4D9C-B359-A3A553B76066}" srcOrd="0" destOrd="0" presId="urn:microsoft.com/office/officeart/2005/8/layout/default#21"/>
    <dgm:cxn modelId="{F7032253-778A-4B15-9ADA-BC4533074D8B}" type="presParOf" srcId="{18F48979-7D0F-4D9C-B359-A3A553B76066}" destId="{5D47FD45-634D-4C5A-8BA3-6F03A43F9447}" srcOrd="0" destOrd="0" presId="urn:microsoft.com/office/officeart/2005/8/layout/default#2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Палкино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A0DAAF-8979-4336-8B80-21F1BD5CF4DA}" type="presOf" srcId="{74D847F3-8E68-452E-A589-F1EFDE81626A}" destId="{18F48979-7D0F-4D9C-B359-A3A553B76066}" srcOrd="0" destOrd="0" presId="urn:microsoft.com/office/officeart/2005/8/layout/default#22"/>
    <dgm:cxn modelId="{0D10CC04-1FC2-4514-99FC-BE0E64DAA942}" type="presOf" srcId="{990DBBB9-2965-4BC9-8C59-3EF78243B57E}" destId="{5D47FD45-634D-4C5A-8BA3-6F03A43F9447}" srcOrd="0" destOrd="0" presId="urn:microsoft.com/office/officeart/2005/8/layout/default#22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E8F406B-ECF7-43AA-A39B-0764EBF39DD1}" type="presParOf" srcId="{18F48979-7D0F-4D9C-B359-A3A553B76066}" destId="{5D47FD45-634D-4C5A-8BA3-6F03A43F9447}" srcOrd="0" destOrd="0" presId="urn:microsoft.com/office/officeart/2005/8/layout/default#2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Шелгуново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CB56C3-A548-4141-9302-66831EF1E16B}" type="presOf" srcId="{990DBBB9-2965-4BC9-8C59-3EF78243B57E}" destId="{5D47FD45-634D-4C5A-8BA3-6F03A43F9447}" srcOrd="0" destOrd="0" presId="urn:microsoft.com/office/officeart/2005/8/layout/default#23"/>
    <dgm:cxn modelId="{7B430BC0-5908-4A31-8319-1B275AE0B33A}" type="presOf" srcId="{74D847F3-8E68-452E-A589-F1EFDE81626A}" destId="{18F48979-7D0F-4D9C-B359-A3A553B76066}" srcOrd="0" destOrd="0" presId="urn:microsoft.com/office/officeart/2005/8/layout/default#23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BE8C46B-D906-4898-AAA2-8F1E7F26CE32}" type="presParOf" srcId="{18F48979-7D0F-4D9C-B359-A3A553B76066}" destId="{5D47FD45-634D-4C5A-8BA3-6F03A43F9447}" srcOrd="0" destOrd="0" presId="urn:microsoft.com/office/officeart/2005/8/layout/default#23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Хранево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B4296-2F8C-4010-A541-AFA8774FEA8D}" type="presOf" srcId="{74D847F3-8E68-452E-A589-F1EFDE81626A}" destId="{18F48979-7D0F-4D9C-B359-A3A553B76066}" srcOrd="0" destOrd="0" presId="urn:microsoft.com/office/officeart/2005/8/layout/default#24"/>
    <dgm:cxn modelId="{F5D2767D-10BA-4A55-88FC-04868FAF22C9}" type="presOf" srcId="{990DBBB9-2965-4BC9-8C59-3EF78243B57E}" destId="{5D47FD45-634D-4C5A-8BA3-6F03A43F9447}" srcOrd="0" destOrd="0" presId="urn:microsoft.com/office/officeart/2005/8/layout/default#24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B231A3E-506F-4293-8DCE-FB5900AA3F53}" type="presParOf" srcId="{18F48979-7D0F-4D9C-B359-A3A553B76066}" destId="{5D47FD45-634D-4C5A-8BA3-6F03A43F9447}" srcOrd="0" destOrd="0" presId="urn:microsoft.com/office/officeart/2005/8/layout/default#24"/>
  </dgm:cxnLst>
  <dgm:bg/>
  <dgm:whole/>
  <dgm:extLst>
    <a:ext uri="http://schemas.microsoft.com/office/drawing/2008/diagram">
      <dsp:dataModelExt xmlns:dsp="http://schemas.microsoft.com/office/drawing/2008/diagram" relId="rId45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Чапаево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BF1034-4CD8-4C3B-AE90-2B911B269A28}" type="presOf" srcId="{74D847F3-8E68-452E-A589-F1EFDE81626A}" destId="{18F48979-7D0F-4D9C-B359-A3A553B76066}" srcOrd="0" destOrd="0" presId="urn:microsoft.com/office/officeart/2005/8/layout/default#25"/>
    <dgm:cxn modelId="{DD18A633-4B29-4B62-B0BF-31819969573F}" type="presOf" srcId="{990DBBB9-2965-4BC9-8C59-3EF78243B57E}" destId="{5D47FD45-634D-4C5A-8BA3-6F03A43F9447}" srcOrd="0" destOrd="0" presId="urn:microsoft.com/office/officeart/2005/8/layout/default#25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5B444CF7-BF13-42DC-9778-CA29C1CE7998}" type="presParOf" srcId="{18F48979-7D0F-4D9C-B359-A3A553B76066}" destId="{5D47FD45-634D-4C5A-8BA3-6F03A43F9447}" srcOrd="0" destOrd="0" presId="urn:microsoft.com/office/officeart/2005/8/layout/default#25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2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д. Ушаково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610CAE-68E2-400A-AA9B-754CD7308CB4}" type="presOf" srcId="{990DBBB9-2965-4BC9-8C59-3EF78243B57E}" destId="{5D47FD45-634D-4C5A-8BA3-6F03A43F9447}" srcOrd="0" destOrd="0" presId="urn:microsoft.com/office/officeart/2005/8/layout/default#26"/>
    <dgm:cxn modelId="{6DDAB3AA-146B-4714-A06E-1D7E6A5693A5}" type="presOf" srcId="{74D847F3-8E68-452E-A589-F1EFDE81626A}" destId="{18F48979-7D0F-4D9C-B359-A3A553B76066}" srcOrd="0" destOrd="0" presId="urn:microsoft.com/office/officeart/2005/8/layout/default#26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C162E5D-6E32-42FF-87EE-2E3AC80AD397}" type="presParOf" srcId="{18F48979-7D0F-4D9C-B359-A3A553B76066}" destId="{5D47FD45-634D-4C5A-8BA3-6F03A43F9447}" srcOrd="0" destOrd="0" presId="urn:microsoft.com/office/officeart/2005/8/layout/default#26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7964DCF-4A03-4626-9592-54B056D691C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55CB1B2-7271-43BC-9064-F3A11EFD1E50}">
      <dgm:prSet phldrT="[Текст]" custT="1"/>
      <dgm:spPr/>
      <dgm:t>
        <a:bodyPr/>
        <a:lstStyle/>
        <a:p>
          <a:r>
            <a:rPr lang="ru-RU" sz="1400" b="1" u="sng" dirty="0" smtClean="0"/>
            <a:t>4 молодые семьи </a:t>
          </a:r>
          <a:r>
            <a:rPr lang="ru-RU" sz="1400" b="1" dirty="0" smtClean="0"/>
            <a:t>приобрели собственное жилье в рамках реализации подпрограммы «Обеспечения жильем молодых семей» программы «Жилище» </a:t>
          </a:r>
          <a:endParaRPr lang="ru-RU" sz="1400" b="1" dirty="0"/>
        </a:p>
      </dgm:t>
    </dgm:pt>
    <dgm:pt modelId="{497A00E8-5A59-4E93-A2FF-90A834D5500E}" type="parTrans" cxnId="{13BB989A-409C-4DE0-9FD5-DFA513F0CD68}">
      <dgm:prSet/>
      <dgm:spPr/>
      <dgm:t>
        <a:bodyPr/>
        <a:lstStyle/>
        <a:p>
          <a:endParaRPr lang="ru-RU"/>
        </a:p>
      </dgm:t>
    </dgm:pt>
    <dgm:pt modelId="{78ADE8BB-89EE-40CC-AD6D-06EE0C540208}" type="sibTrans" cxnId="{13BB989A-409C-4DE0-9FD5-DFA513F0CD68}">
      <dgm:prSet/>
      <dgm:spPr/>
      <dgm:t>
        <a:bodyPr/>
        <a:lstStyle/>
        <a:p>
          <a:endParaRPr lang="ru-RU"/>
        </a:p>
      </dgm:t>
    </dgm:pt>
    <dgm:pt modelId="{61D366B5-9ECF-4415-A3BF-29AF0A5B92D9}">
      <dgm:prSet phldrT="[Текст]" custT="1"/>
      <dgm:spPr/>
      <dgm:t>
        <a:bodyPr/>
        <a:lstStyle/>
        <a:p>
          <a:r>
            <a:rPr lang="ru-RU" sz="1400" b="1" u="sng" dirty="0" smtClean="0"/>
            <a:t>4 благоустроенные квартиры </a:t>
          </a:r>
          <a:r>
            <a:rPr lang="ru-RU" sz="1400" b="1" u="none" dirty="0" smtClean="0"/>
            <a:t>предоставлены детям-сиротам по договорам найма </a:t>
          </a:r>
          <a:r>
            <a:rPr lang="ru-RU" sz="1400" b="1" u="none" dirty="0" err="1" smtClean="0"/>
            <a:t>специализованных</a:t>
          </a:r>
          <a:r>
            <a:rPr lang="ru-RU" sz="1400" b="1" u="none" dirty="0" smtClean="0"/>
            <a:t> жилых помещений</a:t>
          </a:r>
          <a:endParaRPr lang="ru-RU" sz="1400" b="1" u="none" dirty="0"/>
        </a:p>
      </dgm:t>
    </dgm:pt>
    <dgm:pt modelId="{CCBE7AC1-9716-4F3E-A563-DF98D1E5804D}" type="parTrans" cxnId="{258F236D-BF52-4DC1-91BA-EE9D82368C7A}">
      <dgm:prSet/>
      <dgm:spPr/>
      <dgm:t>
        <a:bodyPr/>
        <a:lstStyle/>
        <a:p>
          <a:endParaRPr lang="ru-RU"/>
        </a:p>
      </dgm:t>
    </dgm:pt>
    <dgm:pt modelId="{F64E70D4-8020-44A2-ADF3-DB1BD25D78D1}" type="sibTrans" cxnId="{258F236D-BF52-4DC1-91BA-EE9D82368C7A}">
      <dgm:prSet/>
      <dgm:spPr/>
      <dgm:t>
        <a:bodyPr/>
        <a:lstStyle/>
        <a:p>
          <a:endParaRPr lang="ru-RU"/>
        </a:p>
      </dgm:t>
    </dgm:pt>
    <dgm:pt modelId="{A34DA2CD-691D-4BDF-A403-924323E672C1}">
      <dgm:prSet phldrT="[Текст]" custT="1"/>
      <dgm:spPr/>
      <dgm:t>
        <a:bodyPr/>
        <a:lstStyle/>
        <a:p>
          <a:r>
            <a:rPr lang="ru-RU" sz="1400" b="1" u="sng" dirty="0" smtClean="0"/>
            <a:t>Служебные квартиры </a:t>
          </a:r>
          <a:r>
            <a:rPr lang="ru-RU" sz="1400" b="1" dirty="0" smtClean="0"/>
            <a:t>предоставлены:</a:t>
          </a:r>
        </a:p>
        <a:p>
          <a:r>
            <a:rPr lang="ru-RU" sz="1200" b="1" dirty="0" smtClean="0"/>
            <a:t>- 3 врачам Лотошинской ЦРБ</a:t>
          </a:r>
        </a:p>
        <a:p>
          <a:r>
            <a:rPr lang="ru-RU" sz="1200" b="1" dirty="0" smtClean="0"/>
            <a:t>- Учителю Лотошинской СОШ №1</a:t>
          </a:r>
        </a:p>
        <a:p>
          <a:r>
            <a:rPr lang="ru-RU" sz="1200" b="1" dirty="0" smtClean="0"/>
            <a:t>- Преподавателю Лотошинской ДШИ</a:t>
          </a:r>
        </a:p>
      </dgm:t>
    </dgm:pt>
    <dgm:pt modelId="{CE2958B2-28B7-4BAC-9F0B-248E4618E9B0}" type="parTrans" cxnId="{B5E647AC-2DA7-4DC6-946F-F21379D8929B}">
      <dgm:prSet/>
      <dgm:spPr/>
      <dgm:t>
        <a:bodyPr/>
        <a:lstStyle/>
        <a:p>
          <a:endParaRPr lang="ru-RU"/>
        </a:p>
      </dgm:t>
    </dgm:pt>
    <dgm:pt modelId="{9BBCFB74-3D90-451C-9306-4411F3199B29}" type="sibTrans" cxnId="{B5E647AC-2DA7-4DC6-946F-F21379D8929B}">
      <dgm:prSet/>
      <dgm:spPr/>
      <dgm:t>
        <a:bodyPr/>
        <a:lstStyle/>
        <a:p>
          <a:endParaRPr lang="ru-RU"/>
        </a:p>
      </dgm:t>
    </dgm:pt>
    <dgm:pt modelId="{0FB58559-156D-4796-8C1E-438C3B09F682}">
      <dgm:prSet phldrT="[Текст]"/>
      <dgm:spPr/>
      <dgm:t>
        <a:bodyPr/>
        <a:lstStyle/>
        <a:p>
          <a:r>
            <a:rPr lang="ru-RU" b="1" u="sng" dirty="0" smtClean="0"/>
            <a:t>5 семьям </a:t>
          </a:r>
          <a:r>
            <a:rPr lang="ru-RU" b="1" u="none" dirty="0" smtClean="0"/>
            <a:t>предоставлено муниципальное жилье по договору коммерческого найма; </a:t>
          </a:r>
        </a:p>
        <a:p>
          <a:r>
            <a:rPr lang="ru-RU" b="1" u="none" dirty="0" smtClean="0"/>
            <a:t>- многодетной семье, утратившей жилье в результате пожара, предоставлена квартира из маневренного фонда</a:t>
          </a:r>
        </a:p>
        <a:p>
          <a:r>
            <a:rPr lang="ru-RU" b="1" u="none" dirty="0" smtClean="0"/>
            <a:t>- многодетной семье, утратившей жилье в результате пожара, предоставлена квартира по договору социального найма</a:t>
          </a:r>
          <a:endParaRPr lang="ru-RU" b="1" dirty="0"/>
        </a:p>
      </dgm:t>
    </dgm:pt>
    <dgm:pt modelId="{6A92BF9F-C8F6-442A-9418-F3E18283D834}" type="parTrans" cxnId="{F80982D8-86D9-498D-8237-751004504313}">
      <dgm:prSet/>
      <dgm:spPr/>
      <dgm:t>
        <a:bodyPr/>
        <a:lstStyle/>
        <a:p>
          <a:endParaRPr lang="ru-RU"/>
        </a:p>
      </dgm:t>
    </dgm:pt>
    <dgm:pt modelId="{80F36112-0BE0-4E82-9752-69BBCEFDEE05}" type="sibTrans" cxnId="{F80982D8-86D9-498D-8237-751004504313}">
      <dgm:prSet/>
      <dgm:spPr/>
      <dgm:t>
        <a:bodyPr/>
        <a:lstStyle/>
        <a:p>
          <a:endParaRPr lang="ru-RU"/>
        </a:p>
      </dgm:t>
    </dgm:pt>
    <dgm:pt modelId="{59F5190D-34B9-435C-8998-D3750FF52B86}" type="pres">
      <dgm:prSet presAssocID="{D7964DCF-4A03-4626-9592-54B056D691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03A76-A447-48C0-B7A7-4C6DF27BBDAE}" type="pres">
      <dgm:prSet presAssocID="{E55CB1B2-7271-43BC-9064-F3A11EFD1E50}" presName="node" presStyleLbl="node1" presStyleIdx="0" presStyleCnt="4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ED0B0-6E1E-4609-AD37-8CB527BC75C4}" type="pres">
      <dgm:prSet presAssocID="{78ADE8BB-89EE-40CC-AD6D-06EE0C540208}" presName="sibTrans" presStyleCnt="0"/>
      <dgm:spPr/>
    </dgm:pt>
    <dgm:pt modelId="{B89F7ED0-542C-4411-83A2-39FB5D768A1C}" type="pres">
      <dgm:prSet presAssocID="{61D366B5-9ECF-4415-A3BF-29AF0A5B92D9}" presName="node" presStyleLbl="node1" presStyleIdx="1" presStyleCnt="4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17004-DA5D-4882-9BB5-BE0DEA461231}" type="pres">
      <dgm:prSet presAssocID="{F64E70D4-8020-44A2-ADF3-DB1BD25D78D1}" presName="sibTrans" presStyleCnt="0"/>
      <dgm:spPr/>
    </dgm:pt>
    <dgm:pt modelId="{A1B3CA4B-A219-4169-9536-256C63DC4902}" type="pres">
      <dgm:prSet presAssocID="{A34DA2CD-691D-4BDF-A403-924323E672C1}" presName="node" presStyleLbl="node1" presStyleIdx="2" presStyleCnt="4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D6F9A-4FA9-4126-A06C-815B43A9056F}" type="pres">
      <dgm:prSet presAssocID="{9BBCFB74-3D90-451C-9306-4411F3199B29}" presName="sibTrans" presStyleCnt="0"/>
      <dgm:spPr/>
    </dgm:pt>
    <dgm:pt modelId="{14A759D9-80B7-47B2-BF4F-F2C967C96E59}" type="pres">
      <dgm:prSet presAssocID="{0FB58559-156D-4796-8C1E-438C3B09F682}" presName="node" presStyleLbl="node1" presStyleIdx="3" presStyleCnt="4" custScaleX="2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39D71A-BEE6-466A-A404-126FD9467600}" type="presOf" srcId="{A34DA2CD-691D-4BDF-A403-924323E672C1}" destId="{A1B3CA4B-A219-4169-9536-256C63DC4902}" srcOrd="0" destOrd="0" presId="urn:microsoft.com/office/officeart/2005/8/layout/default"/>
    <dgm:cxn modelId="{13BB989A-409C-4DE0-9FD5-DFA513F0CD68}" srcId="{D7964DCF-4A03-4626-9592-54B056D691C0}" destId="{E55CB1B2-7271-43BC-9064-F3A11EFD1E50}" srcOrd="0" destOrd="0" parTransId="{497A00E8-5A59-4E93-A2FF-90A834D5500E}" sibTransId="{78ADE8BB-89EE-40CC-AD6D-06EE0C540208}"/>
    <dgm:cxn modelId="{258F236D-BF52-4DC1-91BA-EE9D82368C7A}" srcId="{D7964DCF-4A03-4626-9592-54B056D691C0}" destId="{61D366B5-9ECF-4415-A3BF-29AF0A5B92D9}" srcOrd="1" destOrd="0" parTransId="{CCBE7AC1-9716-4F3E-A563-DF98D1E5804D}" sibTransId="{F64E70D4-8020-44A2-ADF3-DB1BD25D78D1}"/>
    <dgm:cxn modelId="{7BB6CDED-9932-4E9A-87E8-0EE281F9847D}" type="presOf" srcId="{E55CB1B2-7271-43BC-9064-F3A11EFD1E50}" destId="{6D403A76-A447-48C0-B7A7-4C6DF27BBDAE}" srcOrd="0" destOrd="0" presId="urn:microsoft.com/office/officeart/2005/8/layout/default"/>
    <dgm:cxn modelId="{E5695D60-0FFF-46FE-A007-A26FEBFA708F}" type="presOf" srcId="{D7964DCF-4A03-4626-9592-54B056D691C0}" destId="{59F5190D-34B9-435C-8998-D3750FF52B86}" srcOrd="0" destOrd="0" presId="urn:microsoft.com/office/officeart/2005/8/layout/default"/>
    <dgm:cxn modelId="{42FC7815-686C-42C1-AC9A-74779693F1D5}" type="presOf" srcId="{0FB58559-156D-4796-8C1E-438C3B09F682}" destId="{14A759D9-80B7-47B2-BF4F-F2C967C96E59}" srcOrd="0" destOrd="0" presId="urn:microsoft.com/office/officeart/2005/8/layout/default"/>
    <dgm:cxn modelId="{B5E647AC-2DA7-4DC6-946F-F21379D8929B}" srcId="{D7964DCF-4A03-4626-9592-54B056D691C0}" destId="{A34DA2CD-691D-4BDF-A403-924323E672C1}" srcOrd="2" destOrd="0" parTransId="{CE2958B2-28B7-4BAC-9F0B-248E4618E9B0}" sibTransId="{9BBCFB74-3D90-451C-9306-4411F3199B29}"/>
    <dgm:cxn modelId="{F80982D8-86D9-498D-8237-751004504313}" srcId="{D7964DCF-4A03-4626-9592-54B056D691C0}" destId="{0FB58559-156D-4796-8C1E-438C3B09F682}" srcOrd="3" destOrd="0" parTransId="{6A92BF9F-C8F6-442A-9418-F3E18283D834}" sibTransId="{80F36112-0BE0-4E82-9752-69BBCEFDEE05}"/>
    <dgm:cxn modelId="{50666BD4-647D-4E86-86FA-88118379893A}" type="presOf" srcId="{61D366B5-9ECF-4415-A3BF-29AF0A5B92D9}" destId="{B89F7ED0-542C-4411-83A2-39FB5D768A1C}" srcOrd="0" destOrd="0" presId="urn:microsoft.com/office/officeart/2005/8/layout/default"/>
    <dgm:cxn modelId="{B6787DF7-0366-4E28-BFA3-ABC136562DEE}" type="presParOf" srcId="{59F5190D-34B9-435C-8998-D3750FF52B86}" destId="{6D403A76-A447-48C0-B7A7-4C6DF27BBDAE}" srcOrd="0" destOrd="0" presId="urn:microsoft.com/office/officeart/2005/8/layout/default"/>
    <dgm:cxn modelId="{BEC923B7-BFC3-4004-B63E-3F74090A6C46}" type="presParOf" srcId="{59F5190D-34B9-435C-8998-D3750FF52B86}" destId="{0E2ED0B0-6E1E-4609-AD37-8CB527BC75C4}" srcOrd="1" destOrd="0" presId="urn:microsoft.com/office/officeart/2005/8/layout/default"/>
    <dgm:cxn modelId="{91E114E3-E224-4FDC-9ADF-0E3D85A92EB2}" type="presParOf" srcId="{59F5190D-34B9-435C-8998-D3750FF52B86}" destId="{B89F7ED0-542C-4411-83A2-39FB5D768A1C}" srcOrd="2" destOrd="0" presId="urn:microsoft.com/office/officeart/2005/8/layout/default"/>
    <dgm:cxn modelId="{E18C44CA-4294-4630-8628-6533A4EB9F0D}" type="presParOf" srcId="{59F5190D-34B9-435C-8998-D3750FF52B86}" destId="{8FD17004-DA5D-4882-9BB5-BE0DEA461231}" srcOrd="3" destOrd="0" presId="urn:microsoft.com/office/officeart/2005/8/layout/default"/>
    <dgm:cxn modelId="{DD86F13D-314A-453B-B48C-4E03B7C176FF}" type="presParOf" srcId="{59F5190D-34B9-435C-8998-D3750FF52B86}" destId="{A1B3CA4B-A219-4169-9536-256C63DC4902}" srcOrd="4" destOrd="0" presId="urn:microsoft.com/office/officeart/2005/8/layout/default"/>
    <dgm:cxn modelId="{8924B4B9-F112-493C-97B7-0F89E4479260}" type="presParOf" srcId="{59F5190D-34B9-435C-8998-D3750FF52B86}" destId="{C7AD6F9A-4FA9-4126-A06C-815B43A9056F}" srcOrd="5" destOrd="0" presId="urn:microsoft.com/office/officeart/2005/8/layout/default"/>
    <dgm:cxn modelId="{59205E6E-63CF-46FD-99D5-8C42C37DAD12}" type="presParOf" srcId="{59F5190D-34B9-435C-8998-D3750FF52B86}" destId="{14A759D9-80B7-47B2-BF4F-F2C967C96E5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Проект  в настоящее время  находится  в экспертизе . Срок реализации проекта 2022-2023 г. 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4222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EE0A0-4F49-405A-BAF6-A533165A9FD1}" type="presOf" srcId="{990DBBB9-2965-4BC9-8C59-3EF78243B57E}" destId="{5D47FD45-634D-4C5A-8BA3-6F03A43F9447}" srcOrd="0" destOrd="0" presId="urn:microsoft.com/office/officeart/2005/8/layout/default#8"/>
    <dgm:cxn modelId="{C58BDFB8-7E61-427F-A9BB-6470878EE346}" type="presOf" srcId="{74D847F3-8E68-452E-A589-F1EFDE81626A}" destId="{18F48979-7D0F-4D9C-B359-A3A553B76066}" srcOrd="0" destOrd="0" presId="urn:microsoft.com/office/officeart/2005/8/layout/default#8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1B21D95-91BF-4BB0-953D-008872952664}" type="presParOf" srcId="{18F48979-7D0F-4D9C-B359-A3A553B76066}" destId="{5D47FD45-634D-4C5A-8BA3-6F03A43F9447}" srcOrd="0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7159E-C58F-4723-B2DF-1D4106AA8E08}" type="doc">
      <dgm:prSet loTypeId="urn:microsoft.com/office/officeart/2005/8/layout/default#5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3BD7205-418A-4BA3-BF19-0E3269B2BFD8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b="1" dirty="0" smtClean="0"/>
            <a:t>+ 25 рабочих мест</a:t>
          </a:r>
          <a:endParaRPr lang="ru-RU" b="1" dirty="0"/>
        </a:p>
      </dgm:t>
    </dgm:pt>
    <dgm:pt modelId="{EC456A91-4F33-48A5-8D77-7451608C087F}" type="parTrans" cxnId="{6460B2F6-8585-4DF4-9087-8BDA97123FCC}">
      <dgm:prSet/>
      <dgm:spPr/>
      <dgm:t>
        <a:bodyPr/>
        <a:lstStyle/>
        <a:p>
          <a:endParaRPr lang="ru-RU"/>
        </a:p>
      </dgm:t>
    </dgm:pt>
    <dgm:pt modelId="{66C36111-65E8-4E93-BDF0-B5B8007B28EA}" type="sibTrans" cxnId="{6460B2F6-8585-4DF4-9087-8BDA97123FCC}">
      <dgm:prSet/>
      <dgm:spPr/>
      <dgm:t>
        <a:bodyPr/>
        <a:lstStyle/>
        <a:p>
          <a:endParaRPr lang="ru-RU"/>
        </a:p>
      </dgm:t>
    </dgm:pt>
    <dgm:pt modelId="{99802BA3-AFB5-4603-8DE0-66CDF482A242}" type="pres">
      <dgm:prSet presAssocID="{95C7159E-C58F-4723-B2DF-1D4106AA8E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C1CD1-A341-433E-AB81-B0B3A2E7F2CF}" type="pres">
      <dgm:prSet presAssocID="{A3BD7205-418A-4BA3-BF19-0E3269B2BFD8}" presName="node" presStyleLbl="node1" presStyleIdx="0" presStyleCnt="1" custLinFactNeighborX="0" custLinFactNeighborY="61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0B2F6-8585-4DF4-9087-8BDA97123FCC}" srcId="{95C7159E-C58F-4723-B2DF-1D4106AA8E08}" destId="{A3BD7205-418A-4BA3-BF19-0E3269B2BFD8}" srcOrd="0" destOrd="0" parTransId="{EC456A91-4F33-48A5-8D77-7451608C087F}" sibTransId="{66C36111-65E8-4E93-BDF0-B5B8007B28EA}"/>
    <dgm:cxn modelId="{933E5659-F407-4A80-9D6F-49F831348A1D}" type="presOf" srcId="{95C7159E-C58F-4723-B2DF-1D4106AA8E08}" destId="{99802BA3-AFB5-4603-8DE0-66CDF482A242}" srcOrd="0" destOrd="0" presId="urn:microsoft.com/office/officeart/2005/8/layout/default#5"/>
    <dgm:cxn modelId="{7F3D7B37-3100-4F07-92E3-26722A7308BE}" type="presOf" srcId="{A3BD7205-418A-4BA3-BF19-0E3269B2BFD8}" destId="{C9BC1CD1-A341-433E-AB81-B0B3A2E7F2CF}" srcOrd="0" destOrd="0" presId="urn:microsoft.com/office/officeart/2005/8/layout/default#5"/>
    <dgm:cxn modelId="{0BF6A9D8-4C7D-418C-B0A5-F17C0C548794}" type="presParOf" srcId="{99802BA3-AFB5-4603-8DE0-66CDF482A242}" destId="{C9BC1CD1-A341-433E-AB81-B0B3A2E7F2CF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Стоимость проектных  работ  составила 2 000 000 рублей. Финансирование   из местного бюджета г.о. Лотошино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4222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5FE594-61EC-4996-B742-610A97ECCB1C}" type="presOf" srcId="{990DBBB9-2965-4BC9-8C59-3EF78243B57E}" destId="{5D47FD45-634D-4C5A-8BA3-6F03A43F9447}" srcOrd="0" destOrd="0" presId="urn:microsoft.com/office/officeart/2005/8/layout/default#9"/>
    <dgm:cxn modelId="{748F641D-62F3-4E23-A33B-D01C2BA87050}" type="presOf" srcId="{74D847F3-8E68-452E-A589-F1EFDE81626A}" destId="{18F48979-7D0F-4D9C-B359-A3A553B76066}" srcOrd="0" destOrd="0" presId="urn:microsoft.com/office/officeart/2005/8/layout/default#9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D6BFA6A-E4A0-4E12-8BB8-A2E8D204D2D9}" type="presParOf" srcId="{18F48979-7D0F-4D9C-B359-A3A553B76066}" destId="{5D47FD45-634D-4C5A-8BA3-6F03A43F9447}" srcOrd="0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Стоимость </a:t>
          </a:r>
          <a:r>
            <a:rPr lang="ru-RU" sz="1600" b="1" dirty="0" err="1" smtClean="0"/>
            <a:t>строительно</a:t>
          </a:r>
          <a:r>
            <a:rPr lang="ru-RU" sz="1600" b="1" dirty="0" smtClean="0"/>
            <a:t> - монтажных работ  - 180 000 000 руб.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LinFactNeighborX="-12" custLinFactNeighborY="-8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03D25D-B4E6-4F0C-B3EC-4B91CEF7B4A7}" type="presOf" srcId="{990DBBB9-2965-4BC9-8C59-3EF78243B57E}" destId="{5D47FD45-634D-4C5A-8BA3-6F03A43F9447}" srcOrd="0" destOrd="0" presId="urn:microsoft.com/office/officeart/2005/8/layout/default#10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0D023C2-0F46-4DAA-B301-10F2EF3D00FC}" type="presOf" srcId="{74D847F3-8E68-452E-A589-F1EFDE81626A}" destId="{18F48979-7D0F-4D9C-B359-A3A553B76066}" srcOrd="0" destOrd="0" presId="urn:microsoft.com/office/officeart/2005/8/layout/default#10"/>
    <dgm:cxn modelId="{65F04E94-79F0-4620-B7DF-D440CA36D907}" type="presParOf" srcId="{18F48979-7D0F-4D9C-B359-A3A553B76066}" destId="{5D47FD45-634D-4C5A-8BA3-6F03A43F9447}" srcOrd="0" destOrd="0" presId="urn:microsoft.com/office/officeart/2005/8/layout/default#10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Планируется финансирование  СМР  из  областного и   местного бюджетов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327100" custLinFactNeighborX="-21673" custLinFactNeighborY="7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85333D-9F52-4245-9182-89D8CDB44D62}" type="presOf" srcId="{990DBBB9-2965-4BC9-8C59-3EF78243B57E}" destId="{5D47FD45-634D-4C5A-8BA3-6F03A43F9447}" srcOrd="0" destOrd="0" presId="urn:microsoft.com/office/officeart/2005/8/layout/default#11"/>
    <dgm:cxn modelId="{1E96B402-37C0-4891-AB81-CB52D172A438}" type="presOf" srcId="{74D847F3-8E68-452E-A589-F1EFDE81626A}" destId="{18F48979-7D0F-4D9C-B359-A3A553B76066}" srcOrd="0" destOrd="0" presId="urn:microsoft.com/office/officeart/2005/8/layout/default#11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7C469984-2DB2-4E92-891C-12B4656C7D7B}" type="presParOf" srcId="{18F48979-7D0F-4D9C-B359-A3A553B76066}" destId="{5D47FD45-634D-4C5A-8BA3-6F03A43F9447}" srcOrd="0" destOrd="0" presId="urn:microsoft.com/office/officeart/2005/8/layout/default#1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ru-RU" sz="1400" b="1" dirty="0" smtClean="0"/>
            <a:t>- в настоящее время проект проходит  экспертизу </a:t>
          </a:r>
        </a:p>
        <a:p>
          <a:pPr algn="l"/>
          <a:r>
            <a:rPr lang="ru-RU" sz="1400" b="1" dirty="0" smtClean="0"/>
            <a:t>- стоимость проектно-сметной документации  составит 1 535 858 рублей</a:t>
          </a:r>
        </a:p>
        <a:p>
          <a:pPr algn="l"/>
          <a:r>
            <a:rPr lang="ru-RU" sz="1400" b="1" dirty="0" smtClean="0"/>
            <a:t>- финансирование проектно-изыскательских работ осуществляется  из  местного бюджета</a:t>
          </a:r>
        </a:p>
        <a:p>
          <a:pPr algn="l"/>
          <a:r>
            <a:rPr lang="ru-RU" sz="1400" b="1" dirty="0" smtClean="0"/>
            <a:t>- стоимость строительно-монтажных работ составит  209 млн. рублей</a:t>
          </a:r>
        </a:p>
        <a:p>
          <a:pPr algn="l"/>
          <a:r>
            <a:rPr lang="ru-RU" sz="1400" b="1" dirty="0" smtClean="0"/>
            <a:t>- выполнение работ по капитальному ремонту планируется в 2022-2023 г.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472979" custScaleY="151654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1625AF-248F-4065-8127-8452E947869F}" type="presOf" srcId="{990DBBB9-2965-4BC9-8C59-3EF78243B57E}" destId="{5D47FD45-634D-4C5A-8BA3-6F03A43F9447}" srcOrd="0" destOrd="0" presId="urn:microsoft.com/office/officeart/2005/8/layout/default#44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A006E46-7855-4631-B206-5B3EAE516A76}" type="presOf" srcId="{74D847F3-8E68-452E-A589-F1EFDE81626A}" destId="{18F48979-7D0F-4D9C-B359-A3A553B76066}" srcOrd="0" destOrd="0" presId="urn:microsoft.com/office/officeart/2005/8/layout/default#44"/>
    <dgm:cxn modelId="{E5F0B764-5854-49E3-97AB-2779245B6464}" type="presParOf" srcId="{18F48979-7D0F-4D9C-B359-A3A553B76066}" destId="{5D47FD45-634D-4C5A-8BA3-6F03A43F9447}" srcOrd="0" destOrd="0" presId="urn:microsoft.com/office/officeart/2005/8/layout/default#4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ПРОЕКТ РАЗРАБОТАН И ПРОШЕЛ ЭКСПЕРТИЗУ В ЯНВАРЕ 2021 ГОДА 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149078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7AA29-2770-43A7-8DAC-7D67E58C573F}" type="presOf" srcId="{74D847F3-8E68-452E-A589-F1EFDE81626A}" destId="{18F48979-7D0F-4D9C-B359-A3A553B76066}" srcOrd="0" destOrd="0" presId="urn:microsoft.com/office/officeart/2005/8/layout/default#41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876EA38-F380-4134-A714-38BFEE44F7D4}" type="presOf" srcId="{990DBBB9-2965-4BC9-8C59-3EF78243B57E}" destId="{5D47FD45-634D-4C5A-8BA3-6F03A43F9447}" srcOrd="0" destOrd="0" presId="urn:microsoft.com/office/officeart/2005/8/layout/default#41"/>
    <dgm:cxn modelId="{61B8222F-DF28-470F-A7F9-9AEB9408BE0F}" type="presParOf" srcId="{18F48979-7D0F-4D9C-B359-A3A553B76066}" destId="{5D47FD45-634D-4C5A-8BA3-6F03A43F9447}" srcOrd="0" destOrd="0" presId="urn:microsoft.com/office/officeart/2005/8/layout/default#4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СТОИМОСТЬ ПРОЕКТНО-СМЕТНОЙ ДОКУМЕНТАЦИИ СОСТАВИТ 1 550 000 РУБЛЕЙ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149078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AFD10-D2F4-4025-A872-FCE0386600A6}" type="presOf" srcId="{990DBBB9-2965-4BC9-8C59-3EF78243B57E}" destId="{5D47FD45-634D-4C5A-8BA3-6F03A43F9447}" srcOrd="0" destOrd="0" presId="urn:microsoft.com/office/officeart/2005/8/layout/default#42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B2A816D8-2012-4152-9FC7-984E630A5F50}" type="presOf" srcId="{74D847F3-8E68-452E-A589-F1EFDE81626A}" destId="{18F48979-7D0F-4D9C-B359-A3A553B76066}" srcOrd="0" destOrd="0" presId="urn:microsoft.com/office/officeart/2005/8/layout/default#42"/>
    <dgm:cxn modelId="{84FA4B2C-CC42-41A3-B481-B7248BCB4223}" type="presParOf" srcId="{18F48979-7D0F-4D9C-B359-A3A553B76066}" destId="{5D47FD45-634D-4C5A-8BA3-6F03A43F9447}" srcOrd="0" destOrd="0" presId="urn:microsoft.com/office/officeart/2005/8/layout/default#4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600" b="1" dirty="0" smtClean="0"/>
            <a:t>ФИНАНСИРОВАНИЕ ПРОЕКТНО-ИЗЫСКАТЕЛЬНЫХ РАБОТ БУДЕТ ИЗ МЕСТНОГО БЮДЖЕТА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31412" custScaleY="15601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131D38-1DC8-4AB5-AF8F-C5D05E877CAC}" type="presOf" srcId="{990DBBB9-2965-4BC9-8C59-3EF78243B57E}" destId="{5D47FD45-634D-4C5A-8BA3-6F03A43F9447}" srcOrd="0" destOrd="0" presId="urn:microsoft.com/office/officeart/2005/8/layout/default#43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D2913DE-D081-4039-B4BF-B72A4264F83E}" type="presOf" srcId="{74D847F3-8E68-452E-A589-F1EFDE81626A}" destId="{18F48979-7D0F-4D9C-B359-A3A553B76066}" srcOrd="0" destOrd="0" presId="urn:microsoft.com/office/officeart/2005/8/layout/default#43"/>
    <dgm:cxn modelId="{34B8809E-9C13-4650-A166-7D45F7B8B71D}" type="presParOf" srcId="{18F48979-7D0F-4D9C-B359-A3A553B76066}" destId="{5D47FD45-634D-4C5A-8BA3-6F03A43F9447}" srcOrd="0" destOrd="0" presId="urn:microsoft.com/office/officeart/2005/8/layout/default#4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#4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1400" b="1" dirty="0" smtClean="0"/>
            <a:t>- ИЗ НИХ 2 МЛН РУБЛЕЙ НА ПРИОБРЕТЕНИЕ МЕБЕЛИ И РЕМОНТ КАБИНЕТОВ ИЗ МУНИЦИПАЛЬНОГО БЮДЖЕТА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84050" custScaleY="264995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7AA29-2770-43A7-8DAC-7D67E58C573F}" type="presOf" srcId="{74D847F3-8E68-452E-A589-F1EFDE81626A}" destId="{18F48979-7D0F-4D9C-B359-A3A553B76066}" srcOrd="0" destOrd="0" presId="urn:microsoft.com/office/officeart/2005/8/layout/default#41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876EA38-F380-4134-A714-38BFEE44F7D4}" type="presOf" srcId="{990DBBB9-2965-4BC9-8C59-3EF78243B57E}" destId="{5D47FD45-634D-4C5A-8BA3-6F03A43F9447}" srcOrd="0" destOrd="0" presId="urn:microsoft.com/office/officeart/2005/8/layout/default#41"/>
    <dgm:cxn modelId="{61B8222F-DF28-470F-A7F9-9AEB9408BE0F}" type="presParOf" srcId="{18F48979-7D0F-4D9C-B359-A3A553B76066}" destId="{5D47FD45-634D-4C5A-8BA3-6F03A43F9447}" srcOrd="0" destOrd="0" presId="urn:microsoft.com/office/officeart/2005/8/layout/default#4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99A50-AC35-47B3-BD81-B27FB2DC275E}">
      <dsp:nvSpPr>
        <dsp:cNvPr id="0" name=""/>
        <dsp:cNvSpPr/>
      </dsp:nvSpPr>
      <dsp:spPr>
        <a:xfrm>
          <a:off x="243251" y="1828"/>
          <a:ext cx="3897349" cy="129445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БЮДЖЕТ ОКРУГА - </a:t>
          </a:r>
          <a:r>
            <a:rPr lang="ru-RU" sz="1800" b="1" u="sng" kern="1200" dirty="0" smtClean="0"/>
            <a:t>1216,6</a:t>
          </a:r>
          <a:r>
            <a:rPr lang="ru-RU" sz="1800" b="1" kern="1200" dirty="0" smtClean="0"/>
            <a:t> МИЛЛИОНОВ РУБЛЕЙ (РОСТ НА </a:t>
          </a:r>
          <a:r>
            <a:rPr lang="ru-RU" sz="1800" b="1" u="sng" kern="1200" dirty="0" smtClean="0"/>
            <a:t>107%)</a:t>
          </a:r>
          <a:endParaRPr lang="ru-RU" sz="1800" b="1" u="sng" kern="1200" dirty="0"/>
        </a:p>
      </dsp:txBody>
      <dsp:txXfrm>
        <a:off x="243251" y="1828"/>
        <a:ext cx="3897349" cy="1294456"/>
      </dsp:txXfrm>
    </dsp:sp>
    <dsp:sp modelId="{1F8FA775-DD5F-4C02-BE9C-F9CB47067B1F}">
      <dsp:nvSpPr>
        <dsp:cNvPr id="0" name=""/>
        <dsp:cNvSpPr/>
      </dsp:nvSpPr>
      <dsp:spPr>
        <a:xfrm>
          <a:off x="4356343" y="1828"/>
          <a:ext cx="3897349" cy="129445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 ИТОГАМ ГОДА ОБОРОТ КРУПНЫХ И СРЕДНИХ ПРЕДПРИЯТИЙ УВЕЛИЧИЛСЯ НА </a:t>
          </a:r>
          <a:r>
            <a:rPr lang="ru-RU" sz="1800" b="1" u="sng" kern="1200" dirty="0" smtClean="0"/>
            <a:t>103% </a:t>
          </a:r>
          <a:r>
            <a:rPr lang="ru-RU" sz="1800" b="1" kern="1200" dirty="0" smtClean="0"/>
            <a:t>И СОСТАВИЛ   </a:t>
          </a:r>
          <a:r>
            <a:rPr lang="ru-RU" sz="1800" b="1" u="sng" kern="1200" dirty="0" smtClean="0"/>
            <a:t>1 428,3 </a:t>
          </a:r>
          <a:r>
            <a:rPr lang="ru-RU" sz="1800" b="1" u="none" kern="1200" dirty="0" smtClean="0"/>
            <a:t>МИЛЛИОНОВ РУБЛЕЙ</a:t>
          </a:r>
          <a:endParaRPr lang="ru-RU" sz="1800" b="1" u="none" kern="1200" dirty="0"/>
        </a:p>
      </dsp:txBody>
      <dsp:txXfrm>
        <a:off x="4356343" y="1828"/>
        <a:ext cx="3897349" cy="1294456"/>
      </dsp:txXfrm>
    </dsp:sp>
    <dsp:sp modelId="{60D64B14-15AE-488A-B0E3-30D2936E94EF}">
      <dsp:nvSpPr>
        <dsp:cNvPr id="0" name=""/>
        <dsp:cNvSpPr/>
      </dsp:nvSpPr>
      <dsp:spPr>
        <a:xfrm>
          <a:off x="2156242" y="1512027"/>
          <a:ext cx="4184459" cy="129445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СРЕДНЕМЕСЯЧНАЯ ЗАРАБОТНАЯ ПЛАТА РАБОТНИКОВ ПО КРУПНЫМ И СРЕДНИМ ОРГАНИЗАЦИЯМ ВЫРОСЛА НА </a:t>
          </a:r>
          <a:r>
            <a:rPr lang="ru-RU" sz="1800" b="1" u="sng" kern="1200" dirty="0" smtClean="0"/>
            <a:t>105%</a:t>
          </a:r>
          <a:r>
            <a:rPr lang="ru-RU" sz="1800" b="1" kern="1200" dirty="0" smtClean="0"/>
            <a:t> И СОСТАВИЛА </a:t>
          </a:r>
          <a:r>
            <a:rPr lang="ru-RU" sz="1800" b="1" u="sng" kern="1200" dirty="0" smtClean="0"/>
            <a:t>41 500 РУБЛЕЙ</a:t>
          </a:r>
          <a:endParaRPr lang="ru-RU" sz="1800" b="1" u="sng" kern="1200" dirty="0"/>
        </a:p>
      </dsp:txBody>
      <dsp:txXfrm>
        <a:off x="2156242" y="1512027"/>
        <a:ext cx="4184459" cy="12944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11460"/>
          <a:ext cx="2819268" cy="168971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НА СОЗДАНИЕ ЦЕНТРОВ ВЫДЕЛЕНЫ ДЕНЕЖНЫЕ СРЕДСТВА В РАЗМЕРЕ 3,2 МЛН. РУБЛЕЙ ИЗ СРЕДСТВ ФЕДЕРАЛЬНОГО, РЕГИОНАЛЬНОГО БЮДЖЕТОВ</a:t>
          </a:r>
        </a:p>
      </dsp:txBody>
      <dsp:txXfrm>
        <a:off x="0" y="11460"/>
        <a:ext cx="2819268" cy="16897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2651"/>
          <a:ext cx="3343899" cy="2058157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ОСУЩЕСТВЛЕН РЕМОНТ СПОРТИВНЫХ ЗАЛОВ В ОШЕЙКИНСКОЙ И УШАКОВСКОЙ ШКОЛАХ</a:t>
          </a:r>
          <a:endParaRPr lang="ru-RU" sz="1600" b="1" kern="1200" dirty="0"/>
        </a:p>
      </dsp:txBody>
      <dsp:txXfrm>
        <a:off x="0" y="2651"/>
        <a:ext cx="3343899" cy="20581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42374-B044-4129-9912-D97272C913FB}">
      <dsp:nvSpPr>
        <dsp:cNvPr id="0" name=""/>
        <dsp:cNvSpPr/>
      </dsp:nvSpPr>
      <dsp:spPr>
        <a:xfrm>
          <a:off x="0" y="21602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5CCE0-6404-4558-82EB-EB835EBF5DF5}">
      <dsp:nvSpPr>
        <dsp:cNvPr id="0" name=""/>
        <dsp:cNvSpPr/>
      </dsp:nvSpPr>
      <dsp:spPr>
        <a:xfrm>
          <a:off x="0" y="36341"/>
          <a:ext cx="4385287" cy="4723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Протяженность дороги 3,1 км</a:t>
          </a:r>
          <a:endParaRPr lang="ru-RU" sz="1600" kern="1200" dirty="0"/>
        </a:p>
      </dsp:txBody>
      <dsp:txXfrm>
        <a:off x="23057" y="59398"/>
        <a:ext cx="4339173" cy="4262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216024" y="235"/>
          <a:ext cx="1336964" cy="18060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Бородино</a:t>
          </a:r>
          <a:endParaRPr lang="ru-RU" sz="1400" b="1" kern="1200" dirty="0"/>
        </a:p>
      </dsp:txBody>
      <dsp:txXfrm>
        <a:off x="216024" y="235"/>
        <a:ext cx="1336964" cy="1806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14794"/>
          <a:ext cx="1903007" cy="16604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Ул. </a:t>
          </a:r>
          <a:r>
            <a:rPr lang="ru-RU" sz="1400" b="1" kern="1200" dirty="0" err="1" smtClean="0"/>
            <a:t>Льнозаводская</a:t>
          </a:r>
          <a:endParaRPr lang="ru-RU" sz="1400" b="1" kern="1200" dirty="0"/>
        </a:p>
      </dsp:txBody>
      <dsp:txXfrm>
        <a:off x="0" y="14794"/>
        <a:ext cx="1903007" cy="16604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216024" y="235"/>
          <a:ext cx="1336964" cy="18060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Матюшкино</a:t>
          </a:r>
          <a:endParaRPr lang="ru-RU" sz="1400" b="1" kern="1200" dirty="0"/>
        </a:p>
      </dsp:txBody>
      <dsp:txXfrm>
        <a:off x="216024" y="235"/>
        <a:ext cx="1336964" cy="18060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216024" y="235"/>
          <a:ext cx="1336964" cy="18060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Кировский</a:t>
          </a:r>
          <a:endParaRPr lang="ru-RU" sz="1400" b="1" kern="1200" dirty="0"/>
        </a:p>
      </dsp:txBody>
      <dsp:txXfrm>
        <a:off x="216024" y="235"/>
        <a:ext cx="1336964" cy="1806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1825" y="173"/>
          <a:ext cx="1870382" cy="18067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Старое </a:t>
          </a:r>
          <a:r>
            <a:rPr lang="ru-RU" sz="1400" b="1" kern="1200" dirty="0" err="1" smtClean="0"/>
            <a:t>Лисино</a:t>
          </a:r>
          <a:endParaRPr lang="ru-RU" sz="1400" b="1" kern="1200" dirty="0"/>
        </a:p>
      </dsp:txBody>
      <dsp:txXfrm>
        <a:off x="1825" y="173"/>
        <a:ext cx="1870382" cy="180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1CD1-A341-433E-AB81-B0B3A2E7F2CF}">
      <dsp:nvSpPr>
        <dsp:cNvPr id="0" name=""/>
        <dsp:cNvSpPr/>
      </dsp:nvSpPr>
      <dsp:spPr>
        <a:xfrm>
          <a:off x="209766" y="0"/>
          <a:ext cx="1797717" cy="1078630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+ 150 рабочих мест</a:t>
          </a:r>
          <a:endParaRPr lang="ru-RU" sz="2100" b="1" kern="1200" dirty="0"/>
        </a:p>
      </dsp:txBody>
      <dsp:txXfrm>
        <a:off x="209766" y="0"/>
        <a:ext cx="1797717" cy="107863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14794"/>
          <a:ext cx="1903007" cy="16604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Ул. 1-я Комсомольская</a:t>
          </a:r>
          <a:endParaRPr lang="ru-RU" sz="1400" b="1" kern="1200" dirty="0"/>
        </a:p>
      </dsp:txBody>
      <dsp:txXfrm>
        <a:off x="0" y="14794"/>
        <a:ext cx="1903007" cy="16604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0AF2E-79A8-4453-8A64-4701D3D9EC67}">
      <dsp:nvSpPr>
        <dsp:cNvPr id="0" name=""/>
        <dsp:cNvSpPr/>
      </dsp:nvSpPr>
      <dsp:spPr>
        <a:xfrm>
          <a:off x="170606" y="609"/>
          <a:ext cx="4483323" cy="911667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ООО «Газпром» ведется разработка проектной документации по строительству магистрального газопровода до деревень</a:t>
          </a:r>
          <a:endParaRPr lang="ru-RU" sz="1500" kern="1200" dirty="0"/>
        </a:p>
      </dsp:txBody>
      <dsp:txXfrm>
        <a:off x="170606" y="609"/>
        <a:ext cx="4483323" cy="911667"/>
      </dsp:txXfrm>
    </dsp:sp>
    <dsp:sp modelId="{9DB529C3-FD41-41DB-AB2C-AB087277B598}">
      <dsp:nvSpPr>
        <dsp:cNvPr id="0" name=""/>
        <dsp:cNvSpPr/>
      </dsp:nvSpPr>
      <dsp:spPr>
        <a:xfrm>
          <a:off x="187722" y="1064222"/>
          <a:ext cx="4449090" cy="911667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ОА «</a:t>
          </a:r>
          <a:r>
            <a:rPr lang="ru-RU" sz="1500" kern="1200" dirty="0" err="1" smtClean="0"/>
            <a:t>Мособлгаз</a:t>
          </a:r>
          <a:r>
            <a:rPr lang="ru-RU" sz="1500" kern="1200" dirty="0" smtClean="0"/>
            <a:t>» будет осуществлять проектирование и строительство сетей газопровода </a:t>
          </a:r>
          <a:r>
            <a:rPr lang="ru-RU" sz="1500" kern="1200" dirty="0" err="1" smtClean="0"/>
            <a:t>Узорово</a:t>
          </a:r>
          <a:r>
            <a:rPr lang="ru-RU" sz="1500" kern="1200" dirty="0" smtClean="0"/>
            <a:t> – </a:t>
          </a:r>
          <a:r>
            <a:rPr lang="ru-RU" sz="1500" kern="1200" dirty="0" err="1" smtClean="0"/>
            <a:t>Сологино</a:t>
          </a:r>
          <a:r>
            <a:rPr lang="ru-RU" sz="1500" kern="1200" dirty="0" smtClean="0"/>
            <a:t>, </a:t>
          </a:r>
          <a:r>
            <a:rPr lang="ru-RU" sz="1500" kern="1200" dirty="0" err="1" smtClean="0"/>
            <a:t>Астренево</a:t>
          </a:r>
          <a:r>
            <a:rPr lang="ru-RU" sz="1500" kern="1200" dirty="0" smtClean="0"/>
            <a:t> - </a:t>
          </a:r>
          <a:r>
            <a:rPr lang="ru-RU" sz="1500" kern="1200" dirty="0" err="1" smtClean="0"/>
            <a:t>Мамоново</a:t>
          </a:r>
          <a:endParaRPr lang="ru-RU" sz="1500" kern="1200" dirty="0"/>
        </a:p>
      </dsp:txBody>
      <dsp:txXfrm>
        <a:off x="187722" y="1064222"/>
        <a:ext cx="4449090" cy="911667"/>
      </dsp:txXfrm>
    </dsp:sp>
    <dsp:sp modelId="{1DF0C759-73C9-4EC8-8F2A-7784151D76F1}">
      <dsp:nvSpPr>
        <dsp:cNvPr id="0" name=""/>
        <dsp:cNvSpPr/>
      </dsp:nvSpPr>
      <dsp:spPr>
        <a:xfrm>
          <a:off x="187722" y="2127834"/>
          <a:ext cx="4449090" cy="911667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План строительства – 2024 год</a:t>
          </a:r>
          <a:endParaRPr lang="ru-RU" sz="1500" kern="1200" dirty="0"/>
        </a:p>
      </dsp:txBody>
      <dsp:txXfrm>
        <a:off x="187722" y="2127834"/>
        <a:ext cx="4449090" cy="91166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529C3-FD41-41DB-AB2C-AB087277B598}">
      <dsp:nvSpPr>
        <dsp:cNvPr id="0" name=""/>
        <dsp:cNvSpPr/>
      </dsp:nvSpPr>
      <dsp:spPr>
        <a:xfrm>
          <a:off x="0" y="19381"/>
          <a:ext cx="3609086" cy="1280368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Разрабатывается конкурсная документация для получения технических условий для разработки проекта по газификации для </a:t>
          </a:r>
          <a:r>
            <a:rPr lang="ru-RU" sz="1400" kern="1200" dirty="0" err="1" smtClean="0"/>
            <a:t>Звягино</a:t>
          </a:r>
          <a:r>
            <a:rPr lang="ru-RU" sz="1400" kern="1200" dirty="0" smtClean="0"/>
            <a:t>, Чапаево, Пешки, </a:t>
          </a:r>
          <a:r>
            <a:rPr lang="ru-RU" sz="1400" kern="1200" dirty="0" err="1" smtClean="0"/>
            <a:t>Кудрино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Чекчино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Телешово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Кушелово</a:t>
          </a:r>
          <a:r>
            <a:rPr lang="ru-RU" sz="1400" kern="1200" dirty="0" smtClean="0"/>
            <a:t>, Рождество, </a:t>
          </a:r>
          <a:r>
            <a:rPr lang="ru-RU" sz="1400" kern="1200" dirty="0" err="1" smtClean="0"/>
            <a:t>Ильинское</a:t>
          </a:r>
          <a:endParaRPr lang="ru-RU" sz="1400" kern="1200" dirty="0"/>
        </a:p>
      </dsp:txBody>
      <dsp:txXfrm>
        <a:off x="0" y="19381"/>
        <a:ext cx="3609086" cy="128036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3203" y="294"/>
          <a:ext cx="2815155" cy="27625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Большая Сестра</a:t>
          </a:r>
          <a:endParaRPr lang="ru-RU" sz="1400" b="1" kern="1200" dirty="0"/>
        </a:p>
      </dsp:txBody>
      <dsp:txXfrm>
        <a:off x="53203" y="294"/>
        <a:ext cx="2815155" cy="27625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1" y="13281"/>
          <a:ext cx="2934333" cy="28794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дер. </a:t>
          </a:r>
          <a:r>
            <a:rPr lang="ru-RU" sz="1400" b="1" kern="1200" dirty="0" err="1" smtClean="0"/>
            <a:t>Михалево</a:t>
          </a:r>
          <a:endParaRPr lang="ru-RU" sz="1400" b="1" kern="1200" dirty="0"/>
        </a:p>
      </dsp:txBody>
      <dsp:txXfrm>
        <a:off x="1" y="13281"/>
        <a:ext cx="2934333" cy="28794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43" y="0"/>
          <a:ext cx="2633487" cy="31946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дер. Введенское</a:t>
          </a:r>
          <a:endParaRPr lang="ru-RU" sz="1400" b="1" kern="1200" dirty="0"/>
        </a:p>
      </dsp:txBody>
      <dsp:txXfrm>
        <a:off x="643" y="0"/>
        <a:ext cx="2633487" cy="31946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95840" y="269"/>
          <a:ext cx="2953205" cy="28979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Лотошино, микрорайон</a:t>
          </a:r>
          <a:endParaRPr lang="ru-RU" sz="1400" b="1" kern="1200" dirty="0"/>
        </a:p>
      </dsp:txBody>
      <dsp:txXfrm>
        <a:off x="95840" y="269"/>
        <a:ext cx="2953205" cy="28979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Введенское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1CD1-A341-433E-AB81-B0B3A2E7F2CF}">
      <dsp:nvSpPr>
        <dsp:cNvPr id="0" name=""/>
        <dsp:cNvSpPr/>
      </dsp:nvSpPr>
      <dsp:spPr>
        <a:xfrm>
          <a:off x="39917" y="427"/>
          <a:ext cx="2916706" cy="1750023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/>
            <a:t>+ 30 рабочих мест</a:t>
          </a:r>
          <a:endParaRPr lang="ru-RU" sz="3700" b="1" kern="1200" dirty="0"/>
        </a:p>
      </dsp:txBody>
      <dsp:txXfrm>
        <a:off x="39917" y="427"/>
        <a:ext cx="2916706" cy="175002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Ивановское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Владимировка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Мамоново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Палкино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Шелгуново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Хранево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Чапаево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51" y="58123"/>
          <a:ext cx="1439808" cy="14128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Ушаково</a:t>
          </a:r>
          <a:endParaRPr lang="ru-RU" sz="1400" b="1" kern="1200" dirty="0"/>
        </a:p>
      </dsp:txBody>
      <dsp:txXfrm>
        <a:off x="351" y="58123"/>
        <a:ext cx="1439808" cy="14128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03A76-A447-48C0-B7A7-4C6DF27BBDAE}">
      <dsp:nvSpPr>
        <dsp:cNvPr id="0" name=""/>
        <dsp:cNvSpPr/>
      </dsp:nvSpPr>
      <dsp:spPr>
        <a:xfrm>
          <a:off x="1281" y="60358"/>
          <a:ext cx="3824204" cy="11413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4 молодые семьи </a:t>
          </a:r>
          <a:r>
            <a:rPr lang="ru-RU" sz="1400" b="1" kern="1200" dirty="0" smtClean="0"/>
            <a:t>приобрели собственное жилье в рамках реализации подпрограммы «Обеспечения жильем молодых семей» программы «Жилище» </a:t>
          </a:r>
          <a:endParaRPr lang="ru-RU" sz="1400" b="1" kern="1200" dirty="0"/>
        </a:p>
      </dsp:txBody>
      <dsp:txXfrm>
        <a:off x="1281" y="60358"/>
        <a:ext cx="3824204" cy="1141303"/>
      </dsp:txXfrm>
    </dsp:sp>
    <dsp:sp modelId="{B89F7ED0-542C-4411-83A2-39FB5D768A1C}">
      <dsp:nvSpPr>
        <dsp:cNvPr id="0" name=""/>
        <dsp:cNvSpPr/>
      </dsp:nvSpPr>
      <dsp:spPr>
        <a:xfrm>
          <a:off x="1281" y="1391879"/>
          <a:ext cx="3824204" cy="1141303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4 благоустроенные квартиры </a:t>
          </a:r>
          <a:r>
            <a:rPr lang="ru-RU" sz="1400" b="1" u="none" kern="1200" dirty="0" smtClean="0"/>
            <a:t>предоставлены детям-сиротам по договорам найма </a:t>
          </a:r>
          <a:r>
            <a:rPr lang="ru-RU" sz="1400" b="1" u="none" kern="1200" dirty="0" err="1" smtClean="0"/>
            <a:t>специализованных</a:t>
          </a:r>
          <a:r>
            <a:rPr lang="ru-RU" sz="1400" b="1" u="none" kern="1200" dirty="0" smtClean="0"/>
            <a:t> жилых помещений</a:t>
          </a:r>
          <a:endParaRPr lang="ru-RU" sz="1400" b="1" u="none" kern="1200" dirty="0"/>
        </a:p>
      </dsp:txBody>
      <dsp:txXfrm>
        <a:off x="1281" y="1391879"/>
        <a:ext cx="3824204" cy="1141303"/>
      </dsp:txXfrm>
    </dsp:sp>
    <dsp:sp modelId="{A1B3CA4B-A219-4169-9536-256C63DC4902}">
      <dsp:nvSpPr>
        <dsp:cNvPr id="0" name=""/>
        <dsp:cNvSpPr/>
      </dsp:nvSpPr>
      <dsp:spPr>
        <a:xfrm>
          <a:off x="1281" y="2723400"/>
          <a:ext cx="3824204" cy="1141303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Служебные квартиры </a:t>
          </a:r>
          <a:r>
            <a:rPr lang="ru-RU" sz="1400" b="1" kern="1200" dirty="0" smtClean="0"/>
            <a:t>предоставлены: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- 3 врачам Лотошинской ЦРБ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 Учителю Лотошинской СОШ №1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- Преподавателю Лотошинской ДШИ</a:t>
          </a:r>
        </a:p>
      </dsp:txBody>
      <dsp:txXfrm>
        <a:off x="1281" y="2723400"/>
        <a:ext cx="3824204" cy="1141303"/>
      </dsp:txXfrm>
    </dsp:sp>
    <dsp:sp modelId="{14A759D9-80B7-47B2-BF4F-F2C967C96E59}">
      <dsp:nvSpPr>
        <dsp:cNvPr id="0" name=""/>
        <dsp:cNvSpPr/>
      </dsp:nvSpPr>
      <dsp:spPr>
        <a:xfrm>
          <a:off x="1281" y="4054921"/>
          <a:ext cx="3824204" cy="114130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u="sng" kern="1200" dirty="0" smtClean="0"/>
            <a:t>5 семьям </a:t>
          </a:r>
          <a:r>
            <a:rPr lang="ru-RU" sz="1000" b="1" u="none" kern="1200" dirty="0" smtClean="0"/>
            <a:t>предоставлено муниципальное жилье по договору коммерческого найма;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u="none" kern="1200" dirty="0" smtClean="0"/>
            <a:t>- многодетной семье, утратившей жилье в результате пожара, предоставлена квартира из маневренного фонда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u="none" kern="1200" dirty="0" smtClean="0"/>
            <a:t>- многодетной семье, утратившей жилье в результате пожара, предоставлена квартира по договору социального найма</a:t>
          </a:r>
          <a:endParaRPr lang="ru-RU" sz="1000" b="1" kern="1200" dirty="0"/>
        </a:p>
      </dsp:txBody>
      <dsp:txXfrm>
        <a:off x="1281" y="4054921"/>
        <a:ext cx="3824204" cy="114130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" y="31503"/>
          <a:ext cx="3168347" cy="133664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  в настоящее время  находится  в экспертизе . Срок реализации проекта 2022-2023 г.  </a:t>
          </a:r>
          <a:endParaRPr lang="ru-RU" sz="1600" b="1" kern="1200" dirty="0"/>
        </a:p>
      </dsp:txBody>
      <dsp:txXfrm>
        <a:off x="4" y="31503"/>
        <a:ext cx="3168347" cy="1336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1CD1-A341-433E-AB81-B0B3A2E7F2CF}">
      <dsp:nvSpPr>
        <dsp:cNvPr id="0" name=""/>
        <dsp:cNvSpPr/>
      </dsp:nvSpPr>
      <dsp:spPr>
        <a:xfrm>
          <a:off x="106331" y="554"/>
          <a:ext cx="1342818" cy="80569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+ 25 рабочих мест</a:t>
          </a:r>
          <a:endParaRPr lang="ru-RU" sz="1700" b="1" kern="1200" dirty="0"/>
        </a:p>
      </dsp:txBody>
      <dsp:txXfrm>
        <a:off x="106331" y="554"/>
        <a:ext cx="1342818" cy="80569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" y="31503"/>
          <a:ext cx="3168347" cy="1336648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проектных  работ  составила 2 000 000 рублей. Финансирование   из местного бюджета г.о. Лотошино </a:t>
          </a:r>
          <a:endParaRPr lang="ru-RU" sz="1600" b="1" kern="1200" dirty="0"/>
        </a:p>
      </dsp:txBody>
      <dsp:txXfrm>
        <a:off x="4" y="31503"/>
        <a:ext cx="3168347" cy="1336648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" y="0"/>
          <a:ext cx="3167774" cy="141833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</a:t>
          </a:r>
          <a:r>
            <a:rPr lang="ru-RU" sz="1600" b="1" kern="1200" dirty="0" err="1" smtClean="0"/>
            <a:t>строительно</a:t>
          </a:r>
          <a:r>
            <a:rPr lang="ru-RU" sz="1600" b="1" kern="1200" dirty="0" smtClean="0"/>
            <a:t> - монтажных работ  - 180 000 000 руб. </a:t>
          </a:r>
          <a:endParaRPr lang="ru-RU" sz="1600" b="1" kern="1200" dirty="0"/>
        </a:p>
      </dsp:txBody>
      <dsp:txXfrm>
        <a:off x="4" y="0"/>
        <a:ext cx="3167774" cy="141833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28292"/>
          <a:ext cx="1799872" cy="2636003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Планируется финансирование  СМР  из  областного и   местного бюджетов</a:t>
          </a:r>
          <a:endParaRPr lang="ru-RU" sz="1600" b="1" kern="1200" dirty="0"/>
        </a:p>
      </dsp:txBody>
      <dsp:txXfrm>
        <a:off x="0" y="28292"/>
        <a:ext cx="1799872" cy="2636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8595" y="1652"/>
          <a:ext cx="7432461" cy="1429867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в настоящее время проект проходит  экспертизу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стоимость проектно-сметной документации  составит 1 535 858 рублей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финансирование проектно-изыскательских работ осуществляется  из  местного бюджета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стоимость строительно-монтажных работ составит  209 млн. рублей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выполнение работ по капитальному ремонту планируется в 2022-2023 г.</a:t>
          </a:r>
          <a:endParaRPr lang="ru-RU" sz="1400" b="1" kern="1200" dirty="0"/>
        </a:p>
      </dsp:txBody>
      <dsp:txXfrm>
        <a:off x="8595" y="1652"/>
        <a:ext cx="7432461" cy="14298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978" y="1413"/>
          <a:ext cx="3233381" cy="131050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 РАЗРАБОТАН И ПРОШЕЛ ЭКСПЕРТИЗУ В ЯНВАРЕ 2021 ГОДА </a:t>
          </a:r>
        </a:p>
      </dsp:txBody>
      <dsp:txXfrm>
        <a:off x="6978" y="1413"/>
        <a:ext cx="3233381" cy="13105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978" y="1413"/>
          <a:ext cx="3233381" cy="1310506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ПРОЕКТНО-СМЕТНОЙ ДОКУМЕНТАЦИИ СОСТАВИТ 1 550 000 РУБЛЕЙ</a:t>
          </a:r>
        </a:p>
      </dsp:txBody>
      <dsp:txXfrm>
        <a:off x="6978" y="1413"/>
        <a:ext cx="3233381" cy="13105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" y="1182"/>
          <a:ext cx="3240353" cy="1310737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ФИНАНСИРОВАНИЕ ПРОЕКТНО-ИЗЫСКАТЕЛЬНЫХ РАБОТ БУДЕТ ИЗ МЕСТНОГО БЮДЖЕТА</a:t>
          </a:r>
          <a:endParaRPr lang="ru-RU" sz="1600" b="1" kern="1200" dirty="0"/>
        </a:p>
      </dsp:txBody>
      <dsp:txXfrm>
        <a:off x="6" y="1182"/>
        <a:ext cx="3240353" cy="13107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6833" y="2010"/>
          <a:ext cx="3329919" cy="186392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ИЗ НИХ 2 МЛН РУБЛЕЙ НА ПРИОБРЕТЕНИЕ МЕБЕЛИ И РЕМОНТ КАБИНЕТОВ ИЗ МУНИЦИПАЛЬНОГО БЮДЖЕТА</a:t>
          </a:r>
        </a:p>
      </dsp:txBody>
      <dsp:txXfrm>
        <a:off x="46833" y="2010"/>
        <a:ext cx="3329919" cy="1863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4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3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4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4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#1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#1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#20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#2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default#2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#2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default#2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#2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#2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default#10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default#1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4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4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4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4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4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91FF1-FCBB-4739-B5B8-6BADE4328B3E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B405D-6901-4458-BC70-7588007AFA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32.jpeg"/><Relationship Id="rId10" Type="http://schemas.microsoft.com/office/2007/relationships/diagramDrawing" Target="../diagrams/drawing2.xml"/><Relationship Id="rId4" Type="http://schemas.openxmlformats.org/officeDocument/2006/relationships/image" Target="../media/image31.jpeg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5.jpeg"/><Relationship Id="rId7" Type="http://schemas.openxmlformats.org/officeDocument/2006/relationships/diagramData" Target="../diagrams/data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diagramDrawing" Target="../diagrams/drawing4.xml"/><Relationship Id="rId5" Type="http://schemas.openxmlformats.org/officeDocument/2006/relationships/image" Target="../media/image37.jpg"/><Relationship Id="rId10" Type="http://schemas.openxmlformats.org/officeDocument/2006/relationships/diagramColors" Target="../diagrams/colors4.xml"/><Relationship Id="rId4" Type="http://schemas.openxmlformats.org/officeDocument/2006/relationships/image" Target="../media/image36.jpeg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9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7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2.jp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71.jpe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78.jp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image" Target="../media/image79.jp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93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99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101.jpg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15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44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5.xml"/><Relationship Id="rId18" Type="http://schemas.microsoft.com/office/2007/relationships/diagramDrawing" Target="../diagrams/drawing16.xml"/><Relationship Id="rId26" Type="http://schemas.openxmlformats.org/officeDocument/2006/relationships/diagramQuickStyle" Target="../diagrams/quickStyle18.xml"/><Relationship Id="rId39" Type="http://schemas.openxmlformats.org/officeDocument/2006/relationships/diagramData" Target="../diagrams/data21.xml"/><Relationship Id="rId21" Type="http://schemas.openxmlformats.org/officeDocument/2006/relationships/diagramQuickStyle" Target="../diagrams/quickStyle17.xml"/><Relationship Id="rId34" Type="http://schemas.openxmlformats.org/officeDocument/2006/relationships/diagramData" Target="../diagrams/data20.xml"/><Relationship Id="rId42" Type="http://schemas.openxmlformats.org/officeDocument/2006/relationships/diagramColors" Target="../diagrams/colors21.xml"/><Relationship Id="rId7" Type="http://schemas.openxmlformats.org/officeDocument/2006/relationships/image" Target="../media/image122.jpeg"/><Relationship Id="rId2" Type="http://schemas.openxmlformats.org/officeDocument/2006/relationships/image" Target="../media/image2.jpg"/><Relationship Id="rId16" Type="http://schemas.openxmlformats.org/officeDocument/2006/relationships/diagramQuickStyle" Target="../diagrams/quickStyle16.xml"/><Relationship Id="rId20" Type="http://schemas.openxmlformats.org/officeDocument/2006/relationships/diagramLayout" Target="../diagrams/layout17.xml"/><Relationship Id="rId29" Type="http://schemas.openxmlformats.org/officeDocument/2006/relationships/diagramData" Target="../diagrams/data19.xml"/><Relationship Id="rId41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diagramQuickStyle" Target="../diagrams/quickStyle15.xml"/><Relationship Id="rId24" Type="http://schemas.openxmlformats.org/officeDocument/2006/relationships/diagramData" Target="../diagrams/data18.xml"/><Relationship Id="rId32" Type="http://schemas.openxmlformats.org/officeDocument/2006/relationships/diagramColors" Target="../diagrams/colors19.xml"/><Relationship Id="rId37" Type="http://schemas.openxmlformats.org/officeDocument/2006/relationships/diagramColors" Target="../diagrams/colors20.xml"/><Relationship Id="rId40" Type="http://schemas.openxmlformats.org/officeDocument/2006/relationships/diagramLayout" Target="../diagrams/layout21.xml"/><Relationship Id="rId5" Type="http://schemas.openxmlformats.org/officeDocument/2006/relationships/image" Target="../media/image120.jpeg"/><Relationship Id="rId15" Type="http://schemas.openxmlformats.org/officeDocument/2006/relationships/diagramLayout" Target="../diagrams/layout16.xml"/><Relationship Id="rId23" Type="http://schemas.microsoft.com/office/2007/relationships/diagramDrawing" Target="../diagrams/drawing17.xml"/><Relationship Id="rId28" Type="http://schemas.microsoft.com/office/2007/relationships/diagramDrawing" Target="../diagrams/drawing18.xml"/><Relationship Id="rId36" Type="http://schemas.openxmlformats.org/officeDocument/2006/relationships/diagramQuickStyle" Target="../diagrams/quickStyle20.xml"/><Relationship Id="rId10" Type="http://schemas.openxmlformats.org/officeDocument/2006/relationships/diagramLayout" Target="../diagrams/layout15.xml"/><Relationship Id="rId19" Type="http://schemas.openxmlformats.org/officeDocument/2006/relationships/diagramData" Target="../diagrams/data17.xml"/><Relationship Id="rId31" Type="http://schemas.openxmlformats.org/officeDocument/2006/relationships/diagramQuickStyle" Target="../diagrams/quickStyle19.xml"/><Relationship Id="rId4" Type="http://schemas.openxmlformats.org/officeDocument/2006/relationships/image" Target="../media/image119.jpeg"/><Relationship Id="rId9" Type="http://schemas.openxmlformats.org/officeDocument/2006/relationships/diagramData" Target="../diagrams/data15.xml"/><Relationship Id="rId14" Type="http://schemas.openxmlformats.org/officeDocument/2006/relationships/diagramData" Target="../diagrams/data16.xml"/><Relationship Id="rId22" Type="http://schemas.openxmlformats.org/officeDocument/2006/relationships/diagramColors" Target="../diagrams/colors17.xml"/><Relationship Id="rId27" Type="http://schemas.openxmlformats.org/officeDocument/2006/relationships/diagramColors" Target="../diagrams/colors18.xml"/><Relationship Id="rId30" Type="http://schemas.openxmlformats.org/officeDocument/2006/relationships/diagramLayout" Target="../diagrams/layout19.xml"/><Relationship Id="rId35" Type="http://schemas.openxmlformats.org/officeDocument/2006/relationships/diagramLayout" Target="../diagrams/layout20.xml"/><Relationship Id="rId43" Type="http://schemas.microsoft.com/office/2007/relationships/diagramDrawing" Target="../diagrams/drawing21.xml"/><Relationship Id="rId8" Type="http://schemas.openxmlformats.org/officeDocument/2006/relationships/image" Target="../media/image123.jpeg"/><Relationship Id="rId3" Type="http://schemas.openxmlformats.org/officeDocument/2006/relationships/image" Target="../media/image118.jpg"/><Relationship Id="rId12" Type="http://schemas.openxmlformats.org/officeDocument/2006/relationships/diagramColors" Target="../diagrams/colors15.xml"/><Relationship Id="rId17" Type="http://schemas.openxmlformats.org/officeDocument/2006/relationships/diagramColors" Target="../diagrams/colors16.xml"/><Relationship Id="rId25" Type="http://schemas.openxmlformats.org/officeDocument/2006/relationships/diagramLayout" Target="../diagrams/layout18.xml"/><Relationship Id="rId33" Type="http://schemas.microsoft.com/office/2007/relationships/diagramDrawing" Target="../diagrams/drawing19.xml"/><Relationship Id="rId38" Type="http://schemas.microsoft.com/office/2007/relationships/diagramDrawing" Target="../diagrams/drawing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microsoft.com/office/2007/relationships/diagramDrawing" Target="../diagrams/drawing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diagramColors" Target="../diagrams/colors2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QuickStyle" Target="../diagrams/quickStyle23.xml"/><Relationship Id="rId5" Type="http://schemas.openxmlformats.org/officeDocument/2006/relationships/diagramQuickStyle" Target="../diagrams/quickStyle22.xml"/><Relationship Id="rId15" Type="http://schemas.openxmlformats.org/officeDocument/2006/relationships/image" Target="../media/image26.png"/><Relationship Id="rId10" Type="http://schemas.openxmlformats.org/officeDocument/2006/relationships/diagramLayout" Target="../diagrams/layout23.xml"/><Relationship Id="rId4" Type="http://schemas.openxmlformats.org/officeDocument/2006/relationships/diagramLayout" Target="../diagrams/layout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12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1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13" Type="http://schemas.openxmlformats.org/officeDocument/2006/relationships/diagramColors" Target="../diagrams/colors26.xml"/><Relationship Id="rId18" Type="http://schemas.openxmlformats.org/officeDocument/2006/relationships/diagramQuickStyle" Target="../diagrams/quickStyle27.xml"/><Relationship Id="rId26" Type="http://schemas.microsoft.com/office/2007/relationships/diagramDrawing" Target="../diagrams/drawing28.xml"/><Relationship Id="rId3" Type="http://schemas.openxmlformats.org/officeDocument/2006/relationships/image" Target="../media/image169.jpeg"/><Relationship Id="rId21" Type="http://schemas.openxmlformats.org/officeDocument/2006/relationships/image" Target="../media/image172.jpeg"/><Relationship Id="rId7" Type="http://schemas.openxmlformats.org/officeDocument/2006/relationships/diagramColors" Target="../diagrams/colors25.xml"/><Relationship Id="rId12" Type="http://schemas.openxmlformats.org/officeDocument/2006/relationships/diagramQuickStyle" Target="../diagrams/quickStyle26.xml"/><Relationship Id="rId17" Type="http://schemas.openxmlformats.org/officeDocument/2006/relationships/diagramLayout" Target="../diagrams/layout27.xml"/><Relationship Id="rId25" Type="http://schemas.openxmlformats.org/officeDocument/2006/relationships/diagramColors" Target="../diagrams/colors28.xml"/><Relationship Id="rId2" Type="http://schemas.openxmlformats.org/officeDocument/2006/relationships/image" Target="../media/image2.jpg"/><Relationship Id="rId16" Type="http://schemas.openxmlformats.org/officeDocument/2006/relationships/diagramData" Target="../diagrams/data27.xml"/><Relationship Id="rId20" Type="http://schemas.microsoft.com/office/2007/relationships/diagramDrawing" Target="../diagrams/drawing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5.xml"/><Relationship Id="rId11" Type="http://schemas.openxmlformats.org/officeDocument/2006/relationships/diagramLayout" Target="../diagrams/layout26.xml"/><Relationship Id="rId24" Type="http://schemas.openxmlformats.org/officeDocument/2006/relationships/diagramQuickStyle" Target="../diagrams/quickStyle28.xml"/><Relationship Id="rId5" Type="http://schemas.openxmlformats.org/officeDocument/2006/relationships/diagramLayout" Target="../diagrams/layout25.xml"/><Relationship Id="rId15" Type="http://schemas.openxmlformats.org/officeDocument/2006/relationships/image" Target="../media/image171.jpeg"/><Relationship Id="rId23" Type="http://schemas.openxmlformats.org/officeDocument/2006/relationships/diagramLayout" Target="../diagrams/layout28.xml"/><Relationship Id="rId10" Type="http://schemas.openxmlformats.org/officeDocument/2006/relationships/diagramData" Target="../diagrams/data26.xml"/><Relationship Id="rId19" Type="http://schemas.openxmlformats.org/officeDocument/2006/relationships/diagramColors" Target="../diagrams/colors27.xml"/><Relationship Id="rId4" Type="http://schemas.openxmlformats.org/officeDocument/2006/relationships/diagramData" Target="../diagrams/data25.xml"/><Relationship Id="rId9" Type="http://schemas.openxmlformats.org/officeDocument/2006/relationships/image" Target="../media/image170.jpeg"/><Relationship Id="rId14" Type="http://schemas.microsoft.com/office/2007/relationships/diagramDrawing" Target="../diagrams/drawing26.xml"/><Relationship Id="rId22" Type="http://schemas.openxmlformats.org/officeDocument/2006/relationships/diagramData" Target="../diagrams/data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30.xml"/><Relationship Id="rId18" Type="http://schemas.openxmlformats.org/officeDocument/2006/relationships/diagramQuickStyle" Target="../diagrams/quickStyle31.xml"/><Relationship Id="rId26" Type="http://schemas.microsoft.com/office/2007/relationships/diagramDrawing" Target="../diagrams/drawing32.xml"/><Relationship Id="rId39" Type="http://schemas.microsoft.com/office/2007/relationships/diagramDrawing" Target="../diagrams/drawing34.xml"/><Relationship Id="rId21" Type="http://schemas.openxmlformats.org/officeDocument/2006/relationships/image" Target="../media/image181.jpeg"/><Relationship Id="rId34" Type="http://schemas.openxmlformats.org/officeDocument/2006/relationships/image" Target="../media/image184.jpeg"/><Relationship Id="rId42" Type="http://schemas.openxmlformats.org/officeDocument/2006/relationships/diagramLayout" Target="../diagrams/layout35.xml"/><Relationship Id="rId47" Type="http://schemas.openxmlformats.org/officeDocument/2006/relationships/diagramData" Target="../diagrams/data36.xml"/><Relationship Id="rId50" Type="http://schemas.openxmlformats.org/officeDocument/2006/relationships/diagramColors" Target="../diagrams/colors36.xml"/><Relationship Id="rId55" Type="http://schemas.openxmlformats.org/officeDocument/2006/relationships/diagramQuickStyle" Target="../diagrams/quickStyle37.xml"/><Relationship Id="rId7" Type="http://schemas.openxmlformats.org/officeDocument/2006/relationships/diagramQuickStyle" Target="../diagrams/quickStyle29.xml"/><Relationship Id="rId2" Type="http://schemas.openxmlformats.org/officeDocument/2006/relationships/image" Target="../media/image2.jpg"/><Relationship Id="rId16" Type="http://schemas.openxmlformats.org/officeDocument/2006/relationships/diagramData" Target="../diagrams/data31.xml"/><Relationship Id="rId29" Type="http://schemas.openxmlformats.org/officeDocument/2006/relationships/diagramLayout" Target="../diagrams/layout33.xml"/><Relationship Id="rId11" Type="http://schemas.openxmlformats.org/officeDocument/2006/relationships/diagramData" Target="../diagrams/data30.xml"/><Relationship Id="rId24" Type="http://schemas.openxmlformats.org/officeDocument/2006/relationships/diagramQuickStyle" Target="../diagrams/quickStyle32.xml"/><Relationship Id="rId32" Type="http://schemas.microsoft.com/office/2007/relationships/diagramDrawing" Target="../diagrams/drawing33.xml"/><Relationship Id="rId37" Type="http://schemas.openxmlformats.org/officeDocument/2006/relationships/diagramQuickStyle" Target="../diagrams/quickStyle34.xml"/><Relationship Id="rId40" Type="http://schemas.openxmlformats.org/officeDocument/2006/relationships/image" Target="../media/image185.jpeg"/><Relationship Id="rId45" Type="http://schemas.microsoft.com/office/2007/relationships/diagramDrawing" Target="../diagrams/drawing35.xml"/><Relationship Id="rId53" Type="http://schemas.openxmlformats.org/officeDocument/2006/relationships/diagramData" Target="../diagrams/data37.xml"/><Relationship Id="rId5" Type="http://schemas.openxmlformats.org/officeDocument/2006/relationships/diagramData" Target="../diagrams/data29.xml"/><Relationship Id="rId19" Type="http://schemas.openxmlformats.org/officeDocument/2006/relationships/diagramColors" Target="../diagrams/colors31.xml"/><Relationship Id="rId4" Type="http://schemas.openxmlformats.org/officeDocument/2006/relationships/image" Target="../media/image179.jpeg"/><Relationship Id="rId9" Type="http://schemas.microsoft.com/office/2007/relationships/diagramDrawing" Target="../diagrams/drawing29.xml"/><Relationship Id="rId14" Type="http://schemas.openxmlformats.org/officeDocument/2006/relationships/diagramColors" Target="../diagrams/colors30.xml"/><Relationship Id="rId22" Type="http://schemas.openxmlformats.org/officeDocument/2006/relationships/diagramData" Target="../diagrams/data32.xml"/><Relationship Id="rId27" Type="http://schemas.openxmlformats.org/officeDocument/2006/relationships/image" Target="../media/image182.jpeg"/><Relationship Id="rId30" Type="http://schemas.openxmlformats.org/officeDocument/2006/relationships/diagramQuickStyle" Target="../diagrams/quickStyle33.xml"/><Relationship Id="rId35" Type="http://schemas.openxmlformats.org/officeDocument/2006/relationships/diagramData" Target="../diagrams/data34.xml"/><Relationship Id="rId43" Type="http://schemas.openxmlformats.org/officeDocument/2006/relationships/diagramQuickStyle" Target="../diagrams/quickStyle35.xml"/><Relationship Id="rId48" Type="http://schemas.openxmlformats.org/officeDocument/2006/relationships/diagramLayout" Target="../diagrams/layout36.xml"/><Relationship Id="rId56" Type="http://schemas.openxmlformats.org/officeDocument/2006/relationships/diagramColors" Target="../diagrams/colors37.xml"/><Relationship Id="rId8" Type="http://schemas.openxmlformats.org/officeDocument/2006/relationships/diagramColors" Target="../diagrams/colors29.xml"/><Relationship Id="rId51" Type="http://schemas.microsoft.com/office/2007/relationships/diagramDrawing" Target="../diagrams/drawing36.xml"/><Relationship Id="rId3" Type="http://schemas.openxmlformats.org/officeDocument/2006/relationships/image" Target="../media/image178.jpeg"/><Relationship Id="rId12" Type="http://schemas.openxmlformats.org/officeDocument/2006/relationships/diagramLayout" Target="../diagrams/layout30.xml"/><Relationship Id="rId17" Type="http://schemas.openxmlformats.org/officeDocument/2006/relationships/diagramLayout" Target="../diagrams/layout31.xml"/><Relationship Id="rId25" Type="http://schemas.openxmlformats.org/officeDocument/2006/relationships/diagramColors" Target="../diagrams/colors32.xml"/><Relationship Id="rId33" Type="http://schemas.openxmlformats.org/officeDocument/2006/relationships/image" Target="../media/image183.jpeg"/><Relationship Id="rId38" Type="http://schemas.openxmlformats.org/officeDocument/2006/relationships/diagramColors" Target="../diagrams/colors34.xml"/><Relationship Id="rId46" Type="http://schemas.openxmlformats.org/officeDocument/2006/relationships/image" Target="../media/image186.jpeg"/><Relationship Id="rId20" Type="http://schemas.microsoft.com/office/2007/relationships/diagramDrawing" Target="../diagrams/drawing31.xml"/><Relationship Id="rId41" Type="http://schemas.openxmlformats.org/officeDocument/2006/relationships/diagramData" Target="../diagrams/data35.xml"/><Relationship Id="rId54" Type="http://schemas.openxmlformats.org/officeDocument/2006/relationships/diagramLayout" Target="../diagrams/layout3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9.xml"/><Relationship Id="rId15" Type="http://schemas.microsoft.com/office/2007/relationships/diagramDrawing" Target="../diagrams/drawing30.xml"/><Relationship Id="rId23" Type="http://schemas.openxmlformats.org/officeDocument/2006/relationships/diagramLayout" Target="../diagrams/layout32.xml"/><Relationship Id="rId28" Type="http://schemas.openxmlformats.org/officeDocument/2006/relationships/diagramData" Target="../diagrams/data33.xml"/><Relationship Id="rId36" Type="http://schemas.openxmlformats.org/officeDocument/2006/relationships/diagramLayout" Target="../diagrams/layout34.xml"/><Relationship Id="rId49" Type="http://schemas.openxmlformats.org/officeDocument/2006/relationships/diagramQuickStyle" Target="../diagrams/quickStyle36.xml"/><Relationship Id="rId57" Type="http://schemas.microsoft.com/office/2007/relationships/diagramDrawing" Target="../diagrams/drawing37.xml"/><Relationship Id="rId10" Type="http://schemas.openxmlformats.org/officeDocument/2006/relationships/image" Target="../media/image180.jpeg"/><Relationship Id="rId31" Type="http://schemas.openxmlformats.org/officeDocument/2006/relationships/diagramColors" Target="../diagrams/colors33.xml"/><Relationship Id="rId44" Type="http://schemas.openxmlformats.org/officeDocument/2006/relationships/diagramColors" Target="../diagrams/colors35.xml"/><Relationship Id="rId52" Type="http://schemas.openxmlformats.org/officeDocument/2006/relationships/image" Target="../media/image1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11" Type="http://schemas.openxmlformats.org/officeDocument/2006/relationships/image" Target="../media/image204.jpeg"/><Relationship Id="rId5" Type="http://schemas.openxmlformats.org/officeDocument/2006/relationships/diagramQuickStyle" Target="../diagrams/quickStyle38.xml"/><Relationship Id="rId10" Type="http://schemas.openxmlformats.org/officeDocument/2006/relationships/image" Target="../media/image203.jpeg"/><Relationship Id="rId4" Type="http://schemas.openxmlformats.org/officeDocument/2006/relationships/diagramLayout" Target="../diagrams/layout38.xml"/><Relationship Id="rId9" Type="http://schemas.openxmlformats.org/officeDocument/2006/relationships/image" Target="../media/image2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g"/><Relationship Id="rId5" Type="http://schemas.openxmlformats.org/officeDocument/2006/relationships/image" Target="../media/image211.jpeg"/><Relationship Id="rId4" Type="http://schemas.openxmlformats.org/officeDocument/2006/relationships/image" Target="../media/image21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g"/><Relationship Id="rId4" Type="http://schemas.openxmlformats.org/officeDocument/2006/relationships/image" Target="../media/image21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g"/><Relationship Id="rId7" Type="http://schemas.openxmlformats.org/officeDocument/2006/relationships/image" Target="../media/image2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22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g"/><Relationship Id="rId4" Type="http://schemas.openxmlformats.org/officeDocument/2006/relationships/image" Target="../media/image22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2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7" Type="http://schemas.openxmlformats.org/officeDocument/2006/relationships/image" Target="../media/image2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jpg"/><Relationship Id="rId4" Type="http://schemas.openxmlformats.org/officeDocument/2006/relationships/image" Target="../media/image238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g"/><Relationship Id="rId3" Type="http://schemas.openxmlformats.org/officeDocument/2006/relationships/image" Target="../media/image242.jpeg"/><Relationship Id="rId7" Type="http://schemas.openxmlformats.org/officeDocument/2006/relationships/image" Target="../media/image2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1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13" Type="http://schemas.openxmlformats.org/officeDocument/2006/relationships/diagramData" Target="../diagrams/data41.xml"/><Relationship Id="rId18" Type="http://schemas.openxmlformats.org/officeDocument/2006/relationships/image" Target="../media/image252.jpeg"/><Relationship Id="rId3" Type="http://schemas.openxmlformats.org/officeDocument/2006/relationships/diagramData" Target="../diagrams/data39.xml"/><Relationship Id="rId21" Type="http://schemas.openxmlformats.org/officeDocument/2006/relationships/diagramData" Target="../diagrams/data42.xml"/><Relationship Id="rId7" Type="http://schemas.microsoft.com/office/2007/relationships/diagramDrawing" Target="../diagrams/drawing39.xml"/><Relationship Id="rId12" Type="http://schemas.microsoft.com/office/2007/relationships/diagramDrawing" Target="../diagrams/drawing40.xml"/><Relationship Id="rId17" Type="http://schemas.microsoft.com/office/2007/relationships/diagramDrawing" Target="../diagrams/drawing41.xml"/><Relationship Id="rId25" Type="http://schemas.microsoft.com/office/2007/relationships/diagramDrawing" Target="../diagrams/drawing42.xml"/><Relationship Id="rId2" Type="http://schemas.openxmlformats.org/officeDocument/2006/relationships/image" Target="../media/image2.jpg"/><Relationship Id="rId16" Type="http://schemas.openxmlformats.org/officeDocument/2006/relationships/diagramColors" Target="../diagrams/colors41.xml"/><Relationship Id="rId20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11" Type="http://schemas.openxmlformats.org/officeDocument/2006/relationships/diagramColors" Target="../diagrams/colors40.xml"/><Relationship Id="rId24" Type="http://schemas.openxmlformats.org/officeDocument/2006/relationships/diagramColors" Target="../diagrams/colors42.xml"/><Relationship Id="rId5" Type="http://schemas.openxmlformats.org/officeDocument/2006/relationships/diagramQuickStyle" Target="../diagrams/quickStyle39.xml"/><Relationship Id="rId15" Type="http://schemas.openxmlformats.org/officeDocument/2006/relationships/diagramQuickStyle" Target="../diagrams/quickStyle41.xml"/><Relationship Id="rId23" Type="http://schemas.openxmlformats.org/officeDocument/2006/relationships/diagramQuickStyle" Target="../diagrams/quickStyle42.xml"/><Relationship Id="rId10" Type="http://schemas.openxmlformats.org/officeDocument/2006/relationships/diagramQuickStyle" Target="../diagrams/quickStyle40.xml"/><Relationship Id="rId19" Type="http://schemas.openxmlformats.org/officeDocument/2006/relationships/image" Target="../media/image253.jpeg"/><Relationship Id="rId4" Type="http://schemas.openxmlformats.org/officeDocument/2006/relationships/diagramLayout" Target="../diagrams/layout39.xml"/><Relationship Id="rId9" Type="http://schemas.openxmlformats.org/officeDocument/2006/relationships/diagramLayout" Target="../diagrams/layout40.xml"/><Relationship Id="rId14" Type="http://schemas.openxmlformats.org/officeDocument/2006/relationships/diagramLayout" Target="../diagrams/layout41.xml"/><Relationship Id="rId22" Type="http://schemas.openxmlformats.org/officeDocument/2006/relationships/diagramLayout" Target="../diagrams/layout4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05064"/>
            <a:ext cx="9176823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ОКРУГ ЛОТОШИНО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 февраля 2022 года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259" y="1408542"/>
            <a:ext cx="8589640" cy="7730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2022 ГОДУ ДО </a:t>
            </a:r>
            <a:r>
              <a:rPr lang="ru-RU" sz="2400" b="1" u="sng" dirty="0" smtClean="0">
                <a:solidFill>
                  <a:schemeClr val="bg1"/>
                </a:solidFill>
              </a:rPr>
              <a:t>17 ТЫСЯЧ РУБЛЕЙ </a:t>
            </a:r>
            <a:r>
              <a:rPr lang="ru-RU" sz="2400" b="1" dirty="0" smtClean="0">
                <a:solidFill>
                  <a:schemeClr val="bg1"/>
                </a:solidFill>
              </a:rPr>
              <a:t>УВЕЛИЧИВАЕТСЯ ПЕНСИЯ: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6174" y="2635818"/>
            <a:ext cx="2699725" cy="562309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ОДИНОКИМ БЕЗРАБОТНЫХ ГРАЖДАН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156174" y="3448609"/>
            <a:ext cx="2699725" cy="344053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ТАРШЕ 65 ЛЕТ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156174" y="4040763"/>
            <a:ext cx="2699725" cy="790772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ПРОЖИВАЮЩИМ В ПОДМОСКОВЬЕ БОЛЕЕ 10 ЛЕТ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156175" y="5086227"/>
            <a:ext cx="2699725" cy="901142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ИМЕЮЩИМ ДОПОЛНИТЕЛЬНОГО ДОХОДА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pic>
        <p:nvPicPr>
          <p:cNvPr id="3" name="Picture 2" descr="https://data0.gallery.ru/albums/gallery/374806-82d0c-124743854-m750x740-ub94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9" y="2380940"/>
            <a:ext cx="5784558" cy="385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284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02" y="1349897"/>
            <a:ext cx="858964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ВОПРОСЫ ПОДДЕРЖКИ МНОГОДЕТНЫХ И НЕПОЛНЫХ СЕМЕЙ, СЕМЕЙ С ДЕТЬМИ-ИНВАЛИДАМИ НАХОДЯТСЯ В ЦЕНТРЕ ВНИМАНИЯ  СЕМЕЙНОЙ ПОЛИТИКИ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068960"/>
            <a:ext cx="3709051" cy="720081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ПОДМОСКОВЬЕ ДЕЙСТВУЕТ 20 ЛЬГОТ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129839"/>
            <a:ext cx="3024336" cy="2235463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ПОДДЕРЖКУ ЛЬГОТНЫХ КАТЕГОРИЙ ГРАЖДАН  И РЕГИОНАЛЬНОГО БЮДЖЕТА БУДЕТ НАПРАВЛЕНО 35 МИЛЛИАРДОВ РУБЛЕЙ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5651"/>
            <a:ext cx="4608512" cy="37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00950301"/>
              </p:ext>
            </p:extLst>
          </p:nvPr>
        </p:nvGraphicFramePr>
        <p:xfrm>
          <a:off x="323528" y="1556792"/>
          <a:ext cx="849694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1" name="Picture 1" descr="C:\Users\anigina\Desktop\growth-3078543_19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612" y="4293096"/>
            <a:ext cx="698477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93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9664"/>
            <a:ext cx="8805664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ОБЪЁМ ИНВЕСТИЦИЙ ЗА СЧЕТ ВСЕХ ИСТОЧНИКОВ ФИНАНСИРОВАНИЯ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127594"/>
              </p:ext>
            </p:extLst>
          </p:nvPr>
        </p:nvGraphicFramePr>
        <p:xfrm>
          <a:off x="2555776" y="2452186"/>
          <a:ext cx="629278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1" y="3429000"/>
            <a:ext cx="3961905" cy="27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4216" y="1453633"/>
            <a:ext cx="3045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69351" y="131513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Площадь сельскохозяйственных угодий более </a:t>
            </a:r>
            <a:r>
              <a:rPr lang="ru-RU" sz="2400" b="1" u="sng" dirty="0" smtClean="0">
                <a:solidFill>
                  <a:schemeClr val="bg1"/>
                </a:solidFill>
              </a:rPr>
              <a:t>40 тысяч гектаров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39952" y="32849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Поголовье крупного рогатого скота в среднем </a:t>
            </a:r>
            <a:r>
              <a:rPr lang="ru-RU" sz="2400" b="1" u="sng" dirty="0" smtClean="0">
                <a:solidFill>
                  <a:schemeClr val="bg1"/>
                </a:solidFill>
              </a:rPr>
              <a:t>7000 голов</a:t>
            </a:r>
            <a:endParaRPr lang="ru-RU" sz="2400" b="1" u="sng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55976" y="5157192"/>
            <a:ext cx="4453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Численность работников около </a:t>
            </a: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</a:rPr>
              <a:t>430 человек</a:t>
            </a:r>
            <a:endParaRPr lang="ru-RU" sz="2400" b="1" u="sng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images.pexels.com/photos/175389/pexels-photo-175389.jpeg?auto=compress&amp;amp;cs=tinysrgb&amp;amp;fit=crop&amp;amp;h=627&amp;amp;w=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3" y="685389"/>
            <a:ext cx="2883904" cy="19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xn--e1afijda1a3cyb.xn--p1ai/media/CACHE/images/2021/07/30/news_images/IMG_9827/3a3785565c0e38b82e8c5003439dda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5" y="2768568"/>
            <a:ext cx="2908901" cy="19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4869160"/>
            <a:ext cx="2926428" cy="18611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92" y="5369722"/>
            <a:ext cx="903084" cy="7605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92" y="3339061"/>
            <a:ext cx="903084" cy="76058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57" y="1361257"/>
            <a:ext cx="903084" cy="7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3096344" cy="90872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ПРОВЕДЕНА РЕКОНСТРУКЦИЯ ФЕРМЫ В Д. СТЕПАНЬКОВО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www.xn--e1afijda1a3cyb.xn--p1ai/media/CACHE/images/2020/11/27/news_images/DSC_5788/9fb9fbc99bbfe18953b7704f02496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3816424" cy="254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https://www.xn--e1afijda1a3cyb.xn--p1ai/media/CACHE/images/2020/11/27/news_images/DSC_5834/4a16f28f91f16d018cd8ac7ae9ba36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6"/>
            <a:ext cx="3816424" cy="25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www.xn--e1afijda1a3cyb.xn--p1ai/media/CACHE/images/2021/07/30/news_images/IMG_9788/b658e0e2c94ddad6b0799b055413c37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74168"/>
            <a:ext cx="4176464" cy="278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15680"/>
            <a:ext cx="2960040" cy="1973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www.xn--e1afijda1a3cyb.xn--p1ai/media/CACHE/images/2020/08/11/news_images/DSC_8970/5a7e69c680780db982f60e7150d467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058" y="3573015"/>
            <a:ext cx="4518455" cy="301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www.xn--e1afijda1a3cyb.xn--p1ai/media/CACHE/images/2021/04/17/news_images/DSC_7421_1/b7511356001d3d14df016577427055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1" y="1815681"/>
            <a:ext cx="4131025" cy="275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68" y="1081831"/>
            <a:ext cx="9036496" cy="5760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РАБОТА ПО ВОЗРОЖДЕНИЮ РЫБОКОМБИНАТА ПРЕДПРИЯТИЕМ «ЛОТОФИШ»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25085854"/>
              </p:ext>
            </p:extLst>
          </p:nvPr>
        </p:nvGraphicFramePr>
        <p:xfrm>
          <a:off x="2276484" y="5019805"/>
          <a:ext cx="2007484" cy="107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67544" y="4869160"/>
            <a:ext cx="22764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</a:t>
            </a: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endParaRPr lang="ru-RU" sz="13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226" y="1315609"/>
            <a:ext cx="4032448" cy="15334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СТРОИТЕЛЬСТВО ЗЕРНОПЕРЕРАБАТЫВАЮЩЕГО КОМПЛЕКСА В ДЕРЕВНЕ ВВЕДЕНСКОЕ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www.xn--e1afijda1a3cyb.xn--p1ai/media/CACHE/images/2020/08/18/news_images/DSC_4036/025ee0cf09ffb9335ab5dbbba7d00f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4032448" cy="2693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24208300"/>
              </p:ext>
            </p:extLst>
          </p:nvPr>
        </p:nvGraphicFramePr>
        <p:xfrm>
          <a:off x="755576" y="4653136"/>
          <a:ext cx="5333406" cy="175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7041" name="Picture 1" descr="C:\Users\anigina\Desktop\DSC_48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3853170"/>
            <a:ext cx="4248472" cy="283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932040" y="2831622"/>
            <a:ext cx="3446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Планируемый объем инвестиций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2023 г. 70 млн. руб.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5" y="2000805"/>
            <a:ext cx="3429899" cy="228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83568" y="990836"/>
            <a:ext cx="8229600" cy="69415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В ДЕКАБРЕ 2021 ГОДА ОТКРЫТ МНОГОФУНКЦИОНАЛЬНЫЙ ТОРГОВО-ОФИСНЫЙ ЦЕНТР В ПОС. ЛОТОШИНО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95" y="4572871"/>
            <a:ext cx="3194921" cy="213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89" y="4579221"/>
            <a:ext cx="3165187" cy="211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s://data0.gallery.ru/albums/gallery/374806-69fa0-124749204-m750x740-uecc0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02" y="2012508"/>
            <a:ext cx="3426969" cy="228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09860472"/>
              </p:ext>
            </p:extLst>
          </p:nvPr>
        </p:nvGraphicFramePr>
        <p:xfrm>
          <a:off x="3707904" y="3356992"/>
          <a:ext cx="1555482" cy="80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95140" y="1914103"/>
            <a:ext cx="1725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вложенных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млн. руб.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470" y="951325"/>
            <a:ext cx="7772400" cy="62068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РЕАЛИЗОВАНА ПЕРВАЯ СТАДИЯ РАЗВИТИЯ ТЕПЛИЧНОГО КОМПЛЕКСА ДЛЯ ВЫРАЩИВАНИЯ ЦВЕТОЧНОЙ ПРОДУКЦИИ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9634" name="Picture 2" descr="C:\Users\anigina\Desktop\Тепличный комплек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45099"/>
            <a:ext cx="437604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97" y="1745099"/>
            <a:ext cx="3709051" cy="2475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44008" y="4500126"/>
            <a:ext cx="3456384" cy="21602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ОБЩАЯ ПЛОЩАДЬ – 30 ГА</a:t>
            </a:r>
          </a:p>
          <a:p>
            <a:pPr algn="ctr"/>
            <a:r>
              <a:rPr lang="ru-RU" sz="1400" b="1" dirty="0" smtClean="0"/>
              <a:t>1 ЭТАП – 8 ГА</a:t>
            </a:r>
          </a:p>
          <a:p>
            <a:pPr algn="ctr"/>
            <a:r>
              <a:rPr lang="ru-RU" sz="1400" b="1" dirty="0" smtClean="0"/>
              <a:t>ЧИСЛЕННОСТЬ СОТРУДНИКОВ – 25 ЧЕЛОВЕК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b="1" dirty="0" smtClean="0"/>
              <a:t>ИНВЕСТИЦИИ – 50 МЛН. РУБЛЕЙ</a:t>
            </a:r>
          </a:p>
          <a:p>
            <a:pPr algn="ctr"/>
            <a:r>
              <a:rPr lang="ru-RU" sz="1400" b="1" dirty="0" smtClean="0"/>
              <a:t>30 ТЫС. САЖЕНЦЕВ ПИОНОВ, ГЕОРГИНОВ И ПОДСОЛНУХОВ УЖЕ ВЫСАЖЕНЫ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500126"/>
            <a:ext cx="324036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Diagram group"/>
          <p:cNvGrpSpPr/>
          <p:nvPr/>
        </p:nvGrpSpPr>
        <p:grpSpPr>
          <a:xfrm>
            <a:off x="3995936" y="3991328"/>
            <a:ext cx="1342818" cy="805691"/>
            <a:chOff x="106331" y="554"/>
            <a:chExt cx="1342818" cy="805691"/>
          </a:xfrm>
          <a:scene3d>
            <a:camera prst="isometricOffAxis2Left" zoom="95000"/>
            <a:lightRig rig="flat" dir="t"/>
          </a:scene3d>
        </p:grpSpPr>
        <p:grpSp>
          <p:nvGrpSpPr>
            <p:cNvPr id="10" name="Группа 9"/>
            <p:cNvGrpSpPr/>
            <p:nvPr/>
          </p:nvGrpSpPr>
          <p:grpSpPr>
            <a:xfrm>
              <a:off x="106331" y="554"/>
              <a:ext cx="1342818" cy="805691"/>
              <a:chOff x="106331" y="554"/>
              <a:chExt cx="1342818" cy="805691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106331" y="554"/>
                <a:ext cx="1342818" cy="80569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TextBox 11"/>
              <p:cNvSpPr txBox="1"/>
              <p:nvPr/>
            </p:nvSpPr>
            <p:spPr>
              <a:xfrm>
                <a:off x="106331" y="554"/>
                <a:ext cx="1342818" cy="8056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770" tIns="64770" rIns="64770" bIns="64770" numCol="1" spcCol="1270" anchor="ctr" anchorCtr="0">
                <a:noAutofit/>
              </a:bodyPr>
              <a:lstStyle/>
              <a:p>
                <a:pPr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b="1" kern="1200" dirty="0" smtClean="0"/>
                  <a:t>+ 25 рабочих мест</a:t>
                </a:r>
                <a:endParaRPr lang="ru-RU" sz="1700" b="1" kern="1200" dirty="0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7" y="3316551"/>
            <a:ext cx="295232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«Люди не просто ждут, а справедливо требуют зримых результатов и перемен» -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В.В. Путин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6431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95" y="1412776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ОСУЩЕСТВЛЯЕТСЯ ДОПОЛНИТЕЛЬНАЯ ПОДЕРЖКА РАЗВИТИЯ БИЗНЕСА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1" y="2500891"/>
            <a:ext cx="3600872" cy="36008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69395" y="2501363"/>
            <a:ext cx="3709051" cy="1584176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ПРЕДПРИНИМАТЕЛИ ПОЛУЧАЮТ НАЛОГОВЫЕ И ИНЫЕ ЛЬГОТЫ 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679373" y="4445579"/>
            <a:ext cx="3709051" cy="1584176"/>
          </a:xfrm>
          <a:prstGeom prst="rect">
            <a:avLst/>
          </a:prstGeom>
          <a:solidFill>
            <a:srgbClr val="7EDF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ИНВЕСТОРЫ МОГУТ СТРОИТЬ ПРЕДПРИЯТИЯ НА ТЕРРИТОРИИ ОКРУГА НА ОСОБЫХ УСЛОВИЯХ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562342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8" y="1340768"/>
            <a:ext cx="7488832" cy="51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В апреле в Лотошино </a:t>
            </a:r>
            <a:r>
              <a:rPr lang="ru-RU" sz="2200" b="1" dirty="0"/>
              <a:t>запустят новую программу – «Подмосковные 10 гектаров». Сельхозпроизводителям будут в безвозмездное пользование предоставляться земельные участки</a:t>
            </a:r>
            <a:r>
              <a:rPr lang="ru-RU" sz="2200" b="1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83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958" y="922710"/>
            <a:ext cx="8229600" cy="63408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ИСКРЕННЯЯ БЛАГОДАРНОСТЬ НАШИМ МЕДИКАМ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" y="1556792"/>
            <a:ext cx="3984052" cy="265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2" y="1566775"/>
            <a:ext cx="3963144" cy="2647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2859"/>
            <a:ext cx="2184351" cy="248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91954"/>
            <a:ext cx="3732486" cy="249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91954"/>
            <a:ext cx="2552384" cy="249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839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583984" y="771878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  <a:cs typeface="Segoe UI" panose="020B0502040204020203" pitchFamily="34" charset="0"/>
              </a:rPr>
              <a:t>В ДЕРЕВНЯХ ВВЕДЕНСКОЕ, МИХАЛЕВО И КАЛИЦИНО ПОСТРОЕНЫ ТРИ ФЕЛЬДШЕРСКО-АКУШЕРСКИХ ПУНКТА</a:t>
            </a:r>
            <a:endParaRPr lang="ru-RU" sz="1800" b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17" name="Picture 2" descr="http://data15.i.gallery.ru/albums/gallery/374806-0fafa-121400969-m750x740-u9e6d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6656"/>
            <a:ext cx="3471700" cy="231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http://data15.i.gallery.ru/albums/gallery/374806-943a1-121401025-m750x740-u38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62605"/>
            <a:ext cx="3471701" cy="231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 descr="http://data15.i.gallery.ru/albums/gallery/374806-28770-121401022-m750x740-u74a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515" y="4366655"/>
            <a:ext cx="3471701" cy="231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http://data16.i.gallery.ru/albums/gallery/374806-4fd4c-121421783-m750x740-ue84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762605"/>
            <a:ext cx="3438636" cy="2297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http://data15.i.gallery.ru/albums/gallery/374806-275c4-121400997-m750x740-ud86f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1030" y="3021510"/>
            <a:ext cx="3095508" cy="206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6035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145469" y="1772816"/>
            <a:ext cx="3744416" cy="586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ПОСЛЕ КАПИТАЛЬНОГО РЕМОНТА ОТКРЫЛОСЬ ИНФЕКЦИОННОЕ ОТДЕЛЕНИЕ ЛОТОШИНСКОЙ ЦРБ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www.xn--e1afijda1a3cyb.xn--p1ai/media/CACHE/images/2021/02/12/news_images/IMG_1220/757b32ee916f3e11c2f4ea21d34cf5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866081" cy="324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s://www.xn--e1afijda1a3cyb.xn--p1ai/media/CACHE/images/2021/02/12/news_images/IMG_20210212_131537/c7799ab137dcf17e158bbbe79048b0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8783" y="3356992"/>
            <a:ext cx="4291102" cy="321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data19.gallery.ru/albums/gallery/374806-74deb-121516080-m750x740-u323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84557"/>
            <a:ext cx="3051637" cy="229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4174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ww.xn--e1afijda1a3cyb.xn--p1ai/media/CACHE/images/2021/03/03/news_images/DSC_6045/131c79c30d75128db7e2587f7c306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80832"/>
            <a:ext cx="4176464" cy="278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860646" y="1660108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ЛОТОШИНО ПРОВАКЦИНИРОВАНО  10 877 ЧЕЛОВЕК (83,2% ОТ ЧИСЛА ВСЕГО НАСЕЛЕНИЯ)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ЖИТЕЛЯМ ПРЕДОСТАВЛЯЕТСЯ ВОЗМОЖНОСТЬ БЫСТРО И УДОБНО СДЕЛАТЬ ПРИВИВКУ В МФЦ ОКРУГА, ИЛИ НА ДОМУ С ПОМОЩЬЮ ВЫЕЗДНОЙ МЕДИЦИНСКОЙ БРИГАДЫ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4176464" cy="2355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3" y="4293096"/>
            <a:ext cx="4155991" cy="2355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59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3" y="3022429"/>
            <a:ext cx="2609693" cy="17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4" y="978036"/>
            <a:ext cx="3059832" cy="203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9" y="4898105"/>
            <a:ext cx="2764895" cy="184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2" y="978036"/>
            <a:ext cx="2569158" cy="171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07" y="4937935"/>
            <a:ext cx="2578623" cy="171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65" y="978036"/>
            <a:ext cx="1906851" cy="222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78" y="3072000"/>
            <a:ext cx="2587728" cy="1725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data0.gallery.ru/albums/gallery/374806-2075f-123919558-m750x740-u1550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42" y="2895043"/>
            <a:ext cx="2860039" cy="1906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data23.gallery.ru/albums/gallery/374806-6d3e6-122836104-m750x740-u1686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77" y="4930000"/>
            <a:ext cx="2764895" cy="179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07623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nigina\Desktop\Отчет 2020\ЛСОШ 1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04764"/>
            <a:ext cx="8016431" cy="476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9408"/>
            <a:ext cx="7772400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ПРОЕКТ КАПИТАЛЬНОГО РЕМОНТА ЛСОШ №1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1836662"/>
              </p:ext>
            </p:extLst>
          </p:nvPr>
        </p:nvGraphicFramePr>
        <p:xfrm>
          <a:off x="827238" y="5165832"/>
          <a:ext cx="7441057" cy="143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41593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976220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КАПИТАЛЬНЫЙ РЕМОНТ ОСНОВНОГО ЗДАНИЯ ЛОТОШИНСКОЙ СРЕДНЕЙ ОБЩЕОБРАЗОВАТЕЛЬНОЙ ШКОЛЫ №2</a:t>
            </a:r>
            <a:endParaRPr lang="ru-RU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80426897"/>
              </p:ext>
            </p:extLst>
          </p:nvPr>
        </p:nvGraphicFramePr>
        <p:xfrm>
          <a:off x="5580112" y="2060848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11075385"/>
              </p:ext>
            </p:extLst>
          </p:nvPr>
        </p:nvGraphicFramePr>
        <p:xfrm>
          <a:off x="5580112" y="3582176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3316569"/>
              </p:ext>
            </p:extLst>
          </p:nvPr>
        </p:nvGraphicFramePr>
        <p:xfrm>
          <a:off x="5580112" y="5078568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050" name="Picture 2" descr="https://www.xn--e1afijda1a3cyb.xn--p1ai/media/CACHE/images/2020/01/20/news_images/IMG_0943/0b77298d38b1421158bb1177bdb088f7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07402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14" name="Picture 2" descr="C:\Users\anigina\Desktop\2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99792" y="4701861"/>
            <a:ext cx="2253757" cy="181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4982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nigina\Desktop\МЕЧТА_проект\AC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77" y="1340768"/>
            <a:ext cx="2496278" cy="1872208"/>
          </a:xfrm>
          <a:prstGeom prst="rect">
            <a:avLst/>
          </a:prstGeom>
          <a:noFill/>
        </p:spPr>
      </p:pic>
      <p:pic>
        <p:nvPicPr>
          <p:cNvPr id="50179" name="Picture 3" descr="C:\Users\anigina\Desktop\МЕЧТА_проект\ACCamer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77" y="3308038"/>
            <a:ext cx="2496278" cy="1872208"/>
          </a:xfrm>
          <a:prstGeom prst="rect">
            <a:avLst/>
          </a:prstGeom>
          <a:noFill/>
        </p:spPr>
      </p:pic>
      <p:pic>
        <p:nvPicPr>
          <p:cNvPr id="50181" name="Picture 5" descr="C:\Users\anigina\Desktop\МЕЧТА_проект\Игровая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541" y="1340768"/>
            <a:ext cx="2496278" cy="1872208"/>
          </a:xfrm>
          <a:prstGeom prst="rect">
            <a:avLst/>
          </a:prstGeom>
          <a:noFill/>
        </p:spPr>
      </p:pic>
      <p:pic>
        <p:nvPicPr>
          <p:cNvPr id="50182" name="Picture 6" descr="C:\Users\anigina\Desktop\МЕЧТА_проект\Игровая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4154" y="1340768"/>
            <a:ext cx="2496277" cy="1872208"/>
          </a:xfrm>
          <a:prstGeom prst="rect">
            <a:avLst/>
          </a:prstGeom>
          <a:noFill/>
        </p:spPr>
      </p:pic>
      <p:pic>
        <p:nvPicPr>
          <p:cNvPr id="50183" name="Picture 7" descr="C:\Users\anigina\Desktop\МЕЧТА_проект\Спальня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8315" y="3312087"/>
            <a:ext cx="2496278" cy="1872208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237059" y="5301208"/>
            <a:ext cx="8568952" cy="1382265"/>
            <a:chOff x="5191" y="1662"/>
            <a:chExt cx="4819344" cy="131025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191" y="1662"/>
              <a:ext cx="4819344" cy="13102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5191" y="1662"/>
              <a:ext cx="4819344" cy="131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ru-RU" sz="1200" b="1" dirty="0" smtClean="0"/>
                <a:t>- проект разработан в 2020 году и прошел экспертизу</a:t>
              </a:r>
            </a:p>
            <a:p>
              <a:r>
                <a:rPr lang="ru-RU" sz="1200" b="1" dirty="0" smtClean="0"/>
                <a:t>- стоимость проектно-сметной документации составила </a:t>
              </a:r>
              <a:r>
                <a:rPr lang="ru-RU" sz="1200" b="1" u="sng" dirty="0" smtClean="0"/>
                <a:t>2 376 000 руб</a:t>
              </a:r>
              <a:r>
                <a:rPr lang="ru-RU" sz="1200" b="1" dirty="0" smtClean="0"/>
                <a:t>.</a:t>
              </a:r>
            </a:p>
            <a:p>
              <a:r>
                <a:rPr lang="ru-RU" sz="1200" b="1" dirty="0" smtClean="0"/>
                <a:t>- финансирование проектно-изыскательских работ осуществлялось из местного бюджета</a:t>
              </a:r>
            </a:p>
            <a:p>
              <a:r>
                <a:rPr lang="ru-RU" sz="1200" b="1" dirty="0" smtClean="0"/>
                <a:t>- строительно-монтажные работы запланированы в 2022 году</a:t>
              </a:r>
            </a:p>
            <a:p>
              <a:r>
                <a:rPr lang="ru-RU" sz="1200" b="1" dirty="0" smtClean="0"/>
                <a:t>- стоимость строительно-монтажных работ - </a:t>
              </a:r>
              <a:r>
                <a:rPr lang="ru-RU" sz="1200" b="1" dirty="0" err="1" smtClean="0"/>
                <a:t>внебюджет</a:t>
              </a:r>
              <a:r>
                <a:rPr lang="ru-RU" sz="1200" b="1" dirty="0" smtClean="0"/>
                <a:t> – </a:t>
              </a:r>
              <a:r>
                <a:rPr lang="ru-RU" sz="1200" b="1" u="sng" dirty="0" smtClean="0"/>
                <a:t>7 239 390руб</a:t>
              </a:r>
              <a:r>
                <a:rPr lang="ru-RU" sz="1200" b="1" dirty="0" smtClean="0"/>
                <a:t>., федеральный бюджет - </a:t>
              </a:r>
              <a:r>
                <a:rPr lang="ru-RU" sz="1200" b="1" u="sng" dirty="0" smtClean="0"/>
                <a:t>151 186 900 </a:t>
              </a:r>
              <a:r>
                <a:rPr lang="ru-RU" sz="1200" b="1" dirty="0" smtClean="0"/>
                <a:t>руб., областной бюджет - </a:t>
              </a:r>
              <a:r>
                <a:rPr lang="ru-RU" sz="1200" b="1" u="sng" dirty="0" smtClean="0"/>
                <a:t>50 595 619 </a:t>
              </a:r>
              <a:r>
                <a:rPr lang="ru-RU" sz="1200" b="1" dirty="0" smtClean="0"/>
                <a:t>руб., местный бюджет - </a:t>
              </a:r>
              <a:r>
                <a:rPr lang="ru-RU" sz="1200" b="1" u="sng" dirty="0" smtClean="0"/>
                <a:t>10 990 620 </a:t>
              </a:r>
              <a:r>
                <a:rPr lang="ru-RU" sz="1200" b="1" dirty="0" smtClean="0"/>
                <a:t>руб.</a:t>
              </a:r>
            </a:p>
            <a:p>
              <a:r>
                <a:rPr lang="ru-RU" sz="1200" b="1" dirty="0" smtClean="0"/>
                <a:t>! При условии вхождения в федеральную программу «Развитие сельских территорий МО»</a:t>
              </a:r>
              <a:endParaRPr lang="ru-RU" sz="1200" b="1" dirty="0"/>
            </a:p>
          </p:txBody>
        </p:sp>
      </p:grpSp>
      <p:pic>
        <p:nvPicPr>
          <p:cNvPr id="50180" name="Picture 4" descr="C:\Users\anigina\Desktop\МЕЧТА_проект\ACCamera_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4154" y="3305338"/>
            <a:ext cx="2496278" cy="1872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15" y="908720"/>
            <a:ext cx="5760640" cy="50405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ПРОЕКТ КАПИТАЛЬНОГО РЕМОНТА ДЕТСКОГО САДА №15 «МЕЧТА»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9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52" y="5373216"/>
            <a:ext cx="8579296" cy="13681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«В центре нашей политики, наших общих целей и планов именно человек, его запросы, его благополучие и качество жизни»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- А.Ю. </a:t>
            </a:r>
            <a:r>
              <a:rPr lang="ru-RU" sz="2400" b="1" smtClean="0">
                <a:solidFill>
                  <a:schemeClr val="bg1"/>
                </a:solidFill>
              </a:rPr>
              <a:t>Воробь</a:t>
            </a:r>
            <a:r>
              <a:rPr lang="ru-RU" sz="2400" b="1">
                <a:solidFill>
                  <a:schemeClr val="bg1"/>
                </a:solidFill>
              </a:rPr>
              <a:t>ё</a:t>
            </a:r>
            <a:r>
              <a:rPr lang="ru-RU" sz="2400" b="1" smtClean="0">
                <a:solidFill>
                  <a:schemeClr val="bg1"/>
                </a:solidFill>
              </a:rPr>
              <a:t>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infryazino.ru/upload/resizeproxy/720_/30997ceb37d0ba5112367b7723ad4d39.jpg?14849015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6681"/>
            <a:ext cx="8064896" cy="481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9815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867" y="1074103"/>
            <a:ext cx="8363272" cy="42807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ЦЕНТР «ТОЧКА РОСТА» В ЛОТОШИНСКОЙ СРЕДНЕЙ ШКОЛЕ №1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44" y="3945763"/>
            <a:ext cx="4085395" cy="2723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44153977"/>
              </p:ext>
            </p:extLst>
          </p:nvPr>
        </p:nvGraphicFramePr>
        <p:xfrm>
          <a:off x="1044407" y="4803427"/>
          <a:ext cx="3376753" cy="186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13775391"/>
              </p:ext>
            </p:extLst>
          </p:nvPr>
        </p:nvGraphicFramePr>
        <p:xfrm>
          <a:off x="5292080" y="1916675"/>
          <a:ext cx="2822925" cy="1701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9768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12698"/>
            <a:ext cx="8363272" cy="42807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ЦЕНТР «ТОЧКА РОСТА» В ВВЕДЕНСКОЙ ШКОЛЕ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88773"/>
            <a:ext cx="3528392" cy="5296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388773"/>
            <a:ext cx="3816424" cy="2544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79"/>
            <a:ext cx="3816424" cy="2544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8511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942" y="668806"/>
            <a:ext cx="8496944" cy="8501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ПОСТАВЛЕНО ЦИФРОВОЕ И КОМПЬЮТЕРНОЕ ОБОРУДОВАНИЕ В ЛОТОШИНСКУЮ СОШ №2 И МИКУЛИНСКУЮ ГИНАЗИЮ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62" y="1556792"/>
            <a:ext cx="257939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06907"/>
            <a:ext cx="3273745" cy="223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14" y="4506907"/>
            <a:ext cx="3380970" cy="223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055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77524"/>
            <a:ext cx="8496944" cy="5040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ОСНАЩЕНИЕ МЕДИЦИНСКИХ КАБИНЕТОВ ШКОЛ И ДЕТСКИХ САДОВ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76802" name="Picture 2" descr="https://www.xn--e1afijda1a3cyb.xn--p1ai/media/CACHE/images/2021/04/06/news_images/20210406_093258/14938070dcf15240664b18d6d814b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43999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652133" y="1913628"/>
            <a:ext cx="1728192" cy="14401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/>
              <a:t>В 2021 году выделено </a:t>
            </a:r>
          </a:p>
          <a:p>
            <a:pPr algn="ctr"/>
            <a:r>
              <a:rPr lang="ru-RU" sz="2000" b="1" u="sng" dirty="0" smtClean="0"/>
              <a:t>1,6 млн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pic>
        <p:nvPicPr>
          <p:cNvPr id="76806" name="Picture 6" descr="http://xn--e1afijda1a3cyb.xn--p1ai/media/CACHE/images/2021/04/28/news_images/20210422_074551/e6fa21e8fe30465d4ef18ad9b3a39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05" y="3823066"/>
            <a:ext cx="3502755" cy="262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2" y="3823066"/>
            <a:ext cx="3940165" cy="26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804" name="Picture 4" descr="http://xn--e1afijda1a3cyb.xn--p1ai/media/CACHE/images/2021/04/28/news_images/20210422_074251/231b0dac72f8eff6a69af17e986e386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63479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985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84346385"/>
              </p:ext>
            </p:extLst>
          </p:nvPr>
        </p:nvGraphicFramePr>
        <p:xfrm>
          <a:off x="4860032" y="1296183"/>
          <a:ext cx="3384377" cy="2060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7041" name="Picture 1" descr="C:\Users\anigina\Desktop\Спортзал Ошейкино\IMG_20210514_103547_7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313089"/>
            <a:ext cx="3456385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2" name="Picture 2" descr="C:\Users\anigina\Desktop\Спортзал Ошейкино\IMG_20210514_103554_4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6881" y="3576677"/>
            <a:ext cx="4027567" cy="302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https://sun9-32.userapi.com/impf/ptvBdgztGy-xPzUEBm9b5LdXmdQ3skmvwEr25Q/S3-FwW2zwUE.jpg?size=2560x1709&amp;quality=96&amp;sign=cc54eb6569655de6d8623e335c2f13ac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5378"/>
            <a:ext cx="4032447" cy="269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8758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692696"/>
            <a:ext cx="8568952" cy="7060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 ЛСОШ №2 ПРИОБРЕТЕНО ТРАНСПОРТНОЕ СРЕДСТВО ДЛЯ ПРОИЗВОДСТВЕННОГО ОБУЧЕНИЯ ШКОЛЬНИКОВ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20" y="1451773"/>
            <a:ext cx="6844751" cy="5133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240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82922"/>
            <a:ext cx="8496944" cy="50405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АВТОБУС НА 30 МЕСТ ПРИОБРЕТЕН ДЛЯ УЧАЩИХСЯ УШАКОВСКОЙ СРЕДНЕЙ ОБРАЗОВАТЕЛЬНОЙ ШКОЛЫ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76872"/>
            <a:ext cx="4896543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49935"/>
            <a:ext cx="3412310" cy="191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2" y="1988840"/>
            <a:ext cx="3412310" cy="2559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0321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41805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ГИМНАСТИЧЕСКИЙ КОМПЛЕКС В КИРОВСКОЙ ШКОЛЕ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lotsch1.edumsko.ru/uploads/1100/1092/section/46987/2021/Novosti/10.2021/8/2/20211008_102300.jpg?16336964313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044034" cy="528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44855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5630" y="4300984"/>
            <a:ext cx="1512168" cy="216024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НА ПОСТОЯННОЙ ОСНОВЕ ПРОВОДИТСЯ МОНИТОРИНГ КАЧЕСТВА ПИТАНИЯ В ОБРАЗОВАТЕЛЬНЫХ УЧРЕЖДЕНИЯХ ОКРУГА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5436096" y="1268760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5436096" y="4725144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2" y="4209084"/>
            <a:ext cx="3600400" cy="240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85233"/>
            <a:ext cx="3889654" cy="2187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91" y="1784816"/>
            <a:ext cx="318508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6990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72008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Колледж экономики, права и информационных </a:t>
            </a:r>
            <a:r>
              <a:rPr lang="ru-RU" sz="1800" b="1" dirty="0" smtClean="0">
                <a:solidFill>
                  <a:schemeClr val="bg1"/>
                </a:solidFill>
              </a:rPr>
              <a:t>технологий пополняет ряды своих студентов</a:t>
            </a:r>
            <a:endParaRPr lang="ru-RU" dirty="0"/>
          </a:p>
        </p:txBody>
      </p:sp>
      <p:pic>
        <p:nvPicPr>
          <p:cNvPr id="4098" name="Picture 2" descr="https://www.xn--e1afijda1a3cyb.xn--p1ai/media/CACHE/images/2021/10/27/news_images/DSC_2915/f2884e06fbf95e2a16ea0861b8ec42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89" y="4303627"/>
            <a:ext cx="3536035" cy="236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xn--e1afijda1a3cyb.xn--p1ai/media/CACHE/images/2021/10/27/news_images/DSC_2818/8556b5b37f45009a9befcd238a5391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89" y="1772816"/>
            <a:ext cx="3531891" cy="23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xn--e1afijda1a3cyb.xn--p1ai/media/CACHE/images/2021/07/09/news_images/IMG_8511/1301d59a338a45be6f74652eaf1908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5" y="1772816"/>
            <a:ext cx="3537185" cy="23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xn--e1afijda1a3cyb.xn--p1ai/media/CACHE/images/2021/07/09/news_images/IMG_8558/8d41583bbe536a918ce28a9375b8ec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3" y="4303026"/>
            <a:ext cx="3542237" cy="23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393899"/>
            <a:ext cx="31683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трех дней – 17, 18, 19 сентября жители городского округа Лотошино принимали участие в выборах депутатов Государственной думы РФ, Московской областной думы и органов местного самоуправления. </a:t>
            </a:r>
            <a:endPara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Лотошинцы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продемонстрировали высокую гражданскую позицию и приняли активное участие в выборах. </a:t>
            </a:r>
            <a:endPara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Явка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превысила областной показатель (41,7%) и составила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64%.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участие в голосовании приняли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7469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17061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4317437"/>
            <a:ext cx="3419872" cy="227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08" y="2529229"/>
            <a:ext cx="3347864" cy="223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933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/>
        </p:nvSpPr>
        <p:spPr>
          <a:xfrm>
            <a:off x="1547664" y="3501008"/>
            <a:ext cx="6480720" cy="864096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ЛОТОШИНСКАЯ СРЕДНЯЯ ОБЩЕОБРАЗОВАТЕЛЬНАЯ ШКОЛА №1 ВОШЛА В «ТОП-100» ШКОЛ ПОДМОСКОВЬЯ</a:t>
            </a:r>
            <a:endParaRPr lang="ru-RU" sz="1600" dirty="0"/>
          </a:p>
        </p:txBody>
      </p:sp>
      <p:pic>
        <p:nvPicPr>
          <p:cNvPr id="2050" name="Picture 2" descr="C:\Users\anigina\Desktop\Отчет 2020\IMG-20210507-WA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14070"/>
            <a:ext cx="3888432" cy="2150789"/>
          </a:xfrm>
          <a:prstGeom prst="rect">
            <a:avLst/>
          </a:prstGeom>
          <a:noFill/>
        </p:spPr>
      </p:pic>
      <p:pic>
        <p:nvPicPr>
          <p:cNvPr id="2051" name="Picture 3" descr="C:\Users\anigina\Desktop\Отчет 2020\IMG-20210507-WA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47358"/>
            <a:ext cx="2952328" cy="2209634"/>
          </a:xfrm>
          <a:prstGeom prst="rect">
            <a:avLst/>
          </a:prstGeom>
          <a:noFill/>
        </p:spPr>
      </p:pic>
      <p:pic>
        <p:nvPicPr>
          <p:cNvPr id="2052" name="Picture 4" descr="C:\Users\anigina\Desktop\Отчет 2020\IMG-20210507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9169" y="1168149"/>
            <a:ext cx="3631223" cy="2188843"/>
          </a:xfrm>
          <a:prstGeom prst="rect">
            <a:avLst/>
          </a:prstGeom>
          <a:noFill/>
        </p:spPr>
      </p:pic>
      <p:pic>
        <p:nvPicPr>
          <p:cNvPr id="2053" name="Picture 5" descr="C:\Users\anigina\Desktop\Отчет 2020\IMG-20210507-WA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509120"/>
            <a:ext cx="2880320" cy="2155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8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https://www.xn--e1afijda1a3cyb.xn--p1ai/media/CACHE/images/2019/12/05/news_images/20191204_124830/cae86ca273f30e6bfe58c5938d275e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95" y="3717032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574" name="Picture 6" descr="https://www.xn--e1afijda1a3cyb.xn--p1ai/media/CACHE/images/2020/11/05/news_images/1%20(2)/bfc9e6f2b70894b128a7cdcdfc9e8f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531" y="3681532"/>
            <a:ext cx="3384376" cy="277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576" name="Picture 8" descr="https://www.xn--e1afijda1a3cyb.xn--p1ai/media/CACHE/images/2020/11/05/news_images/1%20(14)/dcdbfb05d01ea64c5262012ddd434c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531" y="927442"/>
            <a:ext cx="3421901" cy="242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Группа 4"/>
          <p:cNvGrpSpPr/>
          <p:nvPr/>
        </p:nvGrpSpPr>
        <p:grpSpPr>
          <a:xfrm>
            <a:off x="695569" y="1484784"/>
            <a:ext cx="3660407" cy="1728192"/>
            <a:chOff x="12042" y="0"/>
            <a:chExt cx="9131946" cy="20279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2000" b="1" dirty="0" smtClean="0"/>
            </a:p>
            <a:p>
              <a:pPr algn="ctr"/>
              <a:r>
                <a:rPr lang="ru-RU" sz="1600" b="1" dirty="0" smtClean="0"/>
                <a:t>ПО ИТОГАМ ПРОВЕДЕНИЯ АКЦИИ «СДАЙ МАКУЛАТУРУ – СПАСИ ДЕРЕВО» ГОРОДСКОЙ ОКРУГ  ЛОТОШИНО ЗАНЯЛ 1-Е МЕСТО В МОСКОВСКОЙ ОБЛАСТИ</a:t>
              </a:r>
              <a:endParaRPr lang="ru-RU" sz="1600" b="1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473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1329291"/>
            <a:ext cx="4100098" cy="129614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ЗАВЕРШЕНО СТРОИТЕЛЬСТВО ДОРОГИ КАЛИЦИНО - ХАРПАЙ</a:t>
            </a:r>
            <a:endParaRPr lang="ru-RU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49661677"/>
              </p:ext>
            </p:extLst>
          </p:nvPr>
        </p:nvGraphicFramePr>
        <p:xfrm>
          <a:off x="395536" y="5877272"/>
          <a:ext cx="626469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6" y="3416848"/>
            <a:ext cx="3690636" cy="2460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6" y="786305"/>
            <a:ext cx="3672408" cy="245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625941" cy="3088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363271" cy="33567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Комитет по архитектуре и градостроительства Московской области совместно с администрацией городского округа Лотошино приступили к реализации проектных решений первого этапа автомобильной дороги "Восточный обход" </a:t>
            </a:r>
            <a:r>
              <a:rPr lang="ru-RU" sz="1800" b="1" dirty="0" err="1">
                <a:solidFill>
                  <a:schemeClr val="bg1"/>
                </a:solidFill>
              </a:rPr>
              <a:t>рп</a:t>
            </a:r>
            <a:r>
              <a:rPr lang="ru-RU" sz="1800" b="1" dirty="0">
                <a:solidFill>
                  <a:schemeClr val="bg1"/>
                </a:solidFill>
              </a:rPr>
              <a:t>. Лотошино, на участке автомобильной дороги «Тверь - Лотошино - Шаховская - Уваровка»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xn--e1afijda1a3cyb.xn--p1ai/media/CACHE/images/2022/02/14/news_images/IMG-20220214-WA0015/82289e5564fcfb141ac5065a67bb60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13" y="2657176"/>
            <a:ext cx="5108575" cy="372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102"/>
            <a:ext cx="3487390" cy="43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2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76" y="2220021"/>
            <a:ext cx="2160240" cy="288032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 2021 ГОДУ ОТРЕМОНТИРОВАНЫ АВТОМОБИЛЬНЫЕ ДОРОГИ ПРОТЯЖЕННОСТЬЮ </a:t>
            </a:r>
            <a:r>
              <a:rPr lang="ru-RU" sz="1600" b="1" u="sng" dirty="0" smtClean="0">
                <a:solidFill>
                  <a:schemeClr val="bg1"/>
                </a:solidFill>
              </a:rPr>
              <a:t>8,4 КМ </a:t>
            </a:r>
            <a:r>
              <a:rPr lang="ru-RU" sz="1600" b="1" dirty="0" smtClean="0">
                <a:solidFill>
                  <a:schemeClr val="bg1"/>
                </a:solidFill>
              </a:rPr>
              <a:t>ОБЩЕЙ ПЛОЩАДЬЮ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u="sng" dirty="0" smtClean="0">
                <a:solidFill>
                  <a:schemeClr val="bg1"/>
                </a:solidFill>
              </a:rPr>
              <a:t>58,7 ТЫС. КВ. М.</a:t>
            </a:r>
            <a:endParaRPr lang="ru-RU" sz="1600" b="1" u="sng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0403"/>
            <a:ext cx="2033182" cy="2650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82" y="1282154"/>
            <a:ext cx="1988176" cy="2650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1486"/>
            <a:ext cx="1996178" cy="2661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1"/>
            <a:ext cx="1998223" cy="2664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15" y="4100380"/>
            <a:ext cx="1998222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9" y="4077071"/>
            <a:ext cx="1998223" cy="2664297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51653703"/>
              </p:ext>
            </p:extLst>
          </p:nvPr>
        </p:nvGraphicFramePr>
        <p:xfrm>
          <a:off x="331508" y="3668310"/>
          <a:ext cx="1872208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23483132"/>
              </p:ext>
            </p:extLst>
          </p:nvPr>
        </p:nvGraphicFramePr>
        <p:xfrm>
          <a:off x="2390635" y="3660181"/>
          <a:ext cx="2006222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01295977"/>
              </p:ext>
            </p:extLst>
          </p:nvPr>
        </p:nvGraphicFramePr>
        <p:xfrm>
          <a:off x="4573928" y="3687049"/>
          <a:ext cx="1872208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819626244"/>
              </p:ext>
            </p:extLst>
          </p:nvPr>
        </p:nvGraphicFramePr>
        <p:xfrm>
          <a:off x="238365" y="6483178"/>
          <a:ext cx="1872208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938050551"/>
              </p:ext>
            </p:extLst>
          </p:nvPr>
        </p:nvGraphicFramePr>
        <p:xfrm>
          <a:off x="2399944" y="6483178"/>
          <a:ext cx="1872208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617958047"/>
              </p:ext>
            </p:extLst>
          </p:nvPr>
        </p:nvGraphicFramePr>
        <p:xfrm>
          <a:off x="4510823" y="6348618"/>
          <a:ext cx="1904222" cy="31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512576586"/>
              </p:ext>
            </p:extLst>
          </p:nvPr>
        </p:nvGraphicFramePr>
        <p:xfrm>
          <a:off x="4514296" y="6483177"/>
          <a:ext cx="2006222" cy="1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</p:spTree>
    <p:extLst>
      <p:ext uri="{BB962C8B-B14F-4D97-AF65-F5344CB8AC3E}">
        <p14:creationId xmlns:p14="http://schemas.microsoft.com/office/powerpoint/2010/main" val="2419495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00" y="1946231"/>
            <a:ext cx="3779912" cy="2523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919844"/>
            <a:ext cx="4608512" cy="374441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bg1"/>
                </a:solidFill>
              </a:rPr>
              <a:t>- Количество комплексных договоров: 115 шт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chemeClr val="bg1"/>
                </a:solidFill>
              </a:rPr>
              <a:t>Количество пусков газа: </a:t>
            </a:r>
            <a:r>
              <a:rPr lang="ru-RU" sz="1800" b="1" dirty="0" smtClean="0">
                <a:solidFill>
                  <a:schemeClr val="bg1"/>
                </a:solidFill>
              </a:rPr>
              <a:t>40 </a:t>
            </a:r>
            <a:r>
              <a:rPr lang="ru-RU" sz="1800" b="1" dirty="0">
                <a:solidFill>
                  <a:schemeClr val="bg1"/>
                </a:solidFill>
              </a:rPr>
              <a:t>шт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chemeClr val="bg1"/>
                </a:solidFill>
              </a:rPr>
              <a:t>Количество построенных НП: 20 шт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chemeClr val="bg1"/>
                </a:solidFill>
              </a:rPr>
              <a:t>Протяженность </a:t>
            </a:r>
            <a:r>
              <a:rPr lang="ru-RU" sz="1800" b="1" dirty="0" smtClean="0">
                <a:solidFill>
                  <a:schemeClr val="bg1"/>
                </a:solidFill>
              </a:rPr>
              <a:t>распределительного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  газопровода</a:t>
            </a:r>
            <a:r>
              <a:rPr lang="ru-RU" sz="1800" b="1" dirty="0">
                <a:solidFill>
                  <a:schemeClr val="bg1"/>
                </a:solidFill>
              </a:rPr>
              <a:t>: </a:t>
            </a:r>
            <a:r>
              <a:rPr lang="ru-RU" sz="1800" b="1" dirty="0" smtClean="0">
                <a:solidFill>
                  <a:schemeClr val="bg1"/>
                </a:solidFill>
              </a:rPr>
              <a:t>7 </a:t>
            </a:r>
            <a:r>
              <a:rPr lang="ru-RU" sz="1800" b="1" dirty="0">
                <a:solidFill>
                  <a:schemeClr val="bg1"/>
                </a:solidFill>
              </a:rPr>
              <a:t>026 м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chemeClr val="bg1"/>
                </a:solidFill>
              </a:rPr>
              <a:t>Количество заявок: 198 шт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chemeClr val="bg1"/>
                </a:solidFill>
              </a:rPr>
              <a:t>Количество отводов к домам: 119 шт.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7544" y="1124744"/>
            <a:ext cx="8280920" cy="55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СОЦИАЛЬНАЯ ГАЗИФИКАЦИЯ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44" name="Picture 4" descr="https://xn--80aahodpodjjq5a3i.xn--p1ai/wp-content/uploads/2019/10/glavay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4060"/>
            <a:ext cx="5832648" cy="29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42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1002"/>
            <a:ext cx="4536504" cy="302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8" y="1652095"/>
            <a:ext cx="3816424" cy="254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1560" y="4581128"/>
            <a:ext cx="3390339" cy="20162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/>
              <a:t>ЗА 7 МЕСЯЦЕВ РЕАЛИЗАЦИИ ПРОЕКТА НА ТЕРРИТОРИИ ОКРУГА ОСУЩЕСТВЛЕНО 40 ПУСКОВ ГАЗА </a:t>
            </a:r>
          </a:p>
          <a:p>
            <a:pPr algn="ctr"/>
            <a:endParaRPr lang="ru-RU" sz="1400" b="1" u="sng" dirty="0"/>
          </a:p>
          <a:p>
            <a:pPr algn="ctr"/>
            <a:r>
              <a:rPr lang="ru-RU" sz="1400" b="1" dirty="0" smtClean="0"/>
              <a:t>ДО КОНЦА 2022 ГОДА ПО ПРОГРАММЕ СОЦИАЛЬНОЙ ГАЗИФИКАЦИИ ПЛАНИРУЕТСЯ ОБЕСПЕЧИТЬ ГАЗОМ ОКОЛО 1100 ДОМОВЛАДЕНИЙ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2060848"/>
            <a:ext cx="4032448" cy="1154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В 2021 ГОДУ БЫЛО ПРОВЕДЕНО 37 СХОДОВ, 3 СОВЕЩАНИЯ С РУКОВОДСТВОМ АО «МОСОБЛГАЗ»</a:t>
            </a:r>
            <a:endParaRPr lang="ru-RU" sz="1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500982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13227240"/>
              </p:ext>
            </p:extLst>
          </p:nvPr>
        </p:nvGraphicFramePr>
        <p:xfrm>
          <a:off x="107504" y="1036960"/>
          <a:ext cx="4824536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s://pbs.twimg.com/media/EYcLNvGXQAAsBRJ.jpg: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4392488" cy="247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46182438"/>
              </p:ext>
            </p:extLst>
          </p:nvPr>
        </p:nvGraphicFramePr>
        <p:xfrm>
          <a:off x="5065151" y="4221088"/>
          <a:ext cx="3611305" cy="142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650029" cy="24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7520" y="3389253"/>
            <a:ext cx="903084" cy="7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xn--e1afijda1a3cyb.xn--p1ai/media/CACHE/images/2021/08/11/news_images/DSC_0918/39949425223dd4571fecc4e72118e4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3816424" cy="25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xn--e1afijda1a3cyb.xn--p1ai/media/CACHE/images/2022/02/18/news_images/896060/f42c4b63865641e3743846908fccad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4"/>
            <a:ext cx="3810718" cy="25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xn--e1afijda1a3cyb.xn--p1ai/media/CACHE/images/2022/02/16/news_images/IMG_7681/b5f5096d2ab31261e3bcd94259ad5a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21083"/>
            <a:ext cx="3786424" cy="252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nlotoshino.ru/upload/gallery/434/79934_7b74b63b204953a7e798cfebb7441f4888a66cf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9" y="4121083"/>
            <a:ext cx="3788316" cy="252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xn--e1afijda1a3cyb.xn--p1ai/media/CACHE/images/2020/06/10/news_images/DSC_0073/b9717b33c5820aa242b07485b6927cb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98000"/>
            <a:ext cx="3336120" cy="22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691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22"/>
          <p:cNvGrpSpPr/>
          <p:nvPr/>
        </p:nvGrpSpPr>
        <p:grpSpPr>
          <a:xfrm>
            <a:off x="472660" y="933591"/>
            <a:ext cx="4026599" cy="5545778"/>
            <a:chOff x="12042" y="-36705550"/>
            <a:chExt cx="21461251" cy="3873348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75180" y="-36705550"/>
              <a:ext cx="20898113" cy="94780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b="1" dirty="0" smtClean="0"/>
                <a:t>В 202</a:t>
              </a:r>
              <a:r>
                <a:rPr lang="en-US" sz="1600" b="1" dirty="0" smtClean="0"/>
                <a:t>1</a:t>
              </a:r>
              <a:r>
                <a:rPr lang="ru-RU" sz="1600" b="1" dirty="0" smtClean="0"/>
                <a:t> ГОДУ СИЛАМИ ЖИЛИЩНО-КОММУНАЛЬНОГО ХОЗЯЙСТВА ОСУЩЕСТВЛЕН РЕМОНТ </a:t>
              </a:r>
              <a:r>
                <a:rPr lang="en-US" sz="1600" b="1" dirty="0" smtClean="0"/>
                <a:t>23</a:t>
              </a:r>
              <a:r>
                <a:rPr lang="ru-RU" sz="1600" b="1" dirty="0" smtClean="0"/>
                <a:t> ПОДЪЕЗДОВ, ИЗ НИХ 7 – ПО ПРОГРАММЕ СОФИНАНСИРОВАНИЯ </a:t>
              </a:r>
              <a:endParaRPr lang="ru-RU" sz="1600" b="1" u="sng" dirty="0" smtClean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29186" y="5590402"/>
            <a:ext cx="4113548" cy="10081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В 2022 ГОДУ ЗАПЛАНИРОВАН РЕМОНТ ЕЩЕ </a:t>
            </a:r>
            <a:r>
              <a:rPr lang="ru-RU" sz="1600" b="1" u="sng" dirty="0" smtClean="0"/>
              <a:t>13 ПОДЪЕЗДОВ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61048"/>
            <a:ext cx="410125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6" y="2614713"/>
            <a:ext cx="4132259" cy="275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00586"/>
            <a:ext cx="3211675" cy="264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11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84784"/>
            <a:ext cx="4536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проблемных моментов стоит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отметить: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ремонта (модернизации) котельных,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 по очистке воды, модернизации очистных сооружений в д.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Новошино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замены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сетей (теплоснабжения, водоснабжения),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многоквартирных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домов,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 современной коммунальной техники,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 для населения «Красный ручей»,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рекультивации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 ТБО д.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Ошенево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403"/>
            <a:ext cx="3995936" cy="266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34586"/>
            <a:ext cx="3973403" cy="2654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1957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22"/>
          <p:cNvGrpSpPr/>
          <p:nvPr/>
        </p:nvGrpSpPr>
        <p:grpSpPr>
          <a:xfrm>
            <a:off x="323528" y="1484784"/>
            <a:ext cx="8568952" cy="4569113"/>
            <a:chOff x="12042" y="-3325808"/>
            <a:chExt cx="20898109" cy="514712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" name="Прямоугольник 5"/>
            <p:cNvSpPr/>
            <p:nvPr/>
          </p:nvSpPr>
          <p:spPr>
            <a:xfrm>
              <a:off x="9945016" y="-3325808"/>
              <a:ext cx="10965135" cy="170346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1600" b="1" dirty="0" smtClean="0"/>
            </a:p>
            <a:p>
              <a:pPr algn="ctr"/>
              <a:r>
                <a:rPr lang="ru-RU" sz="1600" b="1" dirty="0" smtClean="0"/>
                <a:t>В 2021 ГОДУ МОДЕРНИЗИРОВАНА СТАНЦИЯ ОБЕЗЖЕЛЕЗИВАНИЯ  В ДЕРЕВНЕ ДОРЫ С УВЕЛИЧЕНИЕМ ПРОИЗВОДИТЕЛЬНОСТИ НА СУММУ 3 МЛН. РУБЛЕЙ</a:t>
              </a:r>
              <a:endParaRPr lang="ru-RU" sz="1600" b="1" u="sng" dirty="0" smtClean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42" y="567821"/>
              <a:ext cx="9131946" cy="125349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73690" y="4941168"/>
            <a:ext cx="3744416" cy="11127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/>
              <a:t>В 2022 ГОДУ ПЛАНИРУЕТСЯ СТРОИТЕЛЬСТВО ВОДОПРОВОДА В ДЕРЕВНЕ ИВАНОВСКОЕ НА СУММУ 12.3 МИЛЛИОНОВ РУБЛЕЙ</a:t>
            </a:r>
            <a:endParaRPr lang="ru-RU" sz="1600" b="1" u="sng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77433"/>
            <a:ext cx="3834420" cy="2559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93" y="3235935"/>
            <a:ext cx="4496087" cy="300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53707" cy="5376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83568" y="1340768"/>
            <a:ext cx="4176464" cy="10137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ЗАМЕНА 1,3 КМ ТЕПЛОВОЙ СЕТИ, ЧТО УЛУЧШИЛО ТЕПЛОСНАБЖЕНИЕ ДЛЯ БОЛЕЕ ЧЕМ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2800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</a:p>
        </p:txBody>
      </p:sp>
    </p:spTree>
    <p:extLst>
      <p:ext uri="{BB962C8B-B14F-4D97-AF65-F5344CB8AC3E}">
        <p14:creationId xmlns:p14="http://schemas.microsoft.com/office/powerpoint/2010/main" val="1009069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989" y="741760"/>
            <a:ext cx="9224989" cy="43494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ОТРЕМОНТИРОВАНО ТРИ ПОЧТОВЫХ ОТДЕЛЕНИЯ (ВВЕДЕНСКОЕ, САВОСТИНО, КОНОПЛЕВО)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www.xn--e1afijda1a3cyb.xn--p1ai/media/CACHE/images/2021/07/15/news_images/DSC_9610/8357a826b5f8f34f987ffb95e3951b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9" y="1312650"/>
            <a:ext cx="3814966" cy="254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www.xn--e1afijda1a3cyb.xn--p1ai/media/CACHE/images/2021/07/15/news_images/DSC_9588/1482be19129a5f490d014b22e931fe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816424" cy="25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://xn--e1afijda1a3cyb.xn--p1ai/media/CACHE/images/2021/06/23/news_images/DSC_4623/95b04799152326bf869a919b9306f5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4" y="4132942"/>
            <a:ext cx="3797032" cy="2536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http://xn--e1afijda1a3cyb.xn--p1ai/media/CACHE/images/2021/06/23/news_images/DSC_4606/cb763147a618299f06deae5210d34a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048000"/>
            <a:ext cx="3342519" cy="22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xn--e1afijda1a3cyb.xn--p1ai/media/CACHE/images/2021/06/23/news_images/DSC_4606/cb763147a618299f06deae5210d34a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19988"/>
            <a:ext cx="3816424" cy="254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1100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5" y="1052736"/>
            <a:ext cx="3780419" cy="252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4" name="Picture 2" descr="C:\Users\anigina\Desktop\IMG_4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3781366" cy="252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5" name="Picture 1" descr="C:\Users\anigina\Desktop\Благоустройство центрлаьной части поселка\IMG_20210514_075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3789040"/>
            <a:ext cx="4313220" cy="286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C:\Users\anigina\Desktop\Благоустройство центрлаьной части поселка\IMG_20210514_0755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89040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477918" y="3392995"/>
            <a:ext cx="4032449" cy="576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БЛАГОУСТРОЙСТВО ЦЕНТРАЛЬНОЙ ЧАСТИ ПОСЕЛКА ЛОТОШИНО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xn--e1afijda1a3cyb.xn--p1ai/media/CACHE/images/2020/09/18/news_images/IMG_8223/08dc58817653b31d875f81003c17b2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13" y="1268760"/>
            <a:ext cx="4104456" cy="2737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https://data0.gallery.ru/albums/gallery/374806-129b4-123885123-m750x740-u41e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2" y="3681247"/>
            <a:ext cx="4104457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ttps://data0.gallery.ru/albums/gallery/374806-371cb-123885137-m750x740-u85e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3" y="1268760"/>
            <a:ext cx="3430207" cy="514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anigina\Desktop\До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2441349" cy="162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0835" name="Picture 3" descr="C:\Users\anigina\Desktop\Афанасово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911434"/>
            <a:ext cx="2297333" cy="164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0836" name="Picture 4" descr="C:\Users\anigina\Desktop\DSC_8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5274" y="3047857"/>
            <a:ext cx="2443061" cy="1630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http://data18.i.gallery.ru/albums/gallery/374806-68c84-122692689-m750x740-u85c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047857"/>
            <a:ext cx="2441349" cy="1630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s://www.xn--e1afijda1a3cyb.xn--p1ai/media/CACHE/images/2020/09/18/news_images/IMG_8391/0d96dc4a77adb394cc42bf3ac546dd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5275" y="1188386"/>
            <a:ext cx="2455946" cy="163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http://data19.i.gallery.ru/albums/gallery/374806-fb831-122711069-m750x740-u23a5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484" y="4900035"/>
            <a:ext cx="2434425" cy="165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data19.i.gallery.ru/albums/gallery/374806-46ae3-122711008-m750x740-u7e7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5273" y="4919747"/>
            <a:ext cx="2443061" cy="163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6" descr="http://data11.i.gallery.ru/albums/gallery/374806-a6a7d-119740612-m750x740-uc1ec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1188386"/>
            <a:ext cx="2289659" cy="163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33375"/>
            <a:ext cx="2297333" cy="1659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/>
          </p:nvPr>
        </p:nvGraphicFramePr>
        <p:xfrm>
          <a:off x="7164288" y="2348880"/>
          <a:ext cx="18002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29816" y="5373216"/>
            <a:ext cx="424847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АЛЛЕИ РУССКОЙ ЛИТЕРАТУРЫ СТАЛО ЦЕНТРОМ ПРИТЯЖЕНИЯ ТУРИСТОВ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12" y="3717032"/>
            <a:ext cx="4179668" cy="2893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561662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7979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28803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</a:rPr>
              <a:t>ХРАМ СЕРАФИМА САРОВСКОГО ДОСТАВЛЕНЫ МОЩИ ПРЕПОДОБНОГО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6" y="1466240"/>
            <a:ext cx="3799892" cy="2533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7" y="1484784"/>
            <a:ext cx="3852241" cy="289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43" y="3966305"/>
            <a:ext cx="4054584" cy="2703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12" y="3719852"/>
            <a:ext cx="1950207" cy="292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4529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340768"/>
            <a:ext cx="5637312" cy="70609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В ДЕНЬ КРЕЩЕНИЯ РУСИ В ЛОТОШИНО ОТКРЫТ ПОКЛОННЫЙ КРЕСТ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04864"/>
            <a:ext cx="5372075" cy="4283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6914"/>
            <a:ext cx="3429267" cy="342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9922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416" y="910228"/>
            <a:ext cx="7772400" cy="5760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БЛАГОУСТРОЙСТВО ДВОРОВЫХ ТЕРРИТОРИЙ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anigina\Desktop\Отчет 2020\ЖКХ\РЕмонт ДТ Большая сестра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724800" cy="2523872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01115283"/>
              </p:ext>
            </p:extLst>
          </p:nvPr>
        </p:nvGraphicFramePr>
        <p:xfrm>
          <a:off x="800176" y="3608728"/>
          <a:ext cx="2915519" cy="27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0421" name="Picture 5" descr="C:\Users\anigina\Desktop\Отчет 2020\ЖКХ\Михалево 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400" y="1484784"/>
            <a:ext cx="3744416" cy="2572036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893926282"/>
              </p:ext>
            </p:extLst>
          </p:nvPr>
        </p:nvGraphicFramePr>
        <p:xfrm>
          <a:off x="5148064" y="3650153"/>
          <a:ext cx="2935050" cy="314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0423" name="Picture 7" descr="C:\Users\anigina\Desktop\Отчет 2020\ЖКХ\Ремонт дороги Введенское 1  (1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5178" y="4077072"/>
            <a:ext cx="3715158" cy="2592872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81029164"/>
              </p:ext>
            </p:extLst>
          </p:nvPr>
        </p:nvGraphicFramePr>
        <p:xfrm>
          <a:off x="971600" y="6211536"/>
          <a:ext cx="2634131" cy="37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60425" name="Picture 9" descr="C:\Users\anigina\Desktop\Отчет 2020\ЖКХ\Микрорайон Парковка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18882" y="4149080"/>
            <a:ext cx="3744416" cy="2533205"/>
          </a:xfrm>
          <a:prstGeom prst="rect">
            <a:avLst/>
          </a:prstGeom>
          <a:noFill/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725499051"/>
              </p:ext>
            </p:extLst>
          </p:nvPr>
        </p:nvGraphicFramePr>
        <p:xfrm>
          <a:off x="5148064" y="6332750"/>
          <a:ext cx="3121633" cy="290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556993"/>
            <a:ext cx="7308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2021 году систему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«Инцидент» поступило 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 обращения.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Отработано – 100%</a:t>
            </a:r>
            <a:endParaRPr lang="ru-RU" sz="2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 – 197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транспорт – 151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сельское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– 36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4572000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2808312" cy="15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03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ta0.gallery.ru/albums/gallery/374806-c4933-123987005-m750x740-ud76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10445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https://data0.gallery.ru/albums/gallery/374806-d052e-123986971-m750x740-u4b9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2179164"/>
            <a:ext cx="3310337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ПЛОЩАДКА В СЕЛЕ МИКУЛИНО, ПОСТРОЕННАЯ ПО ПРОГРАММЕ «НАШЕ ПОДМОСКОВЬЕ»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photo_2021-10-06_15-34-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21" y="1196752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08180" y="1052736"/>
            <a:ext cx="85178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ЗАКУПЛЕНО И УСТАНОВЛЕНО 5 ДЕТСКИХ ИГРОВЫХ КОМПЛЕКСОВ И 9 ДЕТСКИХ ИГРОВЫХ ПЛОЩАДОК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anigina\Desktop\IMG-20210504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025" y="1916831"/>
            <a:ext cx="3782459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anigina\Desktop\IMG-20210430-WA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106" y="1916831"/>
            <a:ext cx="3865334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7021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anigina\Desktop\кп\д.Владимир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56725"/>
            <a:ext cx="2520280" cy="18902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056" y="476821"/>
            <a:ext cx="7772400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ОБУСТРОЕНО 46 НОВЫХ ПЛОЩАДОК ТБО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anigina\Desktop\кп\д.Введенское ул.Микрорайон д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56725"/>
            <a:ext cx="2034547" cy="1854405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69744324"/>
              </p:ext>
            </p:extLst>
          </p:nvPr>
        </p:nvGraphicFramePr>
        <p:xfrm>
          <a:off x="539552" y="2540901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00" name="Picture 4" descr="C:\Users\anigina\Desktop\кп\д.Ивановско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3" y="956725"/>
            <a:ext cx="3328369" cy="1872208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24119949"/>
              </p:ext>
            </p:extLst>
          </p:nvPr>
        </p:nvGraphicFramePr>
        <p:xfrm>
          <a:off x="3347864" y="2540901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400177348"/>
              </p:ext>
            </p:extLst>
          </p:nvPr>
        </p:nvGraphicFramePr>
        <p:xfrm>
          <a:off x="6444208" y="2540901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4102" name="Picture 6" descr="C:\Users\anigina\Desktop\кп\д.Мамоново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3528" y="2972949"/>
            <a:ext cx="2033125" cy="1524844"/>
          </a:xfrm>
          <a:prstGeom prst="rect">
            <a:avLst/>
          </a:prstGeom>
          <a:noFill/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62880564"/>
              </p:ext>
            </p:extLst>
          </p:nvPr>
        </p:nvGraphicFramePr>
        <p:xfrm>
          <a:off x="395536" y="4197085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4103" name="Picture 7" descr="C:\Users\anigina\Desktop\кп\д.Палкино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483769" y="2972950"/>
            <a:ext cx="2016223" cy="1512167"/>
          </a:xfrm>
          <a:prstGeom prst="rect">
            <a:avLst/>
          </a:prstGeom>
          <a:noFill/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811876440"/>
              </p:ext>
            </p:extLst>
          </p:nvPr>
        </p:nvGraphicFramePr>
        <p:xfrm>
          <a:off x="2555776" y="4197085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4104" name="Picture 8" descr="C:\Users\anigina\Desktop\кп\п.Кироский д.30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644008" y="2972949"/>
            <a:ext cx="2016224" cy="1512168"/>
          </a:xfrm>
          <a:prstGeom prst="rect">
            <a:avLst/>
          </a:prstGeom>
          <a:noFill/>
        </p:spPr>
      </p:pic>
      <p:grpSp>
        <p:nvGrpSpPr>
          <p:cNvPr id="3" name="Группа 18"/>
          <p:cNvGrpSpPr/>
          <p:nvPr/>
        </p:nvGrpSpPr>
        <p:grpSpPr>
          <a:xfrm>
            <a:off x="4716016" y="4269093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" name="Прямоугольник 19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/>
                <a:t>пос. Кировский</a:t>
              </a:r>
              <a:endParaRPr lang="ru-RU" sz="1400" b="1" kern="1200" dirty="0"/>
            </a:p>
          </p:txBody>
        </p:sp>
      </p:grpSp>
      <p:pic>
        <p:nvPicPr>
          <p:cNvPr id="4105" name="Picture 9" descr="C:\Users\anigina\Desktop\кп\д.Шелгуново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828589" y="2972949"/>
            <a:ext cx="1991883" cy="1493912"/>
          </a:xfrm>
          <a:prstGeom prst="rect">
            <a:avLst/>
          </a:prstGeom>
          <a:noFill/>
        </p:spPr>
      </p:pic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2969035"/>
              </p:ext>
            </p:extLst>
          </p:nvPr>
        </p:nvGraphicFramePr>
        <p:xfrm>
          <a:off x="6876256" y="4197085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pic>
        <p:nvPicPr>
          <p:cNvPr id="4106" name="Picture 10" descr="C:\Users\anigina\Desktop\кп\д.Хранево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23528" y="4629133"/>
            <a:ext cx="2808312" cy="2106234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780000862"/>
              </p:ext>
            </p:extLst>
          </p:nvPr>
        </p:nvGraphicFramePr>
        <p:xfrm>
          <a:off x="827584" y="6429333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1" r:lo="rId42" r:qs="rId43" r:cs="rId44"/>
          </a:graphicData>
        </a:graphic>
      </p:graphicFrame>
      <p:pic>
        <p:nvPicPr>
          <p:cNvPr id="4107" name="Picture 11" descr="C:\Users\anigina\Desktop\кп\д.Чапаево.jp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275856" y="4629133"/>
            <a:ext cx="3744415" cy="2108048"/>
          </a:xfrm>
          <a:prstGeom prst="rect">
            <a:avLst/>
          </a:prstGeom>
          <a:noFill/>
        </p:spPr>
      </p:pic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861302218"/>
              </p:ext>
            </p:extLst>
          </p:nvPr>
        </p:nvGraphicFramePr>
        <p:xfrm>
          <a:off x="4067944" y="6429333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pic>
        <p:nvPicPr>
          <p:cNvPr id="4108" name="Picture 12" descr="C:\Users\anigina\Desktop\кп\д.Ушаково д.10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164288" y="4629133"/>
            <a:ext cx="1584176" cy="2112235"/>
          </a:xfrm>
          <a:prstGeom prst="rect">
            <a:avLst/>
          </a:prstGeom>
          <a:noFill/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2258682028"/>
              </p:ext>
            </p:extLst>
          </p:nvPr>
        </p:nvGraphicFramePr>
        <p:xfrm>
          <a:off x="7236296" y="6429333"/>
          <a:ext cx="1440160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80920" cy="4320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ДЕКАБРЕ 2021 ГОДА ОТКРЫТА ПЛОЩАДКА ДЛЯ РАЗДЕЛЬНОГО СБОРА ОТХОДОВ «МЕГАБАК»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data0.gallery.ru/albums/gallery/374806-76e26-124749884--uef0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54" y="3284984"/>
            <a:ext cx="497352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data0.gallery.ru/albums/gallery/374806-b496a-124749864--ud3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35172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62" y="908720"/>
            <a:ext cx="4491645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3" y="3573016"/>
            <a:ext cx="2663035" cy="24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1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38436"/>
            <a:ext cx="864096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ПРОВЕДЕНЫ РАБОТЫ ПО БЛАГОУСТРОЙСТВУ В ПАРКЕ КУЛЬТУРЫ И ОТДЫХА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C:\Users\anigina\Desktop\IMG_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84" y="1086508"/>
            <a:ext cx="3942184" cy="263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57073"/>
            <a:ext cx="3963310" cy="2645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57073"/>
            <a:ext cx="3942184" cy="263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://inlotoshino.ru/upload/gallery/406/80906_86d2c583773de7c5023d55377debd0dabdfc2c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6508"/>
            <a:ext cx="3960440" cy="264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1844824"/>
            <a:ext cx="2736304" cy="352839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рамках </a:t>
            </a:r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</a:rPr>
              <a:t>Инициативного бюджетирования» </a:t>
            </a:r>
            <a:r>
              <a:rPr lang="ru-RU" sz="2400" b="1" dirty="0">
                <a:solidFill>
                  <a:schemeClr val="bg1"/>
                </a:solidFill>
              </a:rPr>
              <a:t>установлена </a:t>
            </a:r>
            <a:r>
              <a:rPr lang="ru-RU" sz="2400" b="1" dirty="0" smtClean="0">
                <a:solidFill>
                  <a:schemeClr val="bg1"/>
                </a:solidFill>
              </a:rPr>
              <a:t>аттракцион-карусель Манеж в парке культуры и отдыха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7054"/>
            <a:ext cx="5328592" cy="531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7488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МАТЕРИАЛЬНО-ТЕХНИЧЕСКАЯ БАЗА МП «БЛАГОУСТРОЙСТВО» ПОПОЛНЕНА ДВУМЯ ТРАКТОРАМИ МТЗ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0" y="1700808"/>
            <a:ext cx="7272808" cy="484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3096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764704"/>
            <a:ext cx="8229600" cy="4900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РАБОТА ПО УНИЧТОЖЕНИЮ БОРЩЕВИКА СОСНОВСКОГО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www.xn--e1afijda1a3cyb.xn--p1ai/media/CACHE/images/2020/05/25/news_images/IMG-20200525-WA0007/792fbaf28c0cd0135547c00297328b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35074"/>
            <a:ext cx="418111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www.xn--e1afijda1a3cyb.xn--p1ai/media/CACHE/images/2020/06/05/news_images/7393933/4ed498c70082d378e80fdf238ff0c4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15394"/>
            <a:ext cx="4181111" cy="2353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38689" y="1995971"/>
            <a:ext cx="3312368" cy="14401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ВЫНЕСЕНО  47 ПОСТАНОВЛЕНИЙ О НАЗНАЧЕНИИ АДМИНИСТРАТИВНОГО НАКАЗАНИЯ ЮРИДИЧЕСКОМУ ЛИЦУ ПО ДЕЛУ ОБ АДМИНИСТРАТИВНЫХ ПРАВОНАРУШЕНИЯХ ПО ВОПРОСУ УНИЧТОЖЕНИЯ БОРЩЕВИКА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208" y="3817293"/>
            <a:ext cx="3312368" cy="12214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ОБЩАЯ СУММА ШТРАФОВ, НАЛОЖЕННЫХ НА СОБСТВЕННИКОВ, НЕ УНИЧТОЖАЮЩИХ БОРЩЕВИК НА СВОИХ УЧАСТКАХ, СОСТАВИЛА БОЛЕЕ 2 МИЛЛИОНОВ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208" y="5419946"/>
            <a:ext cx="3312368" cy="6733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НА ТЕРРИТОРИИ ГОРОДСКОГО ОКРУГА ЛОТОШИНО ОБРАБОТАНО 450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79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2948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6336704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ЗАМЕНЕНЫ 28 СВЕТИЛЬНИКОВ В ПОСЕЛКЕ НОВОЛОТОШИНО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5805264"/>
            <a:ext cx="6781397" cy="5760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ЭНЕРГОСБЕРЕГАЮЩИЕ ЛАМПЫ ПЕРЕВЕДЕНО ОСВЕЩЕНИЕ В ДЕРЕВНЯХ ТУРОВО, ИВАНОВСКОЕ, МОНАСЕИНО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802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48805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20</a:t>
            </a:r>
            <a:r>
              <a:rPr lang="en-US" sz="2000" b="1" dirty="0" smtClean="0">
                <a:solidFill>
                  <a:schemeClr val="bg1"/>
                </a:solidFill>
              </a:rPr>
              <a:t>21</a:t>
            </a:r>
            <a:r>
              <a:rPr lang="ru-RU" sz="2000" b="1" dirty="0" smtClean="0">
                <a:solidFill>
                  <a:schemeClr val="bg1"/>
                </a:solidFill>
              </a:rPr>
              <a:t> ГОДУ ЖИЛИЩНЫЕ УСЛОВИЯ УЛУЧШИЛИ 22 СЕМЬИ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177693"/>
              </p:ext>
            </p:extLst>
          </p:nvPr>
        </p:nvGraphicFramePr>
        <p:xfrm>
          <a:off x="251520" y="1484784"/>
          <a:ext cx="38267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57" y="1935136"/>
            <a:ext cx="2410094" cy="1606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89" y="2783651"/>
            <a:ext cx="2484276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94" y="3888202"/>
            <a:ext cx="2484276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991468"/>
            <a:ext cx="2516838" cy="16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82852"/>
            <a:ext cx="4031873" cy="269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0083"/>
            <a:ext cx="3998598" cy="2669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3307"/>
            <a:ext cx="3998598" cy="266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00741"/>
            <a:ext cx="4031873" cy="269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45479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xn--e1afijda1a3cyb.xn--p1ai/media/CACHE/images/2021/11/25/news_images/IMG_4237/ae3cd3767dac6d18626f5ac13ed2e2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2" y="977698"/>
            <a:ext cx="4108892" cy="274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www.xn--e1afijda1a3cyb.xn--p1ai/media/CACHE/images/2021/11/25/news_images/IMG_4283/dc968af6a9a8a94d2f8b18caaccc3a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6" y="3878276"/>
            <a:ext cx="4131558" cy="2755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s://www.xn--e1afijda1a3cyb.xn--p1ai/media/CACHE/images/2021/11/25/news_images/IMG_4275/ce9e180d762d24f9507713637aa427c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92" y="977698"/>
            <a:ext cx="4107832" cy="27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www.xn--e1afijda1a3cyb.xn--p1ai/media/CACHE/images/2021/11/25/news_images/IMG_4219/9b0769b092fc57df4a202d0340dbbc1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78275"/>
            <a:ext cx="4131558" cy="2755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43795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486" y="811443"/>
            <a:ext cx="8229600" cy="56207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СПОРТИВНО-МАССОВЫЕ МЕРОПРИЯТИЯ МСУ «ОЛИМП»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4614"/>
            <a:ext cx="3528392" cy="2640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3" y="4005064"/>
            <a:ext cx="3957405" cy="264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2" y="1345044"/>
            <a:ext cx="3238579" cy="24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10" y="1373517"/>
            <a:ext cx="4881262" cy="237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31499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9" y="836712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9" y="3645023"/>
            <a:ext cx="3888432" cy="2844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744416" cy="2599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6744"/>
            <a:ext cx="3777067" cy="283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2157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2719"/>
            <a:ext cx="3974256" cy="2651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www.xn--e1afijda1a3cyb.xn--p1ai/media/CACHE/images/2021/07/09/news_images/DSC_8632/60d4f167caea7098e70dd055d38135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7" y="908720"/>
            <a:ext cx="3960439" cy="264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7" name="Группа 4"/>
          <p:cNvGrpSpPr/>
          <p:nvPr/>
        </p:nvGrpSpPr>
        <p:grpSpPr>
          <a:xfrm>
            <a:off x="-1227812" y="2840477"/>
            <a:ext cx="9704523" cy="2952328"/>
            <a:chOff x="12042" y="0"/>
            <a:chExt cx="19188312" cy="202793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909688" y="1028476"/>
              <a:ext cx="7290666" cy="4659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200" b="1" dirty="0" smtClean="0"/>
                <a:t>В ДЕРЕВНЕ УШАКОВО УСТАНОВЛЕНА СОВРЕМЕННАЯ ХОККЕЙНАЯ ПЛОЩАДКА С МОДУЛЬНОЙ РАЗДЕВАЛКОЙ И ОСВЕЩЕНИЕМ</a:t>
              </a:r>
              <a:endParaRPr lang="ru-RU" sz="1200" b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" y="3861048"/>
            <a:ext cx="3976530" cy="2735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788024" y="5373216"/>
            <a:ext cx="3687267" cy="6783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/>
              <a:t>В ДЕРЕВНЕ ДОРЫ ПРОВЕДЕНЫ РАБОТЫ ПО УКЛАДКЕ АСФАЛЬТОВОГО ПОКРЫТИЯ ПОД СТРОИТЕЛЬСТВО НОВОЙ ХОККЕЙНОЙ ПЛОЩАДКИ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085212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63408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УСПЕХИ ЛОТОШИНСКИХ СПОРТСМЕНОВ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6778"/>
            <a:ext cx="3162066" cy="2390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43" y="1326778"/>
            <a:ext cx="2852997" cy="2390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52" y="1319423"/>
            <a:ext cx="2454216" cy="317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71" y="3840135"/>
            <a:ext cx="3778020" cy="291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2" y="4581127"/>
            <a:ext cx="2412566" cy="2171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5" y="3840135"/>
            <a:ext cx="2184226" cy="291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98446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204864"/>
            <a:ext cx="2919264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ПРОЕКТ «ВЫХОДНОЙ С ЦДК»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84" y="3507904"/>
            <a:ext cx="4407296" cy="330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5" y="3667019"/>
            <a:ext cx="4195141" cy="314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3136"/>
            <a:ext cx="4903018" cy="309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865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ata0.gallery.ru/albums/gallery/374806-bc8a4-124748706-m750x740-ue6d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3" y="1447058"/>
            <a:ext cx="3782709" cy="252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98986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ПРОВЕДЕНЫ РЕМОНТНЫЕ РАБОТЫ В СЕЛЬСКИХ ДОМАХ КУЛЬТУРЫ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3667" name="Picture 3" descr="C:\Users\anigina\Desktop\СДК\Кульпинский СДК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092" y="4198426"/>
            <a:ext cx="3198567" cy="239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669" name="Picture 5" descr="C:\Users\anigina\Desktop\СДК\Монасеинский СДК.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3613" y="3409054"/>
            <a:ext cx="2388457" cy="318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670" name="Picture 6" descr="C:\Users\anigina\Desktop\СДК\Монасеинский СД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3479" y="3412248"/>
            <a:ext cx="2388826" cy="318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Группа 10"/>
          <p:cNvGrpSpPr/>
          <p:nvPr/>
        </p:nvGrpSpPr>
        <p:grpSpPr>
          <a:xfrm>
            <a:off x="1339572" y="3653982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д. </a:t>
              </a:r>
              <a:r>
                <a:rPr lang="ru-RU" sz="1400" b="1" dirty="0" smtClean="0"/>
                <a:t>Введенское</a:t>
              </a:r>
              <a:endParaRPr lang="ru-RU" sz="14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14376" y="6273315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д. </a:t>
              </a:r>
              <a:r>
                <a:rPr lang="ru-RU" sz="1400" b="1" dirty="0" err="1" smtClean="0"/>
                <a:t>Кульпино</a:t>
              </a:r>
              <a:endParaRPr lang="ru-RU" sz="1400" b="1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111818" y="6230044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1" name="Прямоугольник 20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д. </a:t>
              </a:r>
              <a:r>
                <a:rPr lang="ru-RU" sz="1400" b="1" dirty="0" err="1" smtClean="0"/>
                <a:t>Монасеино</a:t>
              </a:r>
              <a:endParaRPr lang="ru-RU" sz="1400" b="1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775016" y="6230044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4" name="Прямоугольник 23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д. </a:t>
              </a:r>
              <a:r>
                <a:rPr lang="ru-RU" sz="1400" b="1" dirty="0" err="1" smtClean="0"/>
                <a:t>Монасеино</a:t>
              </a:r>
              <a:endParaRPr lang="ru-RU" sz="1400" b="1" kern="1200" dirty="0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11" y="1447058"/>
            <a:ext cx="3523422" cy="235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Группа 29"/>
          <p:cNvGrpSpPr/>
          <p:nvPr/>
        </p:nvGrpSpPr>
        <p:grpSpPr>
          <a:xfrm>
            <a:off x="5290396" y="3469472"/>
            <a:ext cx="1871750" cy="183674"/>
            <a:chOff x="457" y="37633"/>
            <a:chExt cx="1871750" cy="1836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1" name="Прямоугольник 30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Д. Ушаково</a:t>
              </a:r>
              <a:endParaRPr lang="ru-RU" sz="1400" b="1" kern="1200" dirty="0"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62472"/>
            <a:ext cx="8229600" cy="56207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РЕМОНТ В ЦЕНТРАЛЬНОЙ БИБЛИОТЕКЕ ИМ. ТРЯПКИНА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3817035" cy="254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7" y="4121286"/>
            <a:ext cx="3817036" cy="254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Группа 4"/>
          <p:cNvGrpSpPr/>
          <p:nvPr/>
        </p:nvGrpSpPr>
        <p:grpSpPr>
          <a:xfrm>
            <a:off x="5292080" y="4156422"/>
            <a:ext cx="3312368" cy="2229102"/>
            <a:chOff x="-2782782" y="0"/>
            <a:chExt cx="11926770" cy="2057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-2782782" y="29347"/>
              <a:ext cx="11926770" cy="20279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buFontTx/>
                <a:buChar char="-"/>
              </a:pPr>
              <a:r>
                <a:rPr lang="ru-RU" sz="1600" b="1" dirty="0" smtClean="0"/>
                <a:t>проведен косметический ремонт</a:t>
              </a:r>
            </a:p>
            <a:p>
              <a:pPr marL="342900" indent="-342900">
                <a:buFontTx/>
                <a:buChar char="-"/>
              </a:pPr>
              <a:endParaRPr lang="ru-RU" sz="1600" b="1" dirty="0" smtClean="0"/>
            </a:p>
            <a:p>
              <a:pPr marL="342900" indent="-342900">
                <a:buFontTx/>
                <a:buChar char="-"/>
              </a:pPr>
              <a:r>
                <a:rPr lang="ru-RU" sz="1600" b="1" dirty="0" smtClean="0"/>
                <a:t>ремонт системы электроснабжения</a:t>
              </a:r>
            </a:p>
            <a:p>
              <a:pPr marL="342900" indent="-342900">
                <a:buFontTx/>
                <a:buChar char="-"/>
              </a:pPr>
              <a:endParaRPr lang="ru-RU" sz="1600" b="1" dirty="0" smtClean="0"/>
            </a:p>
            <a:p>
              <a:pPr marL="342900" indent="-342900">
                <a:buFontTx/>
                <a:buChar char="-"/>
              </a:pPr>
              <a:r>
                <a:rPr lang="ru-RU" sz="1600" b="1" dirty="0" smtClean="0"/>
                <a:t>приобретены рулонные шторы </a:t>
              </a:r>
              <a:endParaRPr lang="ru-RU" sz="1600" b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8" y="1340768"/>
            <a:ext cx="3817036" cy="254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41457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57" y="4404607"/>
            <a:ext cx="3843457" cy="233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49" y="1370438"/>
            <a:ext cx="8559131" cy="36827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Проведен ремонт кровли и фасада Лотошинского историко-краеведческого музея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57" y="1772816"/>
            <a:ext cx="3843457" cy="256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3" y="1772816"/>
            <a:ext cx="3914721" cy="261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2635">
            <a:off x="8094164" y="3727976"/>
            <a:ext cx="911701" cy="266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4404606"/>
            <a:ext cx="2880320" cy="233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65111" y="5085184"/>
            <a:ext cx="1666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Приобретён напольный сенсорный киоск с программным обеспечением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0" y="6309320"/>
            <a:ext cx="911701" cy="2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93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855" y="1066726"/>
            <a:ext cx="8229600" cy="63408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ПМЦ «ВМЕСТЕ» И ДЕЯТЕЛЬНОСТЬ ВОЛОНТЕРОВ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73" y="1700808"/>
            <a:ext cx="3887672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7" y="2894604"/>
            <a:ext cx="2745274" cy="1830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3" y="799896"/>
            <a:ext cx="2699792" cy="2024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26758"/>
            <a:ext cx="2763363" cy="1842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20" y="4479392"/>
            <a:ext cx="3283310" cy="2189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64" y="3437684"/>
            <a:ext cx="2768920" cy="20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0185"/>
            <a:ext cx="4449699" cy="295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7381" y="3356992"/>
            <a:ext cx="38188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Всероссийской переписи населения: численность проживающих на территории городского округа Лотошино уточнена и составила 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27 480 человек</a:t>
            </a:r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4445">
            <a:off x="2079786" y="4158431"/>
            <a:ext cx="3203470" cy="25360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27380" y="2402885"/>
            <a:ext cx="3818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16 089 человек</a:t>
            </a:r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567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5681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КОМАНДА «ЛОТОШИНО – ГОРОД ЧИСТОГО СЧАСТЬЯ» ЗАНЯЛА 2 МЕСТО В МОЛОДЕЖНОМ ОКРУЖНОМ КОНКУРСЕ ИСКУССТВ ЦФО «ГОРОД А»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6778"/>
            <a:ext cx="8589640" cy="5314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1212082" cy="149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03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7123" y="971227"/>
            <a:ext cx="8712968" cy="43204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ПО ПРОГРАММЕ ОЧИСТКИ ВОДОЕМОВ ПОДМОСКОВЬЯ ПРИВЕДЕН В ПОРЯДОК «КРАСНЫЙ РУЧЕЙ»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www.xn--e1afijda1a3cyb.xn--p1ai/media/CACHE/images/2021/08/11/news_images/IMG_0371/a6f2f2581a9d9be51e673b229ca1fc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2" y="1718097"/>
            <a:ext cx="4088532" cy="272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" name="Группа 5"/>
          <p:cNvGrpSpPr/>
          <p:nvPr/>
        </p:nvGrpSpPr>
        <p:grpSpPr>
          <a:xfrm>
            <a:off x="5292080" y="2276872"/>
            <a:ext cx="2804198" cy="1043048"/>
            <a:chOff x="0" y="1891"/>
            <a:chExt cx="2804198" cy="154710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1891"/>
              <a:ext cx="2804198" cy="1547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0" y="1891"/>
              <a:ext cx="2804198" cy="1547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dirty="0" smtClean="0"/>
                <a:t>БЫЛО</a:t>
              </a:r>
              <a:endParaRPr lang="ru-RU" sz="4400" b="1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71600" y="5085184"/>
            <a:ext cx="2804198" cy="1043048"/>
            <a:chOff x="0" y="1891"/>
            <a:chExt cx="2804198" cy="15471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1891"/>
              <a:ext cx="2804198" cy="1547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1891"/>
              <a:ext cx="2804198" cy="1547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dirty="0" smtClean="0"/>
                <a:t>СТАЛО</a:t>
              </a:r>
              <a:endParaRPr lang="ru-RU" sz="4400" b="1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30" y="4221088"/>
            <a:ext cx="4252918" cy="238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5" y="5226415"/>
            <a:ext cx="903084" cy="7605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8996" y="2418103"/>
            <a:ext cx="903084" cy="7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65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4223"/>
            <a:ext cx="2448272" cy="50405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БЛАГОУСТРОЙСТВО НАБЕРЕЖНОЙ КРАСНОГО РУЧЬЯ ПОС. ЛОТОШИНО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01404132"/>
              </p:ext>
            </p:extLst>
          </p:nvPr>
        </p:nvGraphicFramePr>
        <p:xfrm>
          <a:off x="179512" y="2050750"/>
          <a:ext cx="316835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9339638"/>
              </p:ext>
            </p:extLst>
          </p:nvPr>
        </p:nvGraphicFramePr>
        <p:xfrm>
          <a:off x="179512" y="3619789"/>
          <a:ext cx="316835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15900788"/>
              </p:ext>
            </p:extLst>
          </p:nvPr>
        </p:nvGraphicFramePr>
        <p:xfrm>
          <a:off x="179512" y="5188828"/>
          <a:ext cx="316835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6868" name="Picture 4" descr="C:\Users\anigina\Desktop\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10800" y="2996952"/>
            <a:ext cx="2949432" cy="164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9" name="Picture 5" descr="C:\Users\anigina\Desktop\8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10800" y="4943742"/>
            <a:ext cx="2949432" cy="1653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3" descr="C:\Users\anigina\Desktop\1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10800" y="1052736"/>
            <a:ext cx="294943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1212150"/>
              </p:ext>
            </p:extLst>
          </p:nvPr>
        </p:nvGraphicFramePr>
        <p:xfrm>
          <a:off x="7020272" y="2734826"/>
          <a:ext cx="18002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05064"/>
            <a:ext cx="9176823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ОКРУГ ЛОТОШИНО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 февраля 2022 года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7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0526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МЕРАМИ СОЦИАЛЬНОЙ ПОДДЕРЖКИ В ГОРОДСКОМ ОКРУГЕ ЛОТОШИНО ОХВАЧЕНЫ </a:t>
            </a:r>
            <a:r>
              <a:rPr lang="ru-RU" sz="2000" b="1" u="sng" dirty="0" smtClean="0">
                <a:solidFill>
                  <a:schemeClr val="bg1"/>
                </a:solidFill>
              </a:rPr>
              <a:t>10 630 ЧЕЛОВЕК</a:t>
            </a:r>
            <a:endParaRPr lang="ru-RU" sz="2000" b="1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0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54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8062</TotalTime>
  <Words>1655</Words>
  <Application>Microsoft Office PowerPoint</Application>
  <PresentationFormat>Экран (4:3)</PresentationFormat>
  <Paragraphs>220</Paragraphs>
  <Slides>83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8" baseType="lpstr">
      <vt:lpstr>Arial</vt:lpstr>
      <vt:lpstr>Calibri</vt:lpstr>
      <vt:lpstr>Segoe UI</vt:lpstr>
      <vt:lpstr>Times New Roman</vt:lpstr>
      <vt:lpstr>Тема Office</vt:lpstr>
      <vt:lpstr>        ГОРОДСКОЙ ОКРУГ ЛОТОШИНО 22 февраля 2022 года   </vt:lpstr>
      <vt:lpstr>«Люди не просто ждут, а справедливо требуют зримых результатов и перемен» -  В.В. Путин</vt:lpstr>
      <vt:lpstr>«В центре нашей политики, наших общих целей и планов именно человек, его запросы, его благополучие и качество жизни» - А.Ю. Воробьёв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МЕРАМИ СОЦИАЛЬНОЙ ПОДДЕРЖКИ В ГОРОДСКОМ ОКРУГЕ ЛОТОШИНО ОХВАЧЕНЫ 10 630 ЧЕЛОВЕК</vt:lpstr>
      <vt:lpstr>В 2022 ГОДУ ДО 17 ТЫСЯЧ РУБЛЕЙ УВЕЛИЧИВАЕТСЯ ПЕНСИЯ:</vt:lpstr>
      <vt:lpstr>ВОПРОСЫ ПОДДЕРЖКИ МНОГОДЕТНЫХ И НЕПОЛНЫХ СЕМЕЙ, СЕМЕЙ С ДЕТЬМИ-ИНВАЛИДАМИ НАХОДЯТСЯ В ЦЕНТРЕ ВНИМАНИЯ  СЕМЕЙНОЙ ПОЛИТИКИ</vt:lpstr>
      <vt:lpstr>Презентация PowerPoint</vt:lpstr>
      <vt:lpstr>ОБЪЁМ ИНВЕСТИЦИЙ ЗА СЧЕТ ВСЕХ ИСТОЧНИКОВ ФИНАНСИРОВАНИЯ</vt:lpstr>
      <vt:lpstr>Презентация PowerPoint</vt:lpstr>
      <vt:lpstr>ПРОВЕДЕНА РЕКОНСТРУКЦИЯ ФЕРМЫ В Д. СТЕПАНЬКОВО</vt:lpstr>
      <vt:lpstr>РАБОТА ПО ВОЗРОЖДЕНИЮ РЫБОКОМБИНАТА ПРЕДПРИЯТИЕМ «ЛОТОФИШ»</vt:lpstr>
      <vt:lpstr>СТРОИТЕЛЬСТВО ЗЕРНОПЕРЕРАБАТЫВАЮЩЕГО КОМПЛЕКСА В ДЕРЕВНЕ ВВЕДЕНСКОЕ</vt:lpstr>
      <vt:lpstr>В ДЕКАБРЕ 2021 ГОДА ОТКРЫТ МНОГОФУНКЦИОНАЛЬНЫЙ ТОРГОВО-ОФИСНЫЙ ЦЕНТР В ПОС. ЛОТОШИНО</vt:lpstr>
      <vt:lpstr>РЕАЛИЗОВАНА ПЕРВАЯ СТАДИЯ РАЗВИТИЯ ТЕПЛИЧНОГО КОМПЛЕКСА ДЛЯ ВЫРАЩИВАНИЯ ЦВЕТОЧНОЙ ПРОДУКЦИИ</vt:lpstr>
      <vt:lpstr>ОСУЩЕСТВЛЯЕТСЯ ДОПОЛНИТЕЛЬНАЯ ПОДЕРЖКА РАЗВИТИЯ БИЗНЕСА</vt:lpstr>
      <vt:lpstr>В апреле в Лотошино запустят новую программу – «Подмосковные 10 гектаров». Сельхозпроизводителям будут в безвозмездное пользование предоставляться земельные участки. </vt:lpstr>
      <vt:lpstr>ИСКРЕННЯЯ БЛАГОДАРНОСТЬ НАШИМ МЕДИКАМ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КАПИТАЛЬНОГО РЕМОНТА ЛСОШ №1</vt:lpstr>
      <vt:lpstr>КАПИТАЛЬНЫЙ РЕМОНТ ОСНОВНОГО ЗДАНИЯ ЛОТОШИНСКОЙ СРЕДНЕЙ ОБЩЕОБРАЗОВАТЕЛЬНОЙ ШКОЛЫ №2</vt:lpstr>
      <vt:lpstr>ПРОЕКТ КАПИТАЛЬНОГО РЕМОНТА ДЕТСКОГО САДА №15 «МЕЧТА» </vt:lpstr>
      <vt:lpstr>ЦЕНТР «ТОЧКА РОСТА» В ЛОТОШИНСКОЙ СРЕДНЕЙ ШКОЛЕ №1</vt:lpstr>
      <vt:lpstr>ЦЕНТР «ТОЧКА РОСТА» В ВВЕДЕНСКОЙ ШКОЛЕ</vt:lpstr>
      <vt:lpstr>ПОСТАВЛЕНО ЦИФРОВОЕ И КОМПЬЮТЕРНОЕ ОБОРУДОВАНИЕ В ЛОТОШИНСКУЮ СОШ №2 И МИКУЛИНСКУЮ ГИНАЗИЮ</vt:lpstr>
      <vt:lpstr>ОСНАЩЕНИЕ МЕДИЦИНСКИХ КАБИНЕТОВ ШКОЛ И ДЕТСКИХ САДОВ</vt:lpstr>
      <vt:lpstr>Презентация PowerPoint</vt:lpstr>
      <vt:lpstr>В ЛСОШ №2 ПРИОБРЕТЕНО ТРАНСПОРТНОЕ СРЕДСТВО ДЛЯ ПРОИЗВОДСТВЕННОГО ОБУЧЕНИЯ ШКОЛЬНИКОВ</vt:lpstr>
      <vt:lpstr>АВТОБУС НА 30 МЕСТ ПРИОБРЕТЕН ДЛЯ УЧАЩИХСЯ УШАКОВСКОЙ СРЕДНЕЙ ОБРАЗОВАТЕЛЬНОЙ ШКОЛЫ</vt:lpstr>
      <vt:lpstr>ГИМНАСТИЧЕСКИЙ КОМПЛЕКС В КИРОВСКОЙ ШКОЛЕ</vt:lpstr>
      <vt:lpstr>НА ПОСТОЯННОЙ ОСНОВЕ ПРОВОДИТСЯ МОНИТОРИНГ КАЧЕСТВА ПИТАНИЯ В ОБРАЗОВАТЕЛЬНЫХ УЧРЕЖДЕНИЯХ ОКРУГА</vt:lpstr>
      <vt:lpstr>Колледж экономики, права и информационных технологий пополняет ряды своих студентов</vt:lpstr>
      <vt:lpstr>Презентация PowerPoint</vt:lpstr>
      <vt:lpstr>Презентация PowerPoint</vt:lpstr>
      <vt:lpstr>ЗАВЕРШЕНО СТРОИТЕЛЬСТВО ДОРОГИ КАЛИЦИНО - ХАРПАЙ</vt:lpstr>
      <vt:lpstr>Комитет по архитектуре и градостроительства Московской области совместно с администрацией городского округа Лотошино приступили к реализации проектных решений первого этапа автомобильной дороги "Восточный обход" рп. Лотошино, на участке автомобильной дороги «Тверь - Лотошино - Шаховская - Уваровка» </vt:lpstr>
      <vt:lpstr>В 2021 ГОДУ ОТРЕМОНТИРОВАНЫ АВТОМОБИЛЬНЫЕ ДОРОГИ ПРОТЯЖЕННОСТЬЮ 8,4 КМ ОБЩЕЙ ПЛОЩАДЬЮ  58,7 ТЫС. КВ. М.</vt:lpstr>
      <vt:lpstr>- Количество комплексных договоров: 115 шт.  - Количество пусков газа: 40 шт.  - Количество построенных НП: 20 шт.  - Протяженность распределительного    газопровода: 7 026 м.  - Количество заявок: 198 шт.  - Количество отводов к домам: 119 шт.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ОТРЕМОНТИРОВАНО ТРИ ПОЧТОВЫХ ОТДЕЛЕНИЯ (ВВЕДЕНСКОЕ, САВОСТИНО, КОНОПЛЕВО)</vt:lpstr>
      <vt:lpstr>Презентация PowerPoint</vt:lpstr>
      <vt:lpstr>Презентация PowerPoint</vt:lpstr>
      <vt:lpstr>Презентация PowerPoint</vt:lpstr>
      <vt:lpstr>Презентация PowerPoint</vt:lpstr>
      <vt:lpstr>В ХРАМ СЕРАФИМА САРОВСКОГО ДОСТАВЛЕНЫ МОЩИ ПРЕПОДОБНОГО</vt:lpstr>
      <vt:lpstr>В ДЕНЬ КРЕЩЕНИЯ РУСИ В ЛОТОШИНО ОТКРЫТ ПОКЛОННЫЙ КРЕСТ</vt:lpstr>
      <vt:lpstr>БЛАГОУСТРОЙСТВО ДВОРОВЫХ ТЕРРИТОРИЙ</vt:lpstr>
      <vt:lpstr>Презентация PowerPoint</vt:lpstr>
      <vt:lpstr>Презентация PowerPoint</vt:lpstr>
      <vt:lpstr>ОБУСТРОЕНО 46 НОВЫХ ПЛОЩАДОК ТБО</vt:lpstr>
      <vt:lpstr>В ДЕКАБРЕ 2021 ГОДА ОТКРЫТА ПЛОЩАДКА ДЛЯ РАЗДЕЛЬНОГО СБОРА ОТХОДОВ «МЕГАБАК»</vt:lpstr>
      <vt:lpstr>ПРОВЕДЕНЫ РАБОТЫ ПО БЛАГОУСТРОЙСТВУ В ПАРКЕ КУЛЬТУРЫ И ОТДЫХА</vt:lpstr>
      <vt:lpstr>В рамках «Инициативного бюджетирования» установлена аттракцион-карусель Манеж в парке культуры и отдыха</vt:lpstr>
      <vt:lpstr>МАТЕРИАЛЬНО-ТЕХНИЧЕСКАЯ БАЗА МП «БЛАГОУСТРОЙСТВО» ПОПОЛНЕНА ДВУМЯ ТРАКТОРАМИ МТЗ</vt:lpstr>
      <vt:lpstr>РАБОТА ПО УНИЧТОЖЕНИЮ БОРЩЕВИКА СОСНОВСКОГО</vt:lpstr>
      <vt:lpstr>Презентация PowerPoint</vt:lpstr>
      <vt:lpstr>В 2021 ГОДУ ЖИЛИЩНЫЕ УСЛОВИЯ УЛУЧШИЛИ 22 СЕМЬИ</vt:lpstr>
      <vt:lpstr>Презентация PowerPoint</vt:lpstr>
      <vt:lpstr>СПОРТИВНО-МАССОВЫЕ МЕРОПРИЯТИЯ МСУ «ОЛИМП»</vt:lpstr>
      <vt:lpstr>Презентация PowerPoint</vt:lpstr>
      <vt:lpstr>Презентация PowerPoint</vt:lpstr>
      <vt:lpstr>УСПЕХИ ЛОТОШИНСКИХ СПОРТСМЕНОВ</vt:lpstr>
      <vt:lpstr>ПРОЕКТ «ВЫХОДНОЙ С ЦДК»</vt:lpstr>
      <vt:lpstr>ПРОВЕДЕНЫ РЕМОНТНЫЕ РАБОТЫ В СЕЛЬСКИХ ДОМАХ КУЛЬТУРЫ</vt:lpstr>
      <vt:lpstr>РЕМОНТ В ЦЕНТРАЛЬНОЙ БИБЛИОТЕКЕ ИМ. ТРЯПКИНА</vt:lpstr>
      <vt:lpstr>Проведен ремонт кровли и фасада Лотошинского историко-краеведческого музея</vt:lpstr>
      <vt:lpstr>ПМЦ «ВМЕСТЕ» И ДЕЯТЕЛЬНОСТЬ ВОЛОНТЕРОВ</vt:lpstr>
      <vt:lpstr>КОМАНДА «ЛОТОШИНО – ГОРОД ЧИСТОГО СЧАСТЬЯ» ЗАНЯЛА 2 МЕСТО В МОЛОДЕЖНОМ ОКРУЖНОМ КОНКУРСЕ ИСКУССТВ ЦФО «ГОРОД А»</vt:lpstr>
      <vt:lpstr>ПО ПРОГРАММЕ ОЧИСТКИ ВОДОЕМОВ ПОДМОСКОВЬЯ ПРИВЕДЕН В ПОРЯДОК «КРАСНЫЙ РУЧЕЙ»</vt:lpstr>
      <vt:lpstr>БЛАГОУСТРОЙСТВО НАБЕРЕЖНОЙ КРАСНОГО РУЧЬЯ ПОС. ЛОТОШИНО</vt:lpstr>
      <vt:lpstr>        ГОРОДСКОЙ ОКРУГ ЛОТОШИНО 22 февраля 2022 года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СОЦИАЛЬНО-ЭКОНОМИЧЕСКОМ РАЗВИТИИ ГОРОДСКОГО ОКРУГА ЛОТОШИНО ЗА 2021 ГОД</dc:title>
  <dc:creator>Аныгина А.В.</dc:creator>
  <cp:lastModifiedBy>Аныгина А.В.</cp:lastModifiedBy>
  <cp:revision>476</cp:revision>
  <dcterms:created xsi:type="dcterms:W3CDTF">2021-04-28T07:30:37Z</dcterms:created>
  <dcterms:modified xsi:type="dcterms:W3CDTF">2022-02-22T06:21:04Z</dcterms:modified>
</cp:coreProperties>
</file>